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54"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6" d="100"/>
          <a:sy n="66" d="100"/>
        </p:scale>
        <p:origin x="90"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7F4B4-60C6-4A88-8C5B-E8025B19826E}" type="datetimeFigureOut">
              <a:rPr lang="es-ES" smtClean="0"/>
              <a:t>26/06/2020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758D9-CB42-4F80-B5FA-1BA033F043CB}" type="slidenum">
              <a:rPr lang="es-ES" smtClean="0"/>
              <a:t>‹Nº›</a:t>
            </a:fld>
            <a:endParaRPr lang="es-ES"/>
          </a:p>
        </p:txBody>
      </p:sp>
    </p:spTree>
    <p:extLst>
      <p:ext uri="{BB962C8B-B14F-4D97-AF65-F5344CB8AC3E}">
        <p14:creationId xmlns:p14="http://schemas.microsoft.com/office/powerpoint/2010/main" val="128687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C8C3F4FB-D8B1-4FFE-9725-B8D846C90599}" type="slidenum">
              <a:rPr lang="es-AR" smtClean="0"/>
              <a:t>1</a:t>
            </a:fld>
            <a:endParaRPr lang="es-AR"/>
          </a:p>
        </p:txBody>
      </p:sp>
    </p:spTree>
    <p:extLst>
      <p:ext uri="{BB962C8B-B14F-4D97-AF65-F5344CB8AC3E}">
        <p14:creationId xmlns:p14="http://schemas.microsoft.com/office/powerpoint/2010/main" val="2541255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2150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4D59CA-18DB-4850-B7B2-73F75EBF381D}" type="slidenum">
              <a:rPr lang="es-ES" altLang="es-ES"/>
              <a:pPr/>
              <a:t>10</a:t>
            </a:fld>
            <a:endParaRPr lang="es-ES" altLang="es-ES"/>
          </a:p>
        </p:txBody>
      </p:sp>
    </p:spTree>
    <p:extLst>
      <p:ext uri="{BB962C8B-B14F-4D97-AF65-F5344CB8AC3E}">
        <p14:creationId xmlns:p14="http://schemas.microsoft.com/office/powerpoint/2010/main" val="208041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2355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4AF2E3-B55A-4B8B-8589-C42036F7FA79}" type="slidenum">
              <a:rPr lang="es-ES" altLang="es-ES"/>
              <a:pPr/>
              <a:t>11</a:t>
            </a:fld>
            <a:endParaRPr lang="es-ES" altLang="es-ES"/>
          </a:p>
        </p:txBody>
      </p:sp>
    </p:spTree>
    <p:extLst>
      <p:ext uri="{BB962C8B-B14F-4D97-AF65-F5344CB8AC3E}">
        <p14:creationId xmlns:p14="http://schemas.microsoft.com/office/powerpoint/2010/main" val="92430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2560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A374959-2486-4D20-9459-0D02E681F65C}" type="slidenum">
              <a:rPr lang="es-ES" altLang="es-ES"/>
              <a:pPr/>
              <a:t>12</a:t>
            </a:fld>
            <a:endParaRPr lang="es-ES" altLang="es-ES"/>
          </a:p>
        </p:txBody>
      </p:sp>
    </p:spTree>
    <p:extLst>
      <p:ext uri="{BB962C8B-B14F-4D97-AF65-F5344CB8AC3E}">
        <p14:creationId xmlns:p14="http://schemas.microsoft.com/office/powerpoint/2010/main" val="332873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2765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CDD4FC-9039-4454-BD1E-89992FCEF795}" type="slidenum">
              <a:rPr lang="es-ES" altLang="es-ES"/>
              <a:pPr/>
              <a:t>13</a:t>
            </a:fld>
            <a:endParaRPr lang="es-ES" altLang="es-ES"/>
          </a:p>
        </p:txBody>
      </p:sp>
    </p:spTree>
    <p:extLst>
      <p:ext uri="{BB962C8B-B14F-4D97-AF65-F5344CB8AC3E}">
        <p14:creationId xmlns:p14="http://schemas.microsoft.com/office/powerpoint/2010/main" val="2761267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2970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6739443-2BFF-42E7-9AB7-27F6B02959ED}" type="slidenum">
              <a:rPr lang="es-ES" altLang="es-ES"/>
              <a:pPr/>
              <a:t>14</a:t>
            </a:fld>
            <a:endParaRPr lang="es-ES" altLang="es-ES"/>
          </a:p>
        </p:txBody>
      </p:sp>
    </p:spTree>
    <p:extLst>
      <p:ext uri="{BB962C8B-B14F-4D97-AF65-F5344CB8AC3E}">
        <p14:creationId xmlns:p14="http://schemas.microsoft.com/office/powerpoint/2010/main" val="335202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3174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35E94FC-8DB5-4231-8DD0-88A02BE26741}" type="slidenum">
              <a:rPr lang="es-ES" altLang="es-ES"/>
              <a:pPr/>
              <a:t>15</a:t>
            </a:fld>
            <a:endParaRPr lang="es-ES" altLang="es-ES"/>
          </a:p>
        </p:txBody>
      </p:sp>
    </p:spTree>
    <p:extLst>
      <p:ext uri="{BB962C8B-B14F-4D97-AF65-F5344CB8AC3E}">
        <p14:creationId xmlns:p14="http://schemas.microsoft.com/office/powerpoint/2010/main" val="332564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3379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D8D6F2-1F95-4B7A-A802-CCABF0B2AF5F}" type="slidenum">
              <a:rPr lang="es-ES" altLang="es-ES"/>
              <a:pPr/>
              <a:t>16</a:t>
            </a:fld>
            <a:endParaRPr lang="es-ES" altLang="es-ES"/>
          </a:p>
        </p:txBody>
      </p:sp>
    </p:spTree>
    <p:extLst>
      <p:ext uri="{BB962C8B-B14F-4D97-AF65-F5344CB8AC3E}">
        <p14:creationId xmlns:p14="http://schemas.microsoft.com/office/powerpoint/2010/main" val="3471966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3584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9AF7A4-CB99-4FC9-93D7-4FF5EB6A1ACA}" type="slidenum">
              <a:rPr lang="es-ES" altLang="es-ES"/>
              <a:pPr/>
              <a:t>17</a:t>
            </a:fld>
            <a:endParaRPr lang="es-ES" altLang="es-ES"/>
          </a:p>
        </p:txBody>
      </p:sp>
    </p:spTree>
    <p:extLst>
      <p:ext uri="{BB962C8B-B14F-4D97-AF65-F5344CB8AC3E}">
        <p14:creationId xmlns:p14="http://schemas.microsoft.com/office/powerpoint/2010/main" val="2324829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885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D5E70A-6983-4037-8C90-B6656413E423}" type="slidenum">
              <a:rPr lang="es-ES" altLang="es-ES"/>
              <a:pPr/>
              <a:t>18</a:t>
            </a:fld>
            <a:endParaRPr lang="es-ES" altLang="es-ES"/>
          </a:p>
        </p:txBody>
      </p:sp>
    </p:spTree>
    <p:extLst>
      <p:ext uri="{BB962C8B-B14F-4D97-AF65-F5344CB8AC3E}">
        <p14:creationId xmlns:p14="http://schemas.microsoft.com/office/powerpoint/2010/main" val="397664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8090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FDCD5D-2D18-444C-9834-E8029E93AE2E}" type="slidenum">
              <a:rPr lang="es-ES" altLang="es-ES"/>
              <a:pPr/>
              <a:t>19</a:t>
            </a:fld>
            <a:endParaRPr lang="es-ES" altLang="es-ES"/>
          </a:p>
        </p:txBody>
      </p:sp>
    </p:spTree>
    <p:extLst>
      <p:ext uri="{BB962C8B-B14F-4D97-AF65-F5344CB8AC3E}">
        <p14:creationId xmlns:p14="http://schemas.microsoft.com/office/powerpoint/2010/main" val="199797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12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E359905-89D2-4DA3-B726-B858F1706B42}" type="slidenum">
              <a:rPr lang="es-ES" altLang="es-ES"/>
              <a:pPr/>
              <a:t>2</a:t>
            </a:fld>
            <a:endParaRPr lang="es-ES" altLang="es-ES"/>
          </a:p>
        </p:txBody>
      </p:sp>
    </p:spTree>
    <p:extLst>
      <p:ext uri="{BB962C8B-B14F-4D97-AF65-F5344CB8AC3E}">
        <p14:creationId xmlns:p14="http://schemas.microsoft.com/office/powerpoint/2010/main" val="1026558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8294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854CFF-69EA-4B21-9B80-1B820E9739D6}" type="slidenum">
              <a:rPr lang="es-ES" altLang="es-ES"/>
              <a:pPr/>
              <a:t>20</a:t>
            </a:fld>
            <a:endParaRPr lang="es-ES" altLang="es-ES"/>
          </a:p>
        </p:txBody>
      </p:sp>
    </p:spTree>
    <p:extLst>
      <p:ext uri="{BB962C8B-B14F-4D97-AF65-F5344CB8AC3E}">
        <p14:creationId xmlns:p14="http://schemas.microsoft.com/office/powerpoint/2010/main" val="244226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8499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CEB25D6-9B7E-4DCA-9E21-F7152746CBB8}" type="slidenum">
              <a:rPr lang="es-ES" altLang="es-ES"/>
              <a:pPr/>
              <a:t>21</a:t>
            </a:fld>
            <a:endParaRPr lang="es-ES" altLang="es-ES"/>
          </a:p>
        </p:txBody>
      </p:sp>
    </p:spTree>
    <p:extLst>
      <p:ext uri="{BB962C8B-B14F-4D97-AF65-F5344CB8AC3E}">
        <p14:creationId xmlns:p14="http://schemas.microsoft.com/office/powerpoint/2010/main" val="409900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399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13D989-7649-4411-9998-9F4EDE70DCD0}" type="slidenum">
              <a:rPr lang="es-ES" altLang="es-ES"/>
              <a:pPr/>
              <a:t>22</a:t>
            </a:fld>
            <a:endParaRPr lang="es-ES" altLang="es-ES"/>
          </a:p>
        </p:txBody>
      </p:sp>
    </p:spTree>
    <p:extLst>
      <p:ext uri="{BB962C8B-B14F-4D97-AF65-F5344CB8AC3E}">
        <p14:creationId xmlns:p14="http://schemas.microsoft.com/office/powerpoint/2010/main" val="77937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4198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A614AE-BB36-441F-A348-7F7AB4A0282A}" type="slidenum">
              <a:rPr lang="es-ES" altLang="es-ES"/>
              <a:pPr/>
              <a:t>23</a:t>
            </a:fld>
            <a:endParaRPr lang="es-ES" altLang="es-ES"/>
          </a:p>
        </p:txBody>
      </p:sp>
    </p:spTree>
    <p:extLst>
      <p:ext uri="{BB962C8B-B14F-4D97-AF65-F5344CB8AC3E}">
        <p14:creationId xmlns:p14="http://schemas.microsoft.com/office/powerpoint/2010/main" val="3100899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4403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2A0DB52-B794-401C-9352-345188273C06}" type="slidenum">
              <a:rPr lang="es-ES" altLang="es-ES"/>
              <a:pPr/>
              <a:t>24</a:t>
            </a:fld>
            <a:endParaRPr lang="es-ES" altLang="es-ES"/>
          </a:p>
        </p:txBody>
      </p:sp>
    </p:spTree>
    <p:extLst>
      <p:ext uri="{BB962C8B-B14F-4D97-AF65-F5344CB8AC3E}">
        <p14:creationId xmlns:p14="http://schemas.microsoft.com/office/powerpoint/2010/main" val="2467878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4608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F76664-65BB-46DA-BEEA-765FF0F79FAC}" type="slidenum">
              <a:rPr lang="es-ES" altLang="es-ES"/>
              <a:pPr/>
              <a:t>25</a:t>
            </a:fld>
            <a:endParaRPr lang="es-ES" altLang="es-ES"/>
          </a:p>
        </p:txBody>
      </p:sp>
    </p:spTree>
    <p:extLst>
      <p:ext uri="{BB962C8B-B14F-4D97-AF65-F5344CB8AC3E}">
        <p14:creationId xmlns:p14="http://schemas.microsoft.com/office/powerpoint/2010/main" val="62271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4813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28E8F8-93D4-45DC-8DBE-67238C412037}" type="slidenum">
              <a:rPr lang="es-ES" altLang="es-ES"/>
              <a:pPr/>
              <a:t>26</a:t>
            </a:fld>
            <a:endParaRPr lang="es-ES" altLang="es-ES"/>
          </a:p>
        </p:txBody>
      </p:sp>
    </p:spTree>
    <p:extLst>
      <p:ext uri="{BB962C8B-B14F-4D97-AF65-F5344CB8AC3E}">
        <p14:creationId xmlns:p14="http://schemas.microsoft.com/office/powerpoint/2010/main" val="3694558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018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AC678D-931D-463C-A3F5-B8683409FB5B}" type="slidenum">
              <a:rPr lang="es-ES" altLang="es-ES"/>
              <a:pPr/>
              <a:t>27</a:t>
            </a:fld>
            <a:endParaRPr lang="es-ES" altLang="es-ES"/>
          </a:p>
        </p:txBody>
      </p:sp>
    </p:spTree>
    <p:extLst>
      <p:ext uri="{BB962C8B-B14F-4D97-AF65-F5344CB8AC3E}">
        <p14:creationId xmlns:p14="http://schemas.microsoft.com/office/powerpoint/2010/main" val="2196969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222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591D24-C0A4-49AE-A3C5-B154D4E2D05C}" type="slidenum">
              <a:rPr lang="es-ES" altLang="es-ES"/>
              <a:pPr/>
              <a:t>28</a:t>
            </a:fld>
            <a:endParaRPr lang="es-ES" altLang="es-ES"/>
          </a:p>
        </p:txBody>
      </p:sp>
    </p:spTree>
    <p:extLst>
      <p:ext uri="{BB962C8B-B14F-4D97-AF65-F5344CB8AC3E}">
        <p14:creationId xmlns:p14="http://schemas.microsoft.com/office/powerpoint/2010/main" val="170057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427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DC82665-36C5-40D0-A819-E18A46067934}" type="slidenum">
              <a:rPr lang="es-ES" altLang="es-ES"/>
              <a:pPr/>
              <a:t>29</a:t>
            </a:fld>
            <a:endParaRPr lang="es-ES" altLang="es-ES"/>
          </a:p>
        </p:txBody>
      </p:sp>
    </p:spTree>
    <p:extLst>
      <p:ext uri="{BB962C8B-B14F-4D97-AF65-F5344CB8AC3E}">
        <p14:creationId xmlns:p14="http://schemas.microsoft.com/office/powerpoint/2010/main" val="2520543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17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263D20-CA9C-408B-94AF-D5C84D50B197}" type="slidenum">
              <a:rPr lang="es-ES" altLang="es-ES"/>
              <a:pPr/>
              <a:t>3</a:t>
            </a:fld>
            <a:endParaRPr lang="es-ES" altLang="es-ES"/>
          </a:p>
        </p:txBody>
      </p:sp>
    </p:spTree>
    <p:extLst>
      <p:ext uri="{BB962C8B-B14F-4D97-AF65-F5344CB8AC3E}">
        <p14:creationId xmlns:p14="http://schemas.microsoft.com/office/powerpoint/2010/main" val="43275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6451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9FAD83-4EC0-45F1-A491-DD1698A87E4F}" type="slidenum">
              <a:rPr lang="es-ES" altLang="es-ES"/>
              <a:pPr/>
              <a:t>30</a:t>
            </a:fld>
            <a:endParaRPr lang="es-ES" altLang="es-ES"/>
          </a:p>
        </p:txBody>
      </p:sp>
    </p:spTree>
    <p:extLst>
      <p:ext uri="{BB962C8B-B14F-4D97-AF65-F5344CB8AC3E}">
        <p14:creationId xmlns:p14="http://schemas.microsoft.com/office/powerpoint/2010/main" val="3966126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6861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64F5F9-16CB-40C1-BFFD-84D93DA9C71C}" type="slidenum">
              <a:rPr lang="es-ES" altLang="es-ES"/>
              <a:pPr/>
              <a:t>31</a:t>
            </a:fld>
            <a:endParaRPr lang="es-ES" altLang="es-ES"/>
          </a:p>
        </p:txBody>
      </p:sp>
    </p:spTree>
    <p:extLst>
      <p:ext uri="{BB962C8B-B14F-4D97-AF65-F5344CB8AC3E}">
        <p14:creationId xmlns:p14="http://schemas.microsoft.com/office/powerpoint/2010/main" val="374960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066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4F90B4-71EC-491D-B256-E47A03AC8BFD}" type="slidenum">
              <a:rPr lang="es-ES" altLang="es-ES"/>
              <a:pPr/>
              <a:t>32</a:t>
            </a:fld>
            <a:endParaRPr lang="es-ES" altLang="es-ES"/>
          </a:p>
        </p:txBody>
      </p:sp>
    </p:spTree>
    <p:extLst>
      <p:ext uri="{BB962C8B-B14F-4D97-AF65-F5344CB8AC3E}">
        <p14:creationId xmlns:p14="http://schemas.microsoft.com/office/powerpoint/2010/main" val="1410214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270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EDD887-0F7F-4E5E-BCD5-497B664CC588}" type="slidenum">
              <a:rPr lang="es-ES" altLang="es-ES"/>
              <a:pPr/>
              <a:t>33</a:t>
            </a:fld>
            <a:endParaRPr lang="es-ES" altLang="es-ES"/>
          </a:p>
        </p:txBody>
      </p:sp>
    </p:spTree>
    <p:extLst>
      <p:ext uri="{BB962C8B-B14F-4D97-AF65-F5344CB8AC3E}">
        <p14:creationId xmlns:p14="http://schemas.microsoft.com/office/powerpoint/2010/main" val="2029407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632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6B10B7-D3F5-4A9D-BB6B-84BCDF7C8889}" type="slidenum">
              <a:rPr lang="es-ES" altLang="es-ES"/>
              <a:pPr/>
              <a:t>34</a:t>
            </a:fld>
            <a:endParaRPr lang="es-ES" altLang="es-ES"/>
          </a:p>
        </p:txBody>
      </p:sp>
    </p:spTree>
    <p:extLst>
      <p:ext uri="{BB962C8B-B14F-4D97-AF65-F5344CB8AC3E}">
        <p14:creationId xmlns:p14="http://schemas.microsoft.com/office/powerpoint/2010/main" val="429224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5837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44088DC-E5EC-4FFA-9AA4-1EAB847E0A2E}" type="slidenum">
              <a:rPr lang="es-ES" altLang="es-ES"/>
              <a:pPr/>
              <a:t>35</a:t>
            </a:fld>
            <a:endParaRPr lang="es-ES" altLang="es-ES"/>
          </a:p>
        </p:txBody>
      </p:sp>
    </p:spTree>
    <p:extLst>
      <p:ext uri="{BB962C8B-B14F-4D97-AF65-F5344CB8AC3E}">
        <p14:creationId xmlns:p14="http://schemas.microsoft.com/office/powerpoint/2010/main" val="235726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475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F12051-1A23-4060-BAAE-330DDD9FA2CA}" type="slidenum">
              <a:rPr lang="es-ES" altLang="es-ES"/>
              <a:pPr/>
              <a:t>36</a:t>
            </a:fld>
            <a:endParaRPr lang="es-ES" altLang="es-ES"/>
          </a:p>
        </p:txBody>
      </p:sp>
    </p:spTree>
    <p:extLst>
      <p:ext uri="{BB962C8B-B14F-4D97-AF65-F5344CB8AC3E}">
        <p14:creationId xmlns:p14="http://schemas.microsoft.com/office/powerpoint/2010/main" val="3587812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7680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1D21029-63D5-4812-A122-089815E46B98}" type="slidenum">
              <a:rPr lang="es-ES" altLang="es-ES"/>
              <a:pPr/>
              <a:t>37</a:t>
            </a:fld>
            <a:endParaRPr lang="es-ES" altLang="es-ES"/>
          </a:p>
        </p:txBody>
      </p:sp>
    </p:spTree>
    <p:extLst>
      <p:ext uri="{BB962C8B-B14F-4D97-AF65-F5344CB8AC3E}">
        <p14:creationId xmlns:p14="http://schemas.microsoft.com/office/powerpoint/2010/main" val="2468355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8704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6F565D-656D-47A3-A741-02D9F854DCF2}" type="slidenum">
              <a:rPr lang="es-ES" altLang="es-ES"/>
              <a:pPr/>
              <a:t>38</a:t>
            </a:fld>
            <a:endParaRPr lang="es-ES" altLang="es-ES"/>
          </a:p>
        </p:txBody>
      </p:sp>
    </p:spTree>
    <p:extLst>
      <p:ext uri="{BB962C8B-B14F-4D97-AF65-F5344CB8AC3E}">
        <p14:creationId xmlns:p14="http://schemas.microsoft.com/office/powerpoint/2010/main" val="3965482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8909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45480A-0DA4-4F5E-B69C-438AC3A685BD}" type="slidenum">
              <a:rPr lang="es-ES" altLang="es-ES"/>
              <a:pPr/>
              <a:t>39</a:t>
            </a:fld>
            <a:endParaRPr lang="es-ES" altLang="es-ES"/>
          </a:p>
        </p:txBody>
      </p:sp>
    </p:spTree>
    <p:extLst>
      <p:ext uri="{BB962C8B-B14F-4D97-AF65-F5344CB8AC3E}">
        <p14:creationId xmlns:p14="http://schemas.microsoft.com/office/powerpoint/2010/main" val="41673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922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54BDBE-D2A4-4373-BDEF-5A745C538FAB}" type="slidenum">
              <a:rPr lang="es-ES" altLang="es-ES"/>
              <a:pPr/>
              <a:t>4</a:t>
            </a:fld>
            <a:endParaRPr lang="es-ES" altLang="es-ES"/>
          </a:p>
        </p:txBody>
      </p:sp>
    </p:spTree>
    <p:extLst>
      <p:ext uri="{BB962C8B-B14F-4D97-AF65-F5344CB8AC3E}">
        <p14:creationId xmlns:p14="http://schemas.microsoft.com/office/powerpoint/2010/main" val="2081824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911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17E8699-DAF6-4914-83B8-A5E16C67ABBB}" type="slidenum">
              <a:rPr lang="es-ES" altLang="es-ES"/>
              <a:pPr/>
              <a:t>40</a:t>
            </a:fld>
            <a:endParaRPr lang="es-ES" altLang="es-ES"/>
          </a:p>
        </p:txBody>
      </p:sp>
    </p:spTree>
    <p:extLst>
      <p:ext uri="{BB962C8B-B14F-4D97-AF65-F5344CB8AC3E}">
        <p14:creationId xmlns:p14="http://schemas.microsoft.com/office/powerpoint/2010/main" val="24679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ES" altLang="es-ES" dirty="0" smtClean="0"/>
              <a:t>(A +</a:t>
            </a:r>
            <a:r>
              <a:rPr lang="es-ES" altLang="es-ES" baseline="0" dirty="0" smtClean="0"/>
              <a:t> B + -B) -&gt; NO ES UN TERMINO NORMAL EL LITERAL B APARECE 2 VECES!!!</a:t>
            </a:r>
          </a:p>
          <a:p>
            <a:pPr eaLnBrk="1" hangingPunct="1"/>
            <a:endParaRPr lang="es-ES" altLang="es-ES" baseline="0" dirty="0" smtClean="0"/>
          </a:p>
          <a:p>
            <a:pPr eaLnBrk="1" hangingPunct="1"/>
            <a:r>
              <a:rPr lang="es-ES" altLang="es-ES" baseline="0" dirty="0" smtClean="0"/>
              <a:t>-X -&gt; COMPLEMENTO DE X</a:t>
            </a:r>
            <a:endParaRPr lang="es-ES" altLang="es-ES" dirty="0" smtClean="0"/>
          </a:p>
        </p:txBody>
      </p:sp>
      <p:sp>
        <p:nvSpPr>
          <p:cNvPr id="9318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E427CD-6848-491C-84ED-6065CB1414C0}" type="slidenum">
              <a:rPr lang="es-ES" altLang="es-ES"/>
              <a:pPr/>
              <a:t>41</a:t>
            </a:fld>
            <a:endParaRPr lang="es-ES" altLang="es-ES"/>
          </a:p>
        </p:txBody>
      </p:sp>
    </p:spTree>
    <p:extLst>
      <p:ext uri="{BB962C8B-B14F-4D97-AF65-F5344CB8AC3E}">
        <p14:creationId xmlns:p14="http://schemas.microsoft.com/office/powerpoint/2010/main" val="78566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9523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7243FF-332C-40B5-9226-B9CCF34AD58F}" type="slidenum">
              <a:rPr lang="es-ES" altLang="es-ES"/>
              <a:pPr/>
              <a:t>42</a:t>
            </a:fld>
            <a:endParaRPr lang="es-ES" altLang="es-ES"/>
          </a:p>
        </p:txBody>
      </p:sp>
    </p:spTree>
    <p:extLst>
      <p:ext uri="{BB962C8B-B14F-4D97-AF65-F5344CB8AC3E}">
        <p14:creationId xmlns:p14="http://schemas.microsoft.com/office/powerpoint/2010/main" val="3542080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9728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197CB4-8A26-4D0E-8A69-3072E6E03CA2}" type="slidenum">
              <a:rPr lang="es-ES" altLang="es-ES"/>
              <a:pPr/>
              <a:t>43</a:t>
            </a:fld>
            <a:endParaRPr lang="es-ES" altLang="es-ES"/>
          </a:p>
        </p:txBody>
      </p:sp>
    </p:spTree>
    <p:extLst>
      <p:ext uri="{BB962C8B-B14F-4D97-AF65-F5344CB8AC3E}">
        <p14:creationId xmlns:p14="http://schemas.microsoft.com/office/powerpoint/2010/main" val="1198715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9933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32A7C00-4E42-43B5-9E87-396DA3FA1159}" type="slidenum">
              <a:rPr lang="es-ES" altLang="es-ES"/>
              <a:pPr/>
              <a:t>44</a:t>
            </a:fld>
            <a:endParaRPr lang="es-ES" altLang="es-ES"/>
          </a:p>
        </p:txBody>
      </p:sp>
    </p:spTree>
    <p:extLst>
      <p:ext uri="{BB962C8B-B14F-4D97-AF65-F5344CB8AC3E}">
        <p14:creationId xmlns:p14="http://schemas.microsoft.com/office/powerpoint/2010/main" val="1700510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0138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B75AEE9-8565-44D9-A714-BC1CD8649D77}" type="slidenum">
              <a:rPr lang="es-ES" altLang="es-ES"/>
              <a:pPr/>
              <a:t>45</a:t>
            </a:fld>
            <a:endParaRPr lang="es-ES" altLang="es-ES"/>
          </a:p>
        </p:txBody>
      </p:sp>
    </p:spTree>
    <p:extLst>
      <p:ext uri="{BB962C8B-B14F-4D97-AF65-F5344CB8AC3E}">
        <p14:creationId xmlns:p14="http://schemas.microsoft.com/office/powerpoint/2010/main" val="3410671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0342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9A07FA-98C7-4C55-B824-65FB4D7161E8}" type="slidenum">
              <a:rPr lang="es-ES" altLang="es-ES"/>
              <a:pPr/>
              <a:t>46</a:t>
            </a:fld>
            <a:endParaRPr lang="es-ES" altLang="es-ES"/>
          </a:p>
        </p:txBody>
      </p:sp>
    </p:spTree>
    <p:extLst>
      <p:ext uri="{BB962C8B-B14F-4D97-AF65-F5344CB8AC3E}">
        <p14:creationId xmlns:p14="http://schemas.microsoft.com/office/powerpoint/2010/main" val="2644764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0547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22CC4B5-049E-47FE-A228-2690BDB6D716}" type="slidenum">
              <a:rPr lang="es-ES" altLang="es-ES"/>
              <a:pPr/>
              <a:t>47</a:t>
            </a:fld>
            <a:endParaRPr lang="es-ES" altLang="es-ES"/>
          </a:p>
        </p:txBody>
      </p:sp>
    </p:spTree>
    <p:extLst>
      <p:ext uri="{BB962C8B-B14F-4D97-AF65-F5344CB8AC3E}">
        <p14:creationId xmlns:p14="http://schemas.microsoft.com/office/powerpoint/2010/main" val="2813456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0752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B9BF28-BE8B-44B5-BA31-8844161540BE}" type="slidenum">
              <a:rPr lang="es-ES" altLang="es-ES"/>
              <a:pPr/>
              <a:t>48</a:t>
            </a:fld>
            <a:endParaRPr lang="es-ES" altLang="es-ES"/>
          </a:p>
        </p:txBody>
      </p:sp>
    </p:spTree>
    <p:extLst>
      <p:ext uri="{BB962C8B-B14F-4D97-AF65-F5344CB8AC3E}">
        <p14:creationId xmlns:p14="http://schemas.microsoft.com/office/powerpoint/2010/main" val="1667666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935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7C0EB7-DB30-47ED-A651-F96F5131D37C}" type="slidenum">
              <a:rPr lang="es-ES" altLang="es-ES"/>
              <a:pPr/>
              <a:t>49</a:t>
            </a:fld>
            <a:endParaRPr lang="es-ES" altLang="es-ES"/>
          </a:p>
        </p:txBody>
      </p:sp>
    </p:spTree>
    <p:extLst>
      <p:ext uri="{BB962C8B-B14F-4D97-AF65-F5344CB8AC3E}">
        <p14:creationId xmlns:p14="http://schemas.microsoft.com/office/powerpoint/2010/main" val="331607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26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A0E475-6575-4913-B162-A3D576A5B9A7}" type="slidenum">
              <a:rPr lang="es-ES" altLang="es-ES"/>
              <a:pPr/>
              <a:t>5</a:t>
            </a:fld>
            <a:endParaRPr lang="es-ES" altLang="es-ES"/>
          </a:p>
        </p:txBody>
      </p:sp>
    </p:spTree>
    <p:extLst>
      <p:ext uri="{BB962C8B-B14F-4D97-AF65-F5344CB8AC3E}">
        <p14:creationId xmlns:p14="http://schemas.microsoft.com/office/powerpoint/2010/main" val="1575294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C8C3F4FB-D8B1-4FFE-9725-B8D846C90599}" type="slidenum">
              <a:rPr lang="es-AR" smtClean="0"/>
              <a:t>50</a:t>
            </a:fld>
            <a:endParaRPr lang="es-AR"/>
          </a:p>
        </p:txBody>
      </p:sp>
    </p:spTree>
    <p:extLst>
      <p:ext uri="{BB962C8B-B14F-4D97-AF65-F5344CB8AC3E}">
        <p14:creationId xmlns:p14="http://schemas.microsoft.com/office/powerpoint/2010/main" val="4232276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0957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917158-FA97-409D-9D74-20B1CDC96570}" type="slidenum">
              <a:rPr lang="es-ES" altLang="es-ES"/>
              <a:pPr/>
              <a:t>52</a:t>
            </a:fld>
            <a:endParaRPr lang="es-ES" altLang="es-ES"/>
          </a:p>
        </p:txBody>
      </p:sp>
    </p:spTree>
    <p:extLst>
      <p:ext uri="{BB962C8B-B14F-4D97-AF65-F5344CB8AC3E}">
        <p14:creationId xmlns:p14="http://schemas.microsoft.com/office/powerpoint/2010/main" val="1719722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162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DA37107-C2C3-41CA-ACE3-E9A180C976FE}" type="slidenum">
              <a:rPr lang="es-ES" altLang="es-ES"/>
              <a:pPr/>
              <a:t>54</a:t>
            </a:fld>
            <a:endParaRPr lang="es-ES" altLang="es-ES"/>
          </a:p>
        </p:txBody>
      </p:sp>
    </p:spTree>
    <p:extLst>
      <p:ext uri="{BB962C8B-B14F-4D97-AF65-F5344CB8AC3E}">
        <p14:creationId xmlns:p14="http://schemas.microsoft.com/office/powerpoint/2010/main" val="900923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366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E377B0-39F4-4C50-A5BD-8948A02A4A44}" type="slidenum">
              <a:rPr lang="es-ES" altLang="es-ES"/>
              <a:pPr/>
              <a:t>55</a:t>
            </a:fld>
            <a:endParaRPr lang="es-ES" altLang="es-ES"/>
          </a:p>
        </p:txBody>
      </p:sp>
    </p:spTree>
    <p:extLst>
      <p:ext uri="{BB962C8B-B14F-4D97-AF65-F5344CB8AC3E}">
        <p14:creationId xmlns:p14="http://schemas.microsoft.com/office/powerpoint/2010/main" val="263481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571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890265-CA85-4361-91EF-664D1997E245}" type="slidenum">
              <a:rPr lang="es-ES" altLang="es-ES"/>
              <a:pPr/>
              <a:t>56</a:t>
            </a:fld>
            <a:endParaRPr lang="es-ES" altLang="es-ES"/>
          </a:p>
        </p:txBody>
      </p:sp>
    </p:spTree>
    <p:extLst>
      <p:ext uri="{BB962C8B-B14F-4D97-AF65-F5344CB8AC3E}">
        <p14:creationId xmlns:p14="http://schemas.microsoft.com/office/powerpoint/2010/main" val="19216134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776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3D8CA5-66BE-4AA2-A3BD-5526FF73FE54}" type="slidenum">
              <a:rPr lang="es-ES" altLang="es-ES"/>
              <a:pPr/>
              <a:t>57</a:t>
            </a:fld>
            <a:endParaRPr lang="es-ES" altLang="es-ES"/>
          </a:p>
        </p:txBody>
      </p:sp>
    </p:spTree>
    <p:extLst>
      <p:ext uri="{BB962C8B-B14F-4D97-AF65-F5344CB8AC3E}">
        <p14:creationId xmlns:p14="http://schemas.microsoft.com/office/powerpoint/2010/main" val="168257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1981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E25339-28D4-4F9B-A12D-F75F3A2B4B87}" type="slidenum">
              <a:rPr lang="es-ES" altLang="es-ES"/>
              <a:pPr/>
              <a:t>58</a:t>
            </a:fld>
            <a:endParaRPr lang="es-ES" altLang="es-ES"/>
          </a:p>
        </p:txBody>
      </p:sp>
    </p:spTree>
    <p:extLst>
      <p:ext uri="{BB962C8B-B14F-4D97-AF65-F5344CB8AC3E}">
        <p14:creationId xmlns:p14="http://schemas.microsoft.com/office/powerpoint/2010/main" val="414703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2186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683E49B-B110-46AD-8EDC-02F7709727F0}" type="slidenum">
              <a:rPr lang="es-ES" altLang="es-ES"/>
              <a:pPr/>
              <a:t>59</a:t>
            </a:fld>
            <a:endParaRPr lang="es-ES" altLang="es-ES"/>
          </a:p>
        </p:txBody>
      </p:sp>
    </p:spTree>
    <p:extLst>
      <p:ext uri="{BB962C8B-B14F-4D97-AF65-F5344CB8AC3E}">
        <p14:creationId xmlns:p14="http://schemas.microsoft.com/office/powerpoint/2010/main" val="2056806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2390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EAA2831-BF12-4CDA-B36D-082985589B9F}" type="slidenum">
              <a:rPr lang="es-ES" altLang="es-ES"/>
              <a:pPr/>
              <a:t>60</a:t>
            </a:fld>
            <a:endParaRPr lang="es-ES" altLang="es-ES"/>
          </a:p>
        </p:txBody>
      </p:sp>
    </p:spTree>
    <p:extLst>
      <p:ext uri="{BB962C8B-B14F-4D97-AF65-F5344CB8AC3E}">
        <p14:creationId xmlns:p14="http://schemas.microsoft.com/office/powerpoint/2010/main" val="2671927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2595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69887C-964C-4BD2-A2C9-D5610F18202C}" type="slidenum">
              <a:rPr lang="es-ES" altLang="es-ES"/>
              <a:pPr/>
              <a:t>61</a:t>
            </a:fld>
            <a:endParaRPr lang="es-ES" altLang="es-ES"/>
          </a:p>
        </p:txBody>
      </p:sp>
    </p:spTree>
    <p:extLst>
      <p:ext uri="{BB962C8B-B14F-4D97-AF65-F5344CB8AC3E}">
        <p14:creationId xmlns:p14="http://schemas.microsoft.com/office/powerpoint/2010/main" val="273607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31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C322AE7-A562-43C2-974A-A49E28FC1802}" type="slidenum">
              <a:rPr lang="es-ES" altLang="es-ES"/>
              <a:pPr/>
              <a:t>6</a:t>
            </a:fld>
            <a:endParaRPr lang="es-ES" altLang="es-ES"/>
          </a:p>
        </p:txBody>
      </p:sp>
    </p:spTree>
    <p:extLst>
      <p:ext uri="{BB962C8B-B14F-4D97-AF65-F5344CB8AC3E}">
        <p14:creationId xmlns:p14="http://schemas.microsoft.com/office/powerpoint/2010/main" val="3175522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2800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4C344F-24C1-4D3E-9FDB-A4FCC5EE1E1C}" type="slidenum">
              <a:rPr lang="es-ES" altLang="es-ES"/>
              <a:pPr/>
              <a:t>62</a:t>
            </a:fld>
            <a:endParaRPr lang="es-ES" altLang="es-ES"/>
          </a:p>
        </p:txBody>
      </p:sp>
    </p:spTree>
    <p:extLst>
      <p:ext uri="{BB962C8B-B14F-4D97-AF65-F5344CB8AC3E}">
        <p14:creationId xmlns:p14="http://schemas.microsoft.com/office/powerpoint/2010/main" val="517025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005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44E67D-E2BA-4BC3-8307-4389864F0C13}" type="slidenum">
              <a:rPr lang="es-ES" altLang="es-ES"/>
              <a:pPr/>
              <a:t>63</a:t>
            </a:fld>
            <a:endParaRPr lang="es-ES" altLang="es-ES"/>
          </a:p>
        </p:txBody>
      </p:sp>
    </p:spTree>
    <p:extLst>
      <p:ext uri="{BB962C8B-B14F-4D97-AF65-F5344CB8AC3E}">
        <p14:creationId xmlns:p14="http://schemas.microsoft.com/office/powerpoint/2010/main" val="656044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210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E758E3-558E-4D9D-B176-8392CE9D849F}" type="slidenum">
              <a:rPr lang="es-ES" altLang="es-ES"/>
              <a:pPr/>
              <a:t>64</a:t>
            </a:fld>
            <a:endParaRPr lang="es-ES" altLang="es-ES"/>
          </a:p>
        </p:txBody>
      </p:sp>
    </p:spTree>
    <p:extLst>
      <p:ext uri="{BB962C8B-B14F-4D97-AF65-F5344CB8AC3E}">
        <p14:creationId xmlns:p14="http://schemas.microsoft.com/office/powerpoint/2010/main" val="30215653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414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49543FA-9B25-4A72-BF41-BFB14280D424}" type="slidenum">
              <a:rPr lang="es-ES" altLang="es-ES"/>
              <a:pPr/>
              <a:t>65</a:t>
            </a:fld>
            <a:endParaRPr lang="es-ES" altLang="es-ES"/>
          </a:p>
        </p:txBody>
      </p:sp>
    </p:spTree>
    <p:extLst>
      <p:ext uri="{BB962C8B-B14F-4D97-AF65-F5344CB8AC3E}">
        <p14:creationId xmlns:p14="http://schemas.microsoft.com/office/powerpoint/2010/main" val="1795767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619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ABCDE89-E27B-49A0-BCAB-846411C0B867}" type="slidenum">
              <a:rPr lang="es-ES" altLang="es-ES"/>
              <a:pPr/>
              <a:t>66</a:t>
            </a:fld>
            <a:endParaRPr lang="es-ES" altLang="es-ES"/>
          </a:p>
        </p:txBody>
      </p:sp>
    </p:spTree>
    <p:extLst>
      <p:ext uri="{BB962C8B-B14F-4D97-AF65-F5344CB8AC3E}">
        <p14:creationId xmlns:p14="http://schemas.microsoft.com/office/powerpoint/2010/main" val="4047303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3824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C6C2B09-48C2-490B-AE60-42E3481FC590}" type="slidenum">
              <a:rPr lang="es-ES" altLang="es-ES"/>
              <a:pPr/>
              <a:t>67</a:t>
            </a:fld>
            <a:endParaRPr lang="es-ES" altLang="es-ES"/>
          </a:p>
        </p:txBody>
      </p:sp>
    </p:spTree>
    <p:extLst>
      <p:ext uri="{BB962C8B-B14F-4D97-AF65-F5344CB8AC3E}">
        <p14:creationId xmlns:p14="http://schemas.microsoft.com/office/powerpoint/2010/main" val="590004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ES" altLang="es-ES" dirty="0" smtClean="0"/>
              <a:t>1.- Agregar las variables en los términos que faltan</a:t>
            </a:r>
          </a:p>
          <a:p>
            <a:pPr eaLnBrk="1" hangingPunct="1"/>
            <a:r>
              <a:rPr lang="es-ES" altLang="es-ES" dirty="0" smtClean="0"/>
              <a:t>2.- Efectuar DISTRIBUTIVA en la función obtenida en 1</a:t>
            </a:r>
          </a:p>
          <a:p>
            <a:pPr eaLnBrk="1" hangingPunct="1"/>
            <a:r>
              <a:rPr lang="es-ES" altLang="es-ES" dirty="0" smtClean="0"/>
              <a:t>3.- Calcular valor en binario de cada término</a:t>
            </a:r>
          </a:p>
          <a:p>
            <a:pPr eaLnBrk="1" hangingPunct="1"/>
            <a:r>
              <a:rPr lang="es-ES" altLang="es-ES" dirty="0" smtClean="0"/>
              <a:t>4.- Ordenarlo numéricamente en decimal</a:t>
            </a:r>
          </a:p>
          <a:p>
            <a:pPr eaLnBrk="1" hangingPunct="1"/>
            <a:r>
              <a:rPr lang="es-ES" altLang="es-ES" dirty="0" smtClean="0"/>
              <a:t>5.- Expresarlo en notación de sumatoria</a:t>
            </a:r>
            <a:r>
              <a:rPr lang="es-ES" altLang="es-ES" baseline="0" dirty="0" smtClean="0"/>
              <a:t> de producto </a:t>
            </a:r>
            <a:r>
              <a:rPr lang="es-ES" altLang="es-ES" baseline="0" dirty="0" err="1" smtClean="0"/>
              <a:t>ó</a:t>
            </a:r>
            <a:r>
              <a:rPr lang="es-ES" altLang="es-ES" baseline="0" dirty="0" smtClean="0"/>
              <a:t> producto de suma (según corresponda) en forma de </a:t>
            </a:r>
            <a:r>
              <a:rPr lang="es-ES" altLang="es-ES" baseline="0" dirty="0" err="1" smtClean="0"/>
              <a:t>minterminos</a:t>
            </a:r>
            <a:r>
              <a:rPr lang="es-ES" altLang="es-ES" baseline="0" dirty="0" smtClean="0"/>
              <a:t> o </a:t>
            </a:r>
            <a:r>
              <a:rPr lang="es-ES" altLang="es-ES" baseline="0" dirty="0" err="1" smtClean="0"/>
              <a:t>maxterminos</a:t>
            </a:r>
            <a:r>
              <a:rPr lang="es-ES" altLang="es-ES" baseline="0" dirty="0" smtClean="0"/>
              <a:t>.</a:t>
            </a:r>
            <a:r>
              <a:rPr lang="es-ES" altLang="es-ES" dirty="0" smtClean="0"/>
              <a:t> </a:t>
            </a:r>
          </a:p>
        </p:txBody>
      </p:sp>
      <p:sp>
        <p:nvSpPr>
          <p:cNvPr id="14029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507D85-06C5-4209-AEF7-B4D5A9B20549}" type="slidenum">
              <a:rPr lang="es-ES" altLang="es-ES"/>
              <a:pPr/>
              <a:t>68</a:t>
            </a:fld>
            <a:endParaRPr lang="es-ES" altLang="es-ES"/>
          </a:p>
        </p:txBody>
      </p:sp>
    </p:spTree>
    <p:extLst>
      <p:ext uri="{BB962C8B-B14F-4D97-AF65-F5344CB8AC3E}">
        <p14:creationId xmlns:p14="http://schemas.microsoft.com/office/powerpoint/2010/main" val="124235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423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26B3F5-3839-4E95-BEFC-D97C4CA26CF0}" type="slidenum">
              <a:rPr lang="es-ES" altLang="es-ES"/>
              <a:pPr/>
              <a:t>69</a:t>
            </a:fld>
            <a:endParaRPr lang="es-ES" altLang="es-ES"/>
          </a:p>
        </p:txBody>
      </p:sp>
    </p:spTree>
    <p:extLst>
      <p:ext uri="{BB962C8B-B14F-4D97-AF65-F5344CB8AC3E}">
        <p14:creationId xmlns:p14="http://schemas.microsoft.com/office/powerpoint/2010/main" val="2337072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4438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4AAFF5F-FFA8-46E4-A1DB-24BFD30F3D00}" type="slidenum">
              <a:rPr lang="es-ES" altLang="es-ES"/>
              <a:pPr/>
              <a:t>70</a:t>
            </a:fld>
            <a:endParaRPr lang="es-ES" altLang="es-ES"/>
          </a:p>
        </p:txBody>
      </p:sp>
    </p:spTree>
    <p:extLst>
      <p:ext uri="{BB962C8B-B14F-4D97-AF65-F5344CB8AC3E}">
        <p14:creationId xmlns:p14="http://schemas.microsoft.com/office/powerpoint/2010/main" val="32543571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4643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CB5194-6995-4647-B6D3-4B52FDB9A39F}" type="slidenum">
              <a:rPr lang="es-ES" altLang="es-ES"/>
              <a:pPr/>
              <a:t>71</a:t>
            </a:fld>
            <a:endParaRPr lang="es-ES" altLang="es-ES"/>
          </a:p>
        </p:txBody>
      </p:sp>
    </p:spTree>
    <p:extLst>
      <p:ext uri="{BB962C8B-B14F-4D97-AF65-F5344CB8AC3E}">
        <p14:creationId xmlns:p14="http://schemas.microsoft.com/office/powerpoint/2010/main" val="72178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s-ES" altLang="es-ES" b="1" i="1" dirty="0" smtClean="0">
                <a:solidFill>
                  <a:srgbClr val="FF0000"/>
                </a:solidFill>
                <a:effectLst>
                  <a:outerShdw blurRad="38100" dist="38100" dir="2700000" algn="tl">
                    <a:srgbClr val="000000">
                      <a:alpha val="43137"/>
                    </a:srgbClr>
                  </a:outerShdw>
                </a:effectLst>
              </a:rPr>
              <a:t>Ojo! Concepto de Distributiva…… MUCHOS PROBLEMAS…… Ver Teorema 5!!!!......</a:t>
            </a:r>
          </a:p>
          <a:p>
            <a:pPr eaLnBrk="1" hangingPunct="1">
              <a:defRPr/>
            </a:pPr>
            <a:endParaRPr lang="es-ES" altLang="es-ES" dirty="0" smtClean="0"/>
          </a:p>
        </p:txBody>
      </p:sp>
      <p:sp>
        <p:nvSpPr>
          <p:cNvPr id="1536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F2817B7-E8A9-4ED0-9A22-549A77243015}" type="slidenum">
              <a:rPr lang="es-ES" altLang="es-ES"/>
              <a:pPr/>
              <a:t>7</a:t>
            </a:fld>
            <a:endParaRPr lang="es-ES" altLang="es-ES"/>
          </a:p>
        </p:txBody>
      </p:sp>
    </p:spTree>
    <p:extLst>
      <p:ext uri="{BB962C8B-B14F-4D97-AF65-F5344CB8AC3E}">
        <p14:creationId xmlns:p14="http://schemas.microsoft.com/office/powerpoint/2010/main" val="21882035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4848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14876D-18BC-413D-9320-F2AACBF0E78D}" type="slidenum">
              <a:rPr lang="es-ES" altLang="es-ES"/>
              <a:pPr/>
              <a:t>72</a:t>
            </a:fld>
            <a:endParaRPr lang="es-ES" altLang="es-ES"/>
          </a:p>
        </p:txBody>
      </p:sp>
    </p:spTree>
    <p:extLst>
      <p:ext uri="{BB962C8B-B14F-4D97-AF65-F5344CB8AC3E}">
        <p14:creationId xmlns:p14="http://schemas.microsoft.com/office/powerpoint/2010/main" val="229313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5053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35B8DA-A2F8-4D89-9CDA-92D390C46927}" type="slidenum">
              <a:rPr lang="es-ES" altLang="es-ES"/>
              <a:pPr/>
              <a:t>73</a:t>
            </a:fld>
            <a:endParaRPr lang="es-ES" altLang="es-ES"/>
          </a:p>
        </p:txBody>
      </p:sp>
    </p:spTree>
    <p:extLst>
      <p:ext uri="{BB962C8B-B14F-4D97-AF65-F5344CB8AC3E}">
        <p14:creationId xmlns:p14="http://schemas.microsoft.com/office/powerpoint/2010/main" val="42706990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5462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177049-48C5-4ABD-8684-017E2E68D438}" type="slidenum">
              <a:rPr lang="es-ES" altLang="es-ES"/>
              <a:pPr/>
              <a:t>74</a:t>
            </a:fld>
            <a:endParaRPr lang="es-ES" altLang="es-ES"/>
          </a:p>
        </p:txBody>
      </p:sp>
    </p:spTree>
    <p:extLst>
      <p:ext uri="{BB962C8B-B14F-4D97-AF65-F5344CB8AC3E}">
        <p14:creationId xmlns:p14="http://schemas.microsoft.com/office/powerpoint/2010/main" val="960750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5667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E0C047-EC9F-40DD-9D1A-2BD1789BE22F}" type="slidenum">
              <a:rPr lang="es-ES" altLang="es-ES"/>
              <a:pPr/>
              <a:t>75</a:t>
            </a:fld>
            <a:endParaRPr lang="es-ES" altLang="es-ES"/>
          </a:p>
        </p:txBody>
      </p:sp>
    </p:spTree>
    <p:extLst>
      <p:ext uri="{BB962C8B-B14F-4D97-AF65-F5344CB8AC3E}">
        <p14:creationId xmlns:p14="http://schemas.microsoft.com/office/powerpoint/2010/main" val="8258095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5872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CB78F5-4A58-40C9-987B-CB17B2438DB1}" type="slidenum">
              <a:rPr lang="es-ES" altLang="es-ES"/>
              <a:pPr/>
              <a:t>76</a:t>
            </a:fld>
            <a:endParaRPr lang="es-ES" altLang="es-ES"/>
          </a:p>
        </p:txBody>
      </p:sp>
    </p:spTree>
    <p:extLst>
      <p:ext uri="{BB962C8B-B14F-4D97-AF65-F5344CB8AC3E}">
        <p14:creationId xmlns:p14="http://schemas.microsoft.com/office/powerpoint/2010/main" val="188595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077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B0D99F-DDF3-4142-8A88-6576CDF17AB5}" type="slidenum">
              <a:rPr lang="es-ES" altLang="es-ES"/>
              <a:pPr/>
              <a:t>77</a:t>
            </a:fld>
            <a:endParaRPr lang="es-ES" altLang="es-ES"/>
          </a:p>
        </p:txBody>
      </p:sp>
    </p:spTree>
    <p:extLst>
      <p:ext uri="{BB962C8B-B14F-4D97-AF65-F5344CB8AC3E}">
        <p14:creationId xmlns:p14="http://schemas.microsoft.com/office/powerpoint/2010/main" val="1746802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077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B0D99F-DDF3-4142-8A88-6576CDF17AB5}" type="slidenum">
              <a:rPr lang="es-ES" altLang="es-ES"/>
              <a:pPr/>
              <a:t>78</a:t>
            </a:fld>
            <a:endParaRPr lang="es-ES" altLang="es-ES"/>
          </a:p>
        </p:txBody>
      </p:sp>
    </p:spTree>
    <p:extLst>
      <p:ext uri="{BB962C8B-B14F-4D97-AF65-F5344CB8AC3E}">
        <p14:creationId xmlns:p14="http://schemas.microsoft.com/office/powerpoint/2010/main" val="2413880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282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54F84B-AADE-4528-BE80-B3640F544107}" type="slidenum">
              <a:rPr lang="es-ES" altLang="es-ES"/>
              <a:pPr/>
              <a:t>79</a:t>
            </a:fld>
            <a:endParaRPr lang="es-ES" altLang="es-ES"/>
          </a:p>
        </p:txBody>
      </p:sp>
    </p:spTree>
    <p:extLst>
      <p:ext uri="{BB962C8B-B14F-4D97-AF65-F5344CB8AC3E}">
        <p14:creationId xmlns:p14="http://schemas.microsoft.com/office/powerpoint/2010/main" val="19934709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486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A0508E7-0DCE-4AAA-A43D-FC7DA5CDAA83}" type="slidenum">
              <a:rPr lang="es-ES" altLang="es-ES"/>
              <a:pPr/>
              <a:t>80</a:t>
            </a:fld>
            <a:endParaRPr lang="es-ES" altLang="es-ES"/>
          </a:p>
        </p:txBody>
      </p:sp>
    </p:spTree>
    <p:extLst>
      <p:ext uri="{BB962C8B-B14F-4D97-AF65-F5344CB8AC3E}">
        <p14:creationId xmlns:p14="http://schemas.microsoft.com/office/powerpoint/2010/main" val="2141835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691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B907667-43BD-43C7-91FE-8B26A8EBC314}" type="slidenum">
              <a:rPr lang="es-ES" altLang="es-ES"/>
              <a:pPr/>
              <a:t>81</a:t>
            </a:fld>
            <a:endParaRPr lang="es-ES" altLang="es-ES"/>
          </a:p>
        </p:txBody>
      </p:sp>
    </p:spTree>
    <p:extLst>
      <p:ext uri="{BB962C8B-B14F-4D97-AF65-F5344CB8AC3E}">
        <p14:creationId xmlns:p14="http://schemas.microsoft.com/office/powerpoint/2010/main" val="3562106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altLang="es-ES" smtClean="0"/>
          </a:p>
        </p:txBody>
      </p:sp>
      <p:sp>
        <p:nvSpPr>
          <p:cNvPr id="1741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9E767D3-BB12-485C-8A92-705349289FEB}" type="slidenum">
              <a:rPr lang="es-ES" altLang="es-ES"/>
              <a:pPr/>
              <a:t>8</a:t>
            </a:fld>
            <a:endParaRPr lang="es-ES" altLang="es-ES"/>
          </a:p>
        </p:txBody>
      </p:sp>
    </p:spTree>
    <p:extLst>
      <p:ext uri="{BB962C8B-B14F-4D97-AF65-F5344CB8AC3E}">
        <p14:creationId xmlns:p14="http://schemas.microsoft.com/office/powerpoint/2010/main" val="33420039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6896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E42FBB-DD45-4316-851D-3C841FA1E343}" type="slidenum">
              <a:rPr lang="es-ES" altLang="es-ES"/>
              <a:pPr/>
              <a:t>82</a:t>
            </a:fld>
            <a:endParaRPr lang="es-ES" altLang="es-ES"/>
          </a:p>
        </p:txBody>
      </p:sp>
    </p:spTree>
    <p:extLst>
      <p:ext uri="{BB962C8B-B14F-4D97-AF65-F5344CB8AC3E}">
        <p14:creationId xmlns:p14="http://schemas.microsoft.com/office/powerpoint/2010/main" val="736450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7101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51DE50-6E48-4D87-B34F-912C24B07F2E}" type="slidenum">
              <a:rPr lang="es-ES" altLang="es-ES"/>
              <a:pPr/>
              <a:t>83</a:t>
            </a:fld>
            <a:endParaRPr lang="es-ES" altLang="es-ES"/>
          </a:p>
        </p:txBody>
      </p:sp>
    </p:spTree>
    <p:extLst>
      <p:ext uri="{BB962C8B-B14F-4D97-AF65-F5344CB8AC3E}">
        <p14:creationId xmlns:p14="http://schemas.microsoft.com/office/powerpoint/2010/main" val="1560453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7306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6B6B860-1B75-4041-8E98-895C4FA4EDE5}" type="slidenum">
              <a:rPr lang="es-ES" altLang="es-ES"/>
              <a:pPr/>
              <a:t>84</a:t>
            </a:fld>
            <a:endParaRPr lang="es-ES" altLang="es-ES"/>
          </a:p>
        </p:txBody>
      </p:sp>
    </p:spTree>
    <p:extLst>
      <p:ext uri="{BB962C8B-B14F-4D97-AF65-F5344CB8AC3E}">
        <p14:creationId xmlns:p14="http://schemas.microsoft.com/office/powerpoint/2010/main" val="30633836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7510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CEF97D9-69DF-4D25-A0AD-39B4C14E005C}" type="slidenum">
              <a:rPr lang="es-ES" altLang="es-ES"/>
              <a:pPr/>
              <a:t>85</a:t>
            </a:fld>
            <a:endParaRPr lang="es-ES" altLang="es-ES"/>
          </a:p>
        </p:txBody>
      </p:sp>
    </p:spTree>
    <p:extLst>
      <p:ext uri="{BB962C8B-B14F-4D97-AF65-F5344CB8AC3E}">
        <p14:creationId xmlns:p14="http://schemas.microsoft.com/office/powerpoint/2010/main" val="1911922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7715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7E4DB7-416D-47B6-85F1-4CD1948E2F19}" type="slidenum">
              <a:rPr lang="es-ES" altLang="es-ES"/>
              <a:pPr/>
              <a:t>86</a:t>
            </a:fld>
            <a:endParaRPr lang="es-ES" altLang="es-ES"/>
          </a:p>
        </p:txBody>
      </p:sp>
    </p:spTree>
    <p:extLst>
      <p:ext uri="{BB962C8B-B14F-4D97-AF65-F5344CB8AC3E}">
        <p14:creationId xmlns:p14="http://schemas.microsoft.com/office/powerpoint/2010/main" val="1318063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7920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B3E1D7-D99D-48E3-99D1-F65369D259F4}" type="slidenum">
              <a:rPr lang="es-ES" altLang="es-ES"/>
              <a:pPr/>
              <a:t>87</a:t>
            </a:fld>
            <a:endParaRPr lang="es-ES" altLang="es-ES"/>
          </a:p>
        </p:txBody>
      </p:sp>
    </p:spTree>
    <p:extLst>
      <p:ext uri="{BB962C8B-B14F-4D97-AF65-F5344CB8AC3E}">
        <p14:creationId xmlns:p14="http://schemas.microsoft.com/office/powerpoint/2010/main" val="41240802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8125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87925AD-71FC-480E-B17D-FBFDDE5DC6BD}" type="slidenum">
              <a:rPr lang="es-ES" altLang="es-ES"/>
              <a:pPr/>
              <a:t>88</a:t>
            </a:fld>
            <a:endParaRPr lang="es-ES" altLang="es-ES"/>
          </a:p>
        </p:txBody>
      </p:sp>
    </p:spTree>
    <p:extLst>
      <p:ext uri="{BB962C8B-B14F-4D97-AF65-F5344CB8AC3E}">
        <p14:creationId xmlns:p14="http://schemas.microsoft.com/office/powerpoint/2010/main" val="2737694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8330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15635AC-CF78-4131-9158-194989D7F7B2}" type="slidenum">
              <a:rPr lang="es-ES" altLang="es-ES"/>
              <a:pPr/>
              <a:t>91</a:t>
            </a:fld>
            <a:endParaRPr lang="es-ES" altLang="es-ES"/>
          </a:p>
        </p:txBody>
      </p:sp>
    </p:spTree>
    <p:extLst>
      <p:ext uri="{BB962C8B-B14F-4D97-AF65-F5344CB8AC3E}">
        <p14:creationId xmlns:p14="http://schemas.microsoft.com/office/powerpoint/2010/main" val="5273575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8534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5E6E8E-8A99-4F54-A15D-A2DB4CB46E74}" type="slidenum">
              <a:rPr lang="es-ES" altLang="es-ES"/>
              <a:pPr/>
              <a:t>92</a:t>
            </a:fld>
            <a:endParaRPr lang="es-ES" altLang="es-ES"/>
          </a:p>
        </p:txBody>
      </p:sp>
    </p:spTree>
    <p:extLst>
      <p:ext uri="{BB962C8B-B14F-4D97-AF65-F5344CB8AC3E}">
        <p14:creationId xmlns:p14="http://schemas.microsoft.com/office/powerpoint/2010/main" val="4116198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87396"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9AA1F1E-E6E5-4066-919A-679EB5AFB5E9}" type="slidenum">
              <a:rPr lang="es-ES" altLang="es-ES"/>
              <a:pPr/>
              <a:t>93</a:t>
            </a:fld>
            <a:endParaRPr lang="es-ES" altLang="es-ES"/>
          </a:p>
        </p:txBody>
      </p:sp>
    </p:spTree>
    <p:extLst>
      <p:ext uri="{BB962C8B-B14F-4D97-AF65-F5344CB8AC3E}">
        <p14:creationId xmlns:p14="http://schemas.microsoft.com/office/powerpoint/2010/main" val="58836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946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A12F96-FEC5-4F84-B2EA-249B58ADAA78}" type="slidenum">
              <a:rPr lang="es-ES" altLang="es-ES"/>
              <a:pPr/>
              <a:t>9</a:t>
            </a:fld>
            <a:endParaRPr lang="es-ES" altLang="es-ES"/>
          </a:p>
        </p:txBody>
      </p:sp>
    </p:spTree>
    <p:extLst>
      <p:ext uri="{BB962C8B-B14F-4D97-AF65-F5344CB8AC3E}">
        <p14:creationId xmlns:p14="http://schemas.microsoft.com/office/powerpoint/2010/main" val="23440924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89444"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2C922B-1D96-476E-A995-AFB5E2DCFAC0}" type="slidenum">
              <a:rPr lang="es-ES" altLang="es-ES"/>
              <a:pPr/>
              <a:t>94</a:t>
            </a:fld>
            <a:endParaRPr lang="es-ES" altLang="es-ES"/>
          </a:p>
        </p:txBody>
      </p:sp>
    </p:spTree>
    <p:extLst>
      <p:ext uri="{BB962C8B-B14F-4D97-AF65-F5344CB8AC3E}">
        <p14:creationId xmlns:p14="http://schemas.microsoft.com/office/powerpoint/2010/main" val="532140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91492"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54CCAA-531B-466B-8C4A-2F2AB68A1751}" type="slidenum">
              <a:rPr lang="es-ES" altLang="es-ES"/>
              <a:pPr/>
              <a:t>95</a:t>
            </a:fld>
            <a:endParaRPr lang="es-ES" altLang="es-ES"/>
          </a:p>
        </p:txBody>
      </p:sp>
    </p:spTree>
    <p:extLst>
      <p:ext uri="{BB962C8B-B14F-4D97-AF65-F5344CB8AC3E}">
        <p14:creationId xmlns:p14="http://schemas.microsoft.com/office/powerpoint/2010/main" val="30074754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93540"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7C0EB7-DB30-47ED-A651-F96F5131D37C}" type="slidenum">
              <a:rPr lang="es-ES" altLang="es-ES"/>
              <a:pPr/>
              <a:t>96</a:t>
            </a:fld>
            <a:endParaRPr lang="es-ES" altLang="es-ES"/>
          </a:p>
        </p:txBody>
      </p:sp>
    </p:spTree>
    <p:extLst>
      <p:ext uri="{BB962C8B-B14F-4D97-AF65-F5344CB8AC3E}">
        <p14:creationId xmlns:p14="http://schemas.microsoft.com/office/powerpoint/2010/main" val="1257839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Marcador de imagen de diapositiva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Marcador de nota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s-ES" smtClean="0"/>
          </a:p>
        </p:txBody>
      </p:sp>
      <p:sp>
        <p:nvSpPr>
          <p:cNvPr id="195588" name="Marcador de número de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10E83F-9B59-45EA-BA3B-807C645C98B1}" type="slidenum">
              <a:rPr lang="es-ES" altLang="es-ES"/>
              <a:pPr/>
              <a:t>97</a:t>
            </a:fld>
            <a:endParaRPr lang="es-ES" altLang="es-ES"/>
          </a:p>
        </p:txBody>
      </p:sp>
    </p:spTree>
    <p:extLst>
      <p:ext uri="{BB962C8B-B14F-4D97-AF65-F5344CB8AC3E}">
        <p14:creationId xmlns:p14="http://schemas.microsoft.com/office/powerpoint/2010/main" val="440189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a:p>
        </p:txBody>
      </p:sp>
      <p:sp>
        <p:nvSpPr>
          <p:cNvPr id="4" name="3 Marcador de número de diapositiva"/>
          <p:cNvSpPr>
            <a:spLocks noGrp="1"/>
          </p:cNvSpPr>
          <p:nvPr>
            <p:ph type="sldNum" sz="quarter" idx="10"/>
          </p:nvPr>
        </p:nvSpPr>
        <p:spPr/>
        <p:txBody>
          <a:bodyPr/>
          <a:lstStyle/>
          <a:p>
            <a:fld id="{C8C3F4FB-D8B1-4FFE-9725-B8D846C90599}" type="slidenum">
              <a:rPr lang="es-AR" smtClean="0"/>
              <a:t>98</a:t>
            </a:fld>
            <a:endParaRPr lang="es-AR"/>
          </a:p>
        </p:txBody>
      </p:sp>
    </p:spTree>
    <p:extLst>
      <p:ext uri="{BB962C8B-B14F-4D97-AF65-F5344CB8AC3E}">
        <p14:creationId xmlns:p14="http://schemas.microsoft.com/office/powerpoint/2010/main" val="555245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3C68340C-8655-4F04-8596-AD5490089C0E}" type="datetimeFigureOut">
              <a:rPr lang="es-ES" smtClean="0"/>
              <a:t>26/06/2020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1676356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3C68340C-8655-4F04-8596-AD5490089C0E}" type="datetimeFigureOut">
              <a:rPr lang="es-ES" smtClean="0"/>
              <a:t>26/06/2020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342184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3C68340C-8655-4F04-8596-AD5490089C0E}" type="datetimeFigureOut">
              <a:rPr lang="es-ES" smtClean="0"/>
              <a:t>26/06/2020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29881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3C68340C-8655-4F04-8596-AD5490089C0E}" type="datetimeFigureOut">
              <a:rPr lang="es-ES" smtClean="0"/>
              <a:t>26/06/2020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54207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3C68340C-8655-4F04-8596-AD5490089C0E}" type="datetimeFigureOut">
              <a:rPr lang="es-ES" smtClean="0"/>
              <a:t>26/06/2020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670974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3C68340C-8655-4F04-8596-AD5490089C0E}" type="datetimeFigureOut">
              <a:rPr lang="es-ES" smtClean="0"/>
              <a:t>26/06/2020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43053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3C68340C-8655-4F04-8596-AD5490089C0E}" type="datetimeFigureOut">
              <a:rPr lang="es-ES" smtClean="0"/>
              <a:t>26/06/2020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56558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3C68340C-8655-4F04-8596-AD5490089C0E}" type="datetimeFigureOut">
              <a:rPr lang="es-ES" smtClean="0"/>
              <a:t>26/06/2020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50196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C68340C-8655-4F04-8596-AD5490089C0E}" type="datetimeFigureOut">
              <a:rPr lang="es-ES" smtClean="0"/>
              <a:t>26/06/2020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245537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C68340C-8655-4F04-8596-AD5490089C0E}" type="datetimeFigureOut">
              <a:rPr lang="es-ES" smtClean="0"/>
              <a:t>26/06/2020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11164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3C68340C-8655-4F04-8596-AD5490089C0E}" type="datetimeFigureOut">
              <a:rPr lang="es-ES" smtClean="0"/>
              <a:t>26/06/2020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ADB586F-B5AE-4124-87DC-97A3B7CB778C}" type="slidenum">
              <a:rPr lang="es-ES" smtClean="0"/>
              <a:t>‹Nº›</a:t>
            </a:fld>
            <a:endParaRPr lang="es-ES"/>
          </a:p>
        </p:txBody>
      </p:sp>
    </p:spTree>
    <p:extLst>
      <p:ext uri="{BB962C8B-B14F-4D97-AF65-F5344CB8AC3E}">
        <p14:creationId xmlns:p14="http://schemas.microsoft.com/office/powerpoint/2010/main" val="334837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8340C-8655-4F04-8596-AD5490089C0E}" type="datetimeFigureOut">
              <a:rPr lang="es-ES" smtClean="0"/>
              <a:t>26/06/2020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B586F-B5AE-4124-87DC-97A3B7CB778C}" type="slidenum">
              <a:rPr lang="es-ES" smtClean="0"/>
              <a:t>‹Nº›</a:t>
            </a:fld>
            <a:endParaRPr lang="es-ES"/>
          </a:p>
        </p:txBody>
      </p:sp>
    </p:spTree>
    <p:extLst>
      <p:ext uri="{BB962C8B-B14F-4D97-AF65-F5344CB8AC3E}">
        <p14:creationId xmlns:p14="http://schemas.microsoft.com/office/powerpoint/2010/main" val="3004353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97.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2209800" y="1484785"/>
            <a:ext cx="7772400" cy="4104455"/>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6400" dirty="0">
                <a:solidFill>
                  <a:srgbClr val="0070C0"/>
                </a:solidFill>
                <a:effectLst>
                  <a:outerShdw blurRad="38100" dist="38100" dir="2700000" algn="tl">
                    <a:srgbClr val="000000">
                      <a:alpha val="43137"/>
                    </a:srgbClr>
                  </a:outerShdw>
                </a:effectLst>
              </a:rPr>
              <a:t>1er. Parcial</a:t>
            </a:r>
            <a:r>
              <a:rPr lang="es-ES" sz="5400" dirty="0">
                <a:solidFill>
                  <a:srgbClr val="0070C0"/>
                </a:solidFill>
                <a:effectLst>
                  <a:outerShdw blurRad="38100" dist="38100" dir="2700000" algn="tl">
                    <a:srgbClr val="000000">
                      <a:alpha val="43137"/>
                    </a:srgbClr>
                  </a:outerShdw>
                </a:effectLst>
              </a:rPr>
              <a:t>  </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(Lunes) 11/5</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(Viernes)</a:t>
            </a:r>
          </a:p>
          <a:p>
            <a:endParaRPr lang="es-ES" sz="6400" dirty="0">
              <a:solidFill>
                <a:srgbClr val="0070C0"/>
              </a:solidFill>
              <a:effectLst>
                <a:outerShdw blurRad="38100" dist="38100" dir="2700000" algn="tl">
                  <a:srgbClr val="000000">
                    <a:alpha val="43137"/>
                  </a:srgbClr>
                </a:outerShdw>
              </a:effectLst>
            </a:endParaRPr>
          </a:p>
          <a:p>
            <a:r>
              <a:rPr lang="es-ES" sz="6400" dirty="0" err="1">
                <a:solidFill>
                  <a:srgbClr val="0070C0"/>
                </a:solidFill>
                <a:effectLst>
                  <a:outerShdw blurRad="38100" dist="38100" dir="2700000" algn="tl">
                    <a:srgbClr val="000000">
                      <a:alpha val="43137"/>
                    </a:srgbClr>
                  </a:outerShdw>
                </a:effectLst>
              </a:rPr>
              <a:t>Recuperatorio</a:t>
            </a:r>
            <a:r>
              <a:rPr lang="es-ES" sz="6400" dirty="0">
                <a:solidFill>
                  <a:srgbClr val="0070C0"/>
                </a:solidFill>
                <a:effectLst>
                  <a:outerShdw blurRad="38100" dist="38100" dir="2700000" algn="tl">
                    <a:srgbClr val="000000">
                      <a:alpha val="43137"/>
                    </a:srgbClr>
                  </a:outerShdw>
                </a:effectLst>
              </a:rPr>
              <a:t> 1er</a:t>
            </a:r>
            <a:r>
              <a:rPr lang="es-ES" sz="6400" dirty="0">
                <a:solidFill>
                  <a:srgbClr val="0070C0"/>
                </a:solidFill>
                <a:effectLst>
                  <a:outerShdw blurRad="38100" dist="38100" dir="2700000" algn="tl">
                    <a:srgbClr val="000000">
                      <a:alpha val="43137"/>
                    </a:srgbClr>
                  </a:outerShdw>
                </a:effectLst>
              </a:rPr>
              <a:t>. Parcial</a:t>
            </a:r>
            <a:r>
              <a:rPr lang="es-ES" sz="5400" dirty="0">
                <a:solidFill>
                  <a:srgbClr val="0070C0"/>
                </a:solidFill>
                <a:effectLst>
                  <a:outerShdw blurRad="38100" dist="38100" dir="2700000" algn="tl">
                    <a:srgbClr val="000000">
                      <a:alpha val="43137"/>
                    </a:srgbClr>
                  </a:outerShdw>
                </a:effectLst>
              </a:rPr>
              <a:t>  </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a:t>
            </a:r>
            <a:r>
              <a:rPr lang="es-ES" sz="5100" i="1" dirty="0">
                <a:solidFill>
                  <a:srgbClr val="FF0000"/>
                </a:solidFill>
                <a:effectLst>
                  <a:outerShdw blurRad="38100" dist="38100" dir="2700000" algn="tl">
                    <a:srgbClr val="000000">
                      <a:alpha val="43137"/>
                    </a:srgbClr>
                  </a:outerShdw>
                </a:effectLst>
              </a:rPr>
              <a:t>(Lunes</a:t>
            </a:r>
            <a:r>
              <a:rPr lang="es-ES" sz="5100" i="1" dirty="0">
                <a:solidFill>
                  <a:srgbClr val="FF0000"/>
                </a:solidFill>
                <a:effectLst>
                  <a:outerShdw blurRad="38100" dist="38100" dir="2700000" algn="tl">
                    <a:srgbClr val="000000">
                      <a:alpha val="43137"/>
                    </a:srgbClr>
                  </a:outerShdw>
                </a:effectLst>
              </a:rPr>
              <a:t>)</a:t>
            </a:r>
            <a:endParaRPr lang="es-ES" sz="5100" i="1" dirty="0">
              <a:solidFill>
                <a:srgbClr val="FF0000"/>
              </a:solidFill>
              <a:effectLst>
                <a:outerShdw blurRad="38100" dist="38100" dir="2700000" algn="tl">
                  <a:srgbClr val="000000">
                    <a:alpha val="43137"/>
                  </a:srgbClr>
                </a:outerShdw>
              </a:effectLst>
            </a:endParaRP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a:t>
            </a:r>
            <a:r>
              <a:rPr lang="es-ES" sz="5100" i="1" dirty="0">
                <a:solidFill>
                  <a:srgbClr val="FF0000"/>
                </a:solidFill>
                <a:effectLst>
                  <a:outerShdw blurRad="38100" dist="38100" dir="2700000" algn="tl">
                    <a:srgbClr val="000000">
                      <a:alpha val="43137"/>
                    </a:srgbClr>
                  </a:outerShdw>
                </a:effectLst>
              </a:rPr>
              <a:t>(</a:t>
            </a:r>
            <a:r>
              <a:rPr lang="es-ES" sz="5100" i="1" dirty="0">
                <a:solidFill>
                  <a:srgbClr val="FF0000"/>
                </a:solidFill>
                <a:effectLst>
                  <a:outerShdw blurRad="38100" dist="38100" dir="2700000" algn="tl">
                    <a:srgbClr val="000000">
                      <a:alpha val="43137"/>
                    </a:srgbClr>
                  </a:outerShdw>
                </a:effectLst>
              </a:rPr>
              <a:t>Viernes</a:t>
            </a:r>
            <a:r>
              <a:rPr lang="es-ES" sz="5100" i="1" dirty="0">
                <a:solidFill>
                  <a:srgbClr val="FF0000"/>
                </a:solidFill>
                <a:effectLst>
                  <a:outerShdw blurRad="38100" dist="38100" dir="2700000" algn="tl">
                    <a:srgbClr val="000000">
                      <a:alpha val="43137"/>
                    </a:srgbClr>
                  </a:outerShdw>
                </a:effectLst>
              </a:rPr>
              <a:t>)</a:t>
            </a:r>
            <a:endParaRPr lang="es-AR" sz="5100" i="1" dirty="0">
              <a:solidFill>
                <a:srgbClr val="FF0000"/>
              </a:solidFill>
              <a:effectLst>
                <a:outerShdw blurRad="38100" dist="38100" dir="2700000" algn="tl">
                  <a:srgbClr val="000000">
                    <a:alpha val="43137"/>
                  </a:srgbClr>
                </a:outerShdw>
              </a:effectLst>
            </a:endParaRPr>
          </a:p>
          <a:p>
            <a:endParaRPr lang="es-AR" sz="51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81178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Freeform 3"/>
          <p:cNvSpPr/>
          <p:nvPr/>
        </p:nvSpPr>
        <p:spPr>
          <a:xfrm>
            <a:off x="2209800" y="1052513"/>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828800" y="1052514"/>
            <a:ext cx="393700" cy="319087"/>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0486"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73214"/>
            <a:ext cx="8382000"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uadroTexto 20"/>
          <p:cNvSpPr txBox="1"/>
          <p:nvPr/>
        </p:nvSpPr>
        <p:spPr>
          <a:xfrm>
            <a:off x="5181600" y="152401"/>
            <a:ext cx="5181600" cy="461963"/>
          </a:xfrm>
          <a:prstGeom prst="rect">
            <a:avLst/>
          </a:prstGeom>
          <a:noFill/>
        </p:spPr>
        <p:txBody>
          <a:bodyPr>
            <a:spAutoFit/>
          </a:bodyPr>
          <a:lstStyle/>
          <a:p>
            <a:pPr algn="ctr">
              <a:defRPr/>
            </a:pPr>
            <a:r>
              <a:rPr lang="es-ES" sz="2400" i="1" dirty="0">
                <a:solidFill>
                  <a:srgbClr val="002060"/>
                </a:solidFill>
                <a:effectLst>
                  <a:outerShdw blurRad="38100" dist="38100" dir="2700000" algn="tl">
                    <a:srgbClr val="000000">
                      <a:alpha val="43137"/>
                    </a:srgbClr>
                  </a:outerShdw>
                </a:effectLst>
              </a:rPr>
              <a:t>Teoremas</a:t>
            </a:r>
          </a:p>
        </p:txBody>
      </p:sp>
    </p:spTree>
    <p:extLst>
      <p:ext uri="{BB962C8B-B14F-4D97-AF65-F5344CB8AC3E}">
        <p14:creationId xmlns:p14="http://schemas.microsoft.com/office/powerpoint/2010/main" val="204348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286000" y="849313"/>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2534" name="Imagen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0476" y="1319214"/>
            <a:ext cx="7604125"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3"/>
          <p:cNvSpPr/>
          <p:nvPr/>
        </p:nvSpPr>
        <p:spPr>
          <a:xfrm>
            <a:off x="1905000" y="849314"/>
            <a:ext cx="393700" cy="319087"/>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(Demostraciones)</a:t>
            </a:r>
            <a:endParaRPr lang="es-ES" sz="4000" i="1" dirty="0">
              <a:solidFill>
                <a:srgbClr val="002060"/>
              </a:solidFill>
              <a:effectLst>
                <a:outerShdw blurRad="38100" dist="38100" dir="2700000" algn="tl">
                  <a:srgbClr val="000000">
                    <a:alpha val="43137"/>
                  </a:srgbClr>
                </a:outerShdw>
              </a:effectLst>
            </a:endParaRPr>
          </a:p>
        </p:txBody>
      </p:sp>
      <p:sp>
        <p:nvSpPr>
          <p:cNvPr id="10" name="Rectángulo 9"/>
          <p:cNvSpPr/>
          <p:nvPr/>
        </p:nvSpPr>
        <p:spPr>
          <a:xfrm>
            <a:off x="2895600" y="3276600"/>
            <a:ext cx="6858000" cy="6032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sp>
        <p:nvSpPr>
          <p:cNvPr id="8" name="CuadroTexto 7"/>
          <p:cNvSpPr txBox="1"/>
          <p:nvPr/>
        </p:nvSpPr>
        <p:spPr>
          <a:xfrm>
            <a:off x="2999656" y="3440114"/>
            <a:ext cx="5400600" cy="369887"/>
          </a:xfrm>
          <a:prstGeom prst="rect">
            <a:avLst/>
          </a:prstGeom>
          <a:noFill/>
        </p:spPr>
        <p:txBody>
          <a:bodyPr wrap="square">
            <a:spAutoFit/>
          </a:bodyPr>
          <a:lstStyle/>
          <a:p>
            <a:pPr>
              <a:defRPr/>
            </a:pPr>
            <a:r>
              <a:rPr lang="es-ES" b="1" dirty="0">
                <a:effectLst>
                  <a:outerShdw blurRad="38100" dist="38100" dir="2700000" algn="tl">
                    <a:srgbClr val="000000">
                      <a:alpha val="43137"/>
                    </a:srgbClr>
                  </a:outerShdw>
                </a:effectLst>
              </a:rPr>
              <a:t>1 </a:t>
            </a:r>
            <a:r>
              <a:rPr lang="es-ES" b="1" dirty="0">
                <a:effectLst>
                  <a:outerShdw blurRad="38100" dist="38100" dir="2700000" algn="tl">
                    <a:srgbClr val="000000">
                      <a:alpha val="43137"/>
                    </a:srgbClr>
                  </a:outerShdw>
                </a:effectLst>
              </a:rPr>
              <a:t>= a + a = a + a * 1 = (a + a) * (a + 1) = 1 * (a + 1) = a + 1</a:t>
            </a:r>
          </a:p>
        </p:txBody>
      </p:sp>
      <p:cxnSp>
        <p:nvCxnSpPr>
          <p:cNvPr id="14" name="Conector recto 13"/>
          <p:cNvCxnSpPr/>
          <p:nvPr/>
        </p:nvCxnSpPr>
        <p:spPr>
          <a:xfrm>
            <a:off x="4439816" y="35052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151512" y="35052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951984" y="35052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a:graphicFrameLocks noGrp="1"/>
          </p:cNvGraphicFramePr>
          <p:nvPr/>
        </p:nvGraphicFramePr>
        <p:xfrm>
          <a:off x="2530475" y="4419600"/>
          <a:ext cx="1600200" cy="1828800"/>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264201">
                <a:tc>
                  <a:txBody>
                    <a:bodyPr/>
                    <a:lstStyle/>
                    <a:p>
                      <a:pPr algn="ctr"/>
                      <a:r>
                        <a:rPr lang="es-ES" dirty="0" smtClean="0"/>
                        <a:t>b</a:t>
                      </a:r>
                      <a:endParaRPr lang="es-ES" dirty="0"/>
                    </a:p>
                  </a:txBody>
                  <a:tcPr/>
                </a:tc>
                <a:tc>
                  <a:txBody>
                    <a:bodyPr/>
                    <a:lstStyle/>
                    <a:p>
                      <a:pPr algn="ctr"/>
                      <a:r>
                        <a:rPr lang="es-ES" dirty="0" smtClean="0"/>
                        <a:t>a</a:t>
                      </a:r>
                      <a:endParaRPr lang="es-ES" dirty="0"/>
                    </a:p>
                  </a:txBody>
                  <a:tcPr/>
                </a:tc>
                <a:tc>
                  <a:txBody>
                    <a:bodyPr/>
                    <a:lstStyle/>
                    <a:p>
                      <a:pPr algn="ctr"/>
                      <a:r>
                        <a:rPr lang="es-ES" dirty="0" smtClean="0"/>
                        <a:t>O</a:t>
                      </a:r>
                      <a:endParaRPr lang="es-ES" dirty="0"/>
                    </a:p>
                  </a:txBody>
                  <a:tcPr/>
                </a:tc>
                <a:extLst>
                  <a:ext uri="{0D108BD9-81ED-4DB2-BD59-A6C34878D82A}">
                    <a16:rowId xmlns="" xmlns:a16="http://schemas.microsoft.com/office/drawing/2014/main" val="10000"/>
                  </a:ext>
                </a:extLst>
              </a:tr>
              <a:tr h="264201">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1"/>
                  </a:ext>
                </a:extLst>
              </a:tr>
              <a:tr h="264201">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2"/>
                  </a:ext>
                </a:extLst>
              </a:tr>
              <a:tr h="264201">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3"/>
                  </a:ext>
                </a:extLst>
              </a:tr>
              <a:tr h="264201">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4"/>
                  </a:ext>
                </a:extLst>
              </a:tr>
            </a:tbl>
          </a:graphicData>
        </a:graphic>
      </p:graphicFrame>
      <p:graphicFrame>
        <p:nvGraphicFramePr>
          <p:cNvPr id="16" name="Tabla 15"/>
          <p:cNvGraphicFramePr>
            <a:graphicFrameLocks noGrp="1"/>
          </p:cNvGraphicFramePr>
          <p:nvPr/>
        </p:nvGraphicFramePr>
        <p:xfrm>
          <a:off x="8534400" y="4419600"/>
          <a:ext cx="1600200" cy="1828800"/>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533400">
                  <a:extLst>
                    <a:ext uri="{9D8B030D-6E8A-4147-A177-3AD203B41FA5}">
                      <a16:colId xmlns="" xmlns:a16="http://schemas.microsoft.com/office/drawing/2014/main" val="20002"/>
                    </a:ext>
                  </a:extLst>
                </a:gridCol>
              </a:tblGrid>
              <a:tr h="264201">
                <a:tc>
                  <a:txBody>
                    <a:bodyPr/>
                    <a:lstStyle/>
                    <a:p>
                      <a:pPr algn="ctr"/>
                      <a:r>
                        <a:rPr lang="es-ES" dirty="0" smtClean="0"/>
                        <a:t>b</a:t>
                      </a:r>
                      <a:endParaRPr lang="es-ES" dirty="0"/>
                    </a:p>
                  </a:txBody>
                  <a:tcPr/>
                </a:tc>
                <a:tc>
                  <a:txBody>
                    <a:bodyPr/>
                    <a:lstStyle/>
                    <a:p>
                      <a:pPr algn="ctr"/>
                      <a:r>
                        <a:rPr lang="es-ES" dirty="0" smtClean="0"/>
                        <a:t>a</a:t>
                      </a:r>
                      <a:endParaRPr lang="es-ES" dirty="0"/>
                    </a:p>
                  </a:txBody>
                  <a:tcPr/>
                </a:tc>
                <a:tc>
                  <a:txBody>
                    <a:bodyPr/>
                    <a:lstStyle/>
                    <a:p>
                      <a:pPr algn="ctr"/>
                      <a:r>
                        <a:rPr lang="es-ES" dirty="0" smtClean="0"/>
                        <a:t>Y</a:t>
                      </a:r>
                      <a:endParaRPr lang="es-ES" dirty="0"/>
                    </a:p>
                  </a:txBody>
                  <a:tcPr/>
                </a:tc>
                <a:extLst>
                  <a:ext uri="{0D108BD9-81ED-4DB2-BD59-A6C34878D82A}">
                    <a16:rowId xmlns="" xmlns:a16="http://schemas.microsoft.com/office/drawing/2014/main" val="10000"/>
                  </a:ext>
                </a:extLst>
              </a:tr>
              <a:tr h="264201">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1"/>
                  </a:ext>
                </a:extLst>
              </a:tr>
              <a:tr h="264201">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2"/>
                  </a:ext>
                </a:extLst>
              </a:tr>
              <a:tr h="264201">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3"/>
                  </a:ext>
                </a:extLst>
              </a:tr>
              <a:tr h="264201">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4"/>
                  </a:ext>
                </a:extLst>
              </a:tr>
            </a:tbl>
          </a:graphicData>
        </a:graphic>
      </p:graphicFrame>
      <p:sp>
        <p:nvSpPr>
          <p:cNvPr id="11" name="CuadroTexto 10"/>
          <p:cNvSpPr txBox="1"/>
          <p:nvPr/>
        </p:nvSpPr>
        <p:spPr>
          <a:xfrm>
            <a:off x="5045090" y="2924944"/>
            <a:ext cx="2203039" cy="369332"/>
          </a:xfrm>
          <a:prstGeom prst="rect">
            <a:avLst/>
          </a:prstGeom>
          <a:noFill/>
        </p:spPr>
        <p:txBody>
          <a:bodyPr wrap="none" rtlCol="0">
            <a:spAutoFit/>
          </a:bodyPr>
          <a:lstStyle/>
          <a:p>
            <a:r>
              <a:rPr lang="es-ES" i="1" dirty="0">
                <a:solidFill>
                  <a:srgbClr val="C00000"/>
                </a:solidFill>
              </a:rPr>
              <a:t>Utilizando Postulados</a:t>
            </a:r>
            <a:endParaRPr lang="es-ES" i="1" dirty="0">
              <a:solidFill>
                <a:srgbClr val="C00000"/>
              </a:solidFill>
            </a:endParaRPr>
          </a:p>
        </p:txBody>
      </p:sp>
      <p:sp>
        <p:nvSpPr>
          <p:cNvPr id="12" name="Elipse 11"/>
          <p:cNvSpPr/>
          <p:nvPr/>
        </p:nvSpPr>
        <p:spPr>
          <a:xfrm>
            <a:off x="3143672" y="5517232"/>
            <a:ext cx="576064" cy="986408"/>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2495600" y="5517232"/>
            <a:ext cx="576064" cy="986408"/>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15630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286000" y="849313"/>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905000" y="849314"/>
            <a:ext cx="393700" cy="319087"/>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4584"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0188" y="1260748"/>
            <a:ext cx="79883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2965648" y="3284984"/>
            <a:ext cx="71628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sp>
        <p:nvSpPr>
          <p:cNvPr id="21" name="CuadroTexto 20"/>
          <p:cNvSpPr txBox="1"/>
          <p:nvPr/>
        </p:nvSpPr>
        <p:spPr>
          <a:xfrm>
            <a:off x="3581401" y="3484563"/>
            <a:ext cx="4275529" cy="369332"/>
          </a:xfrm>
          <a:prstGeom prst="rect">
            <a:avLst/>
          </a:prstGeom>
          <a:noFill/>
        </p:spPr>
        <p:txBody>
          <a:bodyPr wrap="none">
            <a:spAutoFit/>
          </a:bodyPr>
          <a:lstStyle/>
          <a:p>
            <a:pPr>
              <a:defRPr/>
            </a:pPr>
            <a:r>
              <a:rPr lang="es-ES" b="1" dirty="0">
                <a:effectLst>
                  <a:outerShdw blurRad="38100" dist="38100" dir="2700000" algn="tl">
                    <a:srgbClr val="000000">
                      <a:alpha val="43137"/>
                    </a:srgbClr>
                  </a:outerShdw>
                </a:effectLst>
              </a:rPr>
              <a:t>a = a + 0 = a + a * a = (a + a) * (a + a) = a + a</a:t>
            </a:r>
          </a:p>
        </p:txBody>
      </p:sp>
      <p:cxnSp>
        <p:nvCxnSpPr>
          <p:cNvPr id="23" name="Conector recto 22"/>
          <p:cNvCxnSpPr/>
          <p:nvPr/>
        </p:nvCxnSpPr>
        <p:spPr>
          <a:xfrm>
            <a:off x="5303912" y="35814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6816080" y="35814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(Demostraciones)</a:t>
            </a:r>
            <a:endParaRPr lang="es-ES" sz="4000" i="1" dirty="0">
              <a:solidFill>
                <a:srgbClr val="002060"/>
              </a:solidFill>
              <a:effectLst>
                <a:outerShdw blurRad="38100" dist="38100" dir="2700000" algn="tl">
                  <a:srgbClr val="000000">
                    <a:alpha val="43137"/>
                  </a:srgbClr>
                </a:outerShdw>
              </a:effectLst>
            </a:endParaRPr>
          </a:p>
        </p:txBody>
      </p:sp>
      <p:sp>
        <p:nvSpPr>
          <p:cNvPr id="14" name="CuadroTexto 13"/>
          <p:cNvSpPr txBox="1"/>
          <p:nvPr/>
        </p:nvSpPr>
        <p:spPr>
          <a:xfrm>
            <a:off x="5045090" y="3203684"/>
            <a:ext cx="2203039" cy="369332"/>
          </a:xfrm>
          <a:prstGeom prst="rect">
            <a:avLst/>
          </a:prstGeom>
          <a:noFill/>
        </p:spPr>
        <p:txBody>
          <a:bodyPr wrap="none" rtlCol="0">
            <a:spAutoFit/>
          </a:bodyPr>
          <a:lstStyle/>
          <a:p>
            <a:r>
              <a:rPr lang="es-ES" i="1" dirty="0">
                <a:solidFill>
                  <a:srgbClr val="C00000"/>
                </a:solidFill>
              </a:rPr>
              <a:t>Utilizando Postulados</a:t>
            </a:r>
            <a:endParaRPr lang="es-ES" i="1" dirty="0">
              <a:solidFill>
                <a:srgbClr val="C00000"/>
              </a:solidFill>
            </a:endParaRPr>
          </a:p>
        </p:txBody>
      </p:sp>
    </p:spTree>
    <p:extLst>
      <p:ext uri="{BB962C8B-B14F-4D97-AF65-F5344CB8AC3E}">
        <p14:creationId xmlns:p14="http://schemas.microsoft.com/office/powerpoint/2010/main" val="912496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286000" y="849313"/>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905000" y="849314"/>
            <a:ext cx="393700" cy="319087"/>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5" name="Tabla 24"/>
          <p:cNvGraphicFramePr>
            <a:graphicFrameLocks noGrp="1"/>
          </p:cNvGraphicFramePr>
          <p:nvPr>
            <p:extLst/>
          </p:nvPr>
        </p:nvGraphicFramePr>
        <p:xfrm>
          <a:off x="2390800" y="3581400"/>
          <a:ext cx="1905000" cy="1828800"/>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533400">
                  <a:extLst>
                    <a:ext uri="{9D8B030D-6E8A-4147-A177-3AD203B41FA5}">
                      <a16:colId xmlns="" xmlns:a16="http://schemas.microsoft.com/office/drawing/2014/main" val="20001"/>
                    </a:ext>
                  </a:extLst>
                </a:gridCol>
                <a:gridCol w="838200">
                  <a:extLst>
                    <a:ext uri="{9D8B030D-6E8A-4147-A177-3AD203B41FA5}">
                      <a16:colId xmlns="" xmlns:a16="http://schemas.microsoft.com/office/drawing/2014/main" val="20002"/>
                    </a:ext>
                  </a:extLst>
                </a:gridCol>
              </a:tblGrid>
              <a:tr h="228600">
                <a:tc>
                  <a:txBody>
                    <a:bodyPr/>
                    <a:lstStyle/>
                    <a:p>
                      <a:pPr algn="ctr"/>
                      <a:r>
                        <a:rPr lang="es-ES" dirty="0" smtClean="0"/>
                        <a:t>b</a:t>
                      </a:r>
                      <a:endParaRPr lang="es-ES" dirty="0"/>
                    </a:p>
                  </a:txBody>
                  <a:tcPr/>
                </a:tc>
                <a:tc>
                  <a:txBody>
                    <a:bodyPr/>
                    <a:lstStyle/>
                    <a:p>
                      <a:pPr algn="ctr"/>
                      <a:r>
                        <a:rPr lang="es-ES" dirty="0" smtClean="0"/>
                        <a:t>a</a:t>
                      </a:r>
                      <a:endParaRPr lang="es-ES" dirty="0"/>
                    </a:p>
                  </a:txBody>
                  <a:tcPr/>
                </a:tc>
                <a:tc>
                  <a:txBody>
                    <a:bodyPr/>
                    <a:lstStyle/>
                    <a:p>
                      <a:pPr algn="ctr"/>
                      <a:r>
                        <a:rPr lang="es-ES" dirty="0" smtClean="0"/>
                        <a:t>a + ab</a:t>
                      </a:r>
                      <a:endParaRPr lang="es-ES" dirty="0"/>
                    </a:p>
                  </a:txBody>
                  <a:tcPr/>
                </a:tc>
                <a:extLst>
                  <a:ext uri="{0D108BD9-81ED-4DB2-BD59-A6C34878D82A}">
                    <a16:rowId xmlns="" xmlns:a16="http://schemas.microsoft.com/office/drawing/2014/main" val="10000"/>
                  </a:ext>
                </a:extLst>
              </a:tr>
              <a:tr h="228600">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1"/>
                  </a:ext>
                </a:extLst>
              </a:tr>
              <a:tr h="228600">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2"/>
                  </a:ext>
                </a:extLst>
              </a:tr>
              <a:tr h="228600">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0</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3"/>
                  </a:ext>
                </a:extLst>
              </a:tr>
              <a:tr h="228600">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tc>
                  <a:txBody>
                    <a:bodyPr/>
                    <a:lstStyle/>
                    <a:p>
                      <a:pPr algn="ctr"/>
                      <a:r>
                        <a:rPr lang="es-ES" dirty="0" smtClean="0">
                          <a:effectLst>
                            <a:outerShdw blurRad="38100" dist="38100" dir="2700000" algn="tl">
                              <a:srgbClr val="000000">
                                <a:alpha val="43137"/>
                              </a:srgbClr>
                            </a:outerShdw>
                          </a:effectLst>
                        </a:rPr>
                        <a:t>1</a:t>
                      </a:r>
                      <a:endParaRPr lang="es-ES" dirty="0">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10004"/>
                  </a:ext>
                </a:extLst>
              </a:tr>
            </a:tbl>
          </a:graphicData>
        </a:graphic>
      </p:graphicFrame>
      <p:pic>
        <p:nvPicPr>
          <p:cNvPr id="26658"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5376" y="1219200"/>
            <a:ext cx="7997825"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uadroTexto 20"/>
          <p:cNvSpPr txBox="1"/>
          <p:nvPr/>
        </p:nvSpPr>
        <p:spPr>
          <a:xfrm>
            <a:off x="3581400" y="3059113"/>
            <a:ext cx="4713150" cy="369332"/>
          </a:xfrm>
          <a:prstGeom prst="rect">
            <a:avLst/>
          </a:prstGeom>
          <a:noFill/>
          <a:ln w="22225">
            <a:solidFill>
              <a:schemeClr val="accent1">
                <a:shade val="50000"/>
              </a:schemeClr>
            </a:solidFill>
          </a:ln>
        </p:spPr>
        <p:txBody>
          <a:bodyPr wrap="none">
            <a:spAutoFit/>
          </a:bodyPr>
          <a:lstStyle/>
          <a:p>
            <a:pPr>
              <a:defRPr/>
            </a:pPr>
            <a:r>
              <a:rPr lang="es-ES" b="1" dirty="0">
                <a:effectLst>
                  <a:outerShdw blurRad="38100" dist="38100" dir="2700000" algn="tl">
                    <a:srgbClr val="000000">
                      <a:alpha val="43137"/>
                    </a:srgbClr>
                  </a:outerShdw>
                </a:effectLst>
              </a:rPr>
              <a:t>a = 1 * a = ( 1 + b) * a = 1 * a + a * b = a  +  a *  b</a:t>
            </a:r>
          </a:p>
        </p:txBody>
      </p:sp>
      <p:pic>
        <p:nvPicPr>
          <p:cNvPr id="26660" name="Imagen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67809" y="3670300"/>
            <a:ext cx="592236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(Demostraciones)</a:t>
            </a:r>
            <a:endParaRPr lang="es-ES" sz="4000" i="1" dirty="0">
              <a:solidFill>
                <a:srgbClr val="002060"/>
              </a:solidFill>
              <a:effectLst>
                <a:outerShdw blurRad="38100" dist="38100" dir="2700000" algn="tl">
                  <a:srgbClr val="000000">
                    <a:alpha val="43137"/>
                  </a:srgbClr>
                </a:outerShdw>
              </a:effectLst>
            </a:endParaRPr>
          </a:p>
        </p:txBody>
      </p:sp>
      <p:sp>
        <p:nvSpPr>
          <p:cNvPr id="13" name="CuadroTexto 12"/>
          <p:cNvSpPr txBox="1"/>
          <p:nvPr/>
        </p:nvSpPr>
        <p:spPr>
          <a:xfrm>
            <a:off x="5045090" y="2771636"/>
            <a:ext cx="2203039" cy="369332"/>
          </a:xfrm>
          <a:prstGeom prst="rect">
            <a:avLst/>
          </a:prstGeom>
          <a:noFill/>
        </p:spPr>
        <p:txBody>
          <a:bodyPr wrap="none" rtlCol="0">
            <a:spAutoFit/>
          </a:bodyPr>
          <a:lstStyle/>
          <a:p>
            <a:r>
              <a:rPr lang="es-ES" i="1" dirty="0">
                <a:solidFill>
                  <a:srgbClr val="C00000"/>
                </a:solidFill>
              </a:rPr>
              <a:t>Utilizando Postulados</a:t>
            </a:r>
            <a:endParaRPr lang="es-ES" i="1" dirty="0">
              <a:solidFill>
                <a:srgbClr val="C00000"/>
              </a:solidFill>
            </a:endParaRPr>
          </a:p>
        </p:txBody>
      </p:sp>
      <p:sp>
        <p:nvSpPr>
          <p:cNvPr id="14" name="Elipse 13"/>
          <p:cNvSpPr/>
          <p:nvPr/>
        </p:nvSpPr>
        <p:spPr>
          <a:xfrm>
            <a:off x="2999656" y="3933056"/>
            <a:ext cx="360040" cy="1656184"/>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719736" y="3910012"/>
            <a:ext cx="360040" cy="1679228"/>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12862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5560" y="900113"/>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900114"/>
            <a:ext cx="393700" cy="319087"/>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8679"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285876"/>
            <a:ext cx="814705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(Demostraciones)</a:t>
            </a:r>
            <a:endParaRPr lang="es-ES" sz="4000" i="1" dirty="0">
              <a:solidFill>
                <a:srgbClr val="002060"/>
              </a:solidFill>
              <a:effectLst>
                <a:outerShdw blurRad="38100" dist="38100" dir="2700000" algn="tl">
                  <a:srgbClr val="000000">
                    <a:alpha val="43137"/>
                  </a:srgbClr>
                </a:outerShdw>
              </a:effectLst>
            </a:endParaRPr>
          </a:p>
        </p:txBody>
      </p:sp>
      <p:sp>
        <p:nvSpPr>
          <p:cNvPr id="2" name="Elipse 1"/>
          <p:cNvSpPr/>
          <p:nvPr/>
        </p:nvSpPr>
        <p:spPr>
          <a:xfrm>
            <a:off x="4151784" y="4293096"/>
            <a:ext cx="936104" cy="1944216"/>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p:cNvSpPr/>
          <p:nvPr/>
        </p:nvSpPr>
        <p:spPr>
          <a:xfrm>
            <a:off x="6312024" y="4293096"/>
            <a:ext cx="936104" cy="1944216"/>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p:cNvSpPr/>
          <p:nvPr/>
        </p:nvSpPr>
        <p:spPr>
          <a:xfrm>
            <a:off x="7248128" y="4293096"/>
            <a:ext cx="936104" cy="1944216"/>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07562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0727" name="Imagen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77925"/>
            <a:ext cx="769620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Imagen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90800"/>
            <a:ext cx="11953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p:cNvSpPr txBox="1"/>
          <p:nvPr/>
        </p:nvSpPr>
        <p:spPr>
          <a:xfrm>
            <a:off x="5346700" y="4708525"/>
            <a:ext cx="1309974" cy="369332"/>
          </a:xfrm>
          <a:prstGeom prst="rect">
            <a:avLst/>
          </a:prstGeom>
          <a:solidFill>
            <a:schemeClr val="bg1"/>
          </a:solidFill>
        </p:spPr>
        <p:txBody>
          <a:bodyPr wrap="none">
            <a:spAutoFit/>
          </a:bodyPr>
          <a:lstStyle/>
          <a:p>
            <a:pPr>
              <a:defRPr/>
            </a:pPr>
            <a:r>
              <a:rPr lang="es-ES" b="1" dirty="0">
                <a:effectLst>
                  <a:outerShdw blurRad="38100" dist="38100" dir="2700000" algn="tl">
                    <a:srgbClr val="000000">
                      <a:alpha val="43137"/>
                    </a:srgbClr>
                  </a:outerShdw>
                </a:effectLst>
              </a:rPr>
              <a:t>0 = 1 y 1 = 0</a:t>
            </a:r>
          </a:p>
        </p:txBody>
      </p:sp>
      <p:cxnSp>
        <p:nvCxnSpPr>
          <p:cNvPr id="11" name="Conector recto 10"/>
          <p:cNvCxnSpPr/>
          <p:nvPr/>
        </p:nvCxnSpPr>
        <p:spPr>
          <a:xfrm>
            <a:off x="5410200" y="47244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6172200" y="47244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Tabla 14"/>
          <p:cNvGraphicFramePr>
            <a:graphicFrameLocks noGrp="1"/>
          </p:cNvGraphicFramePr>
          <p:nvPr>
            <p:extLst/>
          </p:nvPr>
        </p:nvGraphicFramePr>
        <p:xfrm>
          <a:off x="2318916" y="5307706"/>
          <a:ext cx="2120900" cy="1361655"/>
        </p:xfrm>
        <a:graphic>
          <a:graphicData uri="http://schemas.openxmlformats.org/drawingml/2006/table">
            <a:tbl>
              <a:tblPr firstRow="1" bandRow="1">
                <a:tableStyleId>{5C22544A-7EE6-4342-B048-85BDC9FD1C3A}</a:tableStyleId>
              </a:tblPr>
              <a:tblGrid>
                <a:gridCol w="535275">
                  <a:extLst>
                    <a:ext uri="{9D8B030D-6E8A-4147-A177-3AD203B41FA5}">
                      <a16:colId xmlns="" xmlns:a16="http://schemas.microsoft.com/office/drawing/2014/main" val="20000"/>
                    </a:ext>
                  </a:extLst>
                </a:gridCol>
                <a:gridCol w="545374">
                  <a:extLst>
                    <a:ext uri="{9D8B030D-6E8A-4147-A177-3AD203B41FA5}">
                      <a16:colId xmlns="" xmlns:a16="http://schemas.microsoft.com/office/drawing/2014/main" val="20001"/>
                    </a:ext>
                  </a:extLst>
                </a:gridCol>
                <a:gridCol w="1040251">
                  <a:extLst>
                    <a:ext uri="{9D8B030D-6E8A-4147-A177-3AD203B41FA5}">
                      <a16:colId xmlns="" xmlns:a16="http://schemas.microsoft.com/office/drawing/2014/main" val="20002"/>
                    </a:ext>
                  </a:extLst>
                </a:gridCol>
              </a:tblGrid>
              <a:tr h="453885">
                <a:tc>
                  <a:txBody>
                    <a:bodyPr/>
                    <a:lstStyle/>
                    <a:p>
                      <a:pPr algn="ctr"/>
                      <a:r>
                        <a:rPr lang="es-ES" sz="1800" dirty="0" smtClean="0"/>
                        <a:t>a</a:t>
                      </a:r>
                      <a:endParaRPr lang="es-ES" sz="1800" dirty="0"/>
                    </a:p>
                  </a:txBody>
                  <a:tcPr marT="45733" marB="45733"/>
                </a:tc>
                <a:tc>
                  <a:txBody>
                    <a:bodyPr/>
                    <a:lstStyle/>
                    <a:p>
                      <a:pPr algn="ctr"/>
                      <a:r>
                        <a:rPr lang="es-ES" sz="1800" dirty="0" smtClean="0"/>
                        <a:t>a</a:t>
                      </a:r>
                      <a:endParaRPr lang="es-ES" sz="1800" dirty="0"/>
                    </a:p>
                  </a:txBody>
                  <a:tcPr marT="45733" marB="45733"/>
                </a:tc>
                <a:tc>
                  <a:txBody>
                    <a:bodyPr/>
                    <a:lstStyle/>
                    <a:p>
                      <a:pPr algn="ctr"/>
                      <a:r>
                        <a:rPr lang="es-ES" sz="1800" dirty="0" smtClean="0"/>
                        <a:t>a</a:t>
                      </a:r>
                      <a:endParaRPr lang="es-ES" sz="1800" dirty="0"/>
                    </a:p>
                  </a:txBody>
                  <a:tcPr marT="45733" marB="45733"/>
                </a:tc>
                <a:extLst>
                  <a:ext uri="{0D108BD9-81ED-4DB2-BD59-A6C34878D82A}">
                    <a16:rowId xmlns="" xmlns:a16="http://schemas.microsoft.com/office/drawing/2014/main" val="10000"/>
                  </a:ext>
                </a:extLst>
              </a:tr>
              <a:tr h="453885">
                <a:tc>
                  <a:txBody>
                    <a:bodyPr/>
                    <a:lstStyle/>
                    <a:p>
                      <a:pPr algn="ctr"/>
                      <a:r>
                        <a:rPr lang="es-ES" sz="1800" dirty="0" smtClean="0"/>
                        <a:t>0</a:t>
                      </a:r>
                      <a:endParaRPr lang="es-ES" sz="1800" dirty="0"/>
                    </a:p>
                  </a:txBody>
                  <a:tcPr marT="45733" marB="45733"/>
                </a:tc>
                <a:tc>
                  <a:txBody>
                    <a:bodyPr/>
                    <a:lstStyle/>
                    <a:p>
                      <a:pPr algn="ctr"/>
                      <a:r>
                        <a:rPr lang="es-ES" sz="1800" dirty="0" smtClean="0"/>
                        <a:t>1</a:t>
                      </a:r>
                      <a:endParaRPr lang="es-ES" sz="1800" dirty="0"/>
                    </a:p>
                  </a:txBody>
                  <a:tcPr marT="45733" marB="45733"/>
                </a:tc>
                <a:tc>
                  <a:txBody>
                    <a:bodyPr/>
                    <a:lstStyle/>
                    <a:p>
                      <a:pPr algn="ctr"/>
                      <a:r>
                        <a:rPr lang="es-ES" sz="1800" dirty="0" smtClean="0"/>
                        <a:t>0</a:t>
                      </a:r>
                      <a:endParaRPr lang="es-ES" sz="1800" dirty="0"/>
                    </a:p>
                  </a:txBody>
                  <a:tcPr marT="45733" marB="45733"/>
                </a:tc>
                <a:extLst>
                  <a:ext uri="{0D108BD9-81ED-4DB2-BD59-A6C34878D82A}">
                    <a16:rowId xmlns="" xmlns:a16="http://schemas.microsoft.com/office/drawing/2014/main" val="10001"/>
                  </a:ext>
                </a:extLst>
              </a:tr>
              <a:tr h="453885">
                <a:tc>
                  <a:txBody>
                    <a:bodyPr/>
                    <a:lstStyle/>
                    <a:p>
                      <a:pPr algn="ctr"/>
                      <a:r>
                        <a:rPr lang="es-ES" sz="1800" dirty="0" smtClean="0"/>
                        <a:t>1</a:t>
                      </a:r>
                      <a:endParaRPr lang="es-ES" sz="1800" dirty="0"/>
                    </a:p>
                  </a:txBody>
                  <a:tcPr marT="45733" marB="45733"/>
                </a:tc>
                <a:tc>
                  <a:txBody>
                    <a:bodyPr/>
                    <a:lstStyle/>
                    <a:p>
                      <a:pPr algn="ctr"/>
                      <a:r>
                        <a:rPr lang="es-ES" sz="1800" dirty="0" smtClean="0"/>
                        <a:t>0</a:t>
                      </a:r>
                      <a:endParaRPr lang="es-ES" sz="1800" dirty="0"/>
                    </a:p>
                  </a:txBody>
                  <a:tcPr marT="45733" marB="45733"/>
                </a:tc>
                <a:tc>
                  <a:txBody>
                    <a:bodyPr/>
                    <a:lstStyle/>
                    <a:p>
                      <a:pPr algn="ctr"/>
                      <a:r>
                        <a:rPr lang="es-ES" sz="1800" dirty="0" smtClean="0"/>
                        <a:t>1</a:t>
                      </a:r>
                      <a:endParaRPr lang="es-ES" sz="1800" dirty="0"/>
                    </a:p>
                  </a:txBody>
                  <a:tcPr marT="45733" marB="45733"/>
                </a:tc>
                <a:extLst>
                  <a:ext uri="{0D108BD9-81ED-4DB2-BD59-A6C34878D82A}">
                    <a16:rowId xmlns="" xmlns:a16="http://schemas.microsoft.com/office/drawing/2014/main" val="10002"/>
                  </a:ext>
                </a:extLst>
              </a:tr>
            </a:tbl>
          </a:graphicData>
        </a:graphic>
      </p:graphicFrame>
      <p:cxnSp>
        <p:nvCxnSpPr>
          <p:cNvPr id="13" name="Conector recto 12"/>
          <p:cNvCxnSpPr/>
          <p:nvPr/>
        </p:nvCxnSpPr>
        <p:spPr>
          <a:xfrm>
            <a:off x="3048000" y="54102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3810000" y="54102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810000" y="5334000"/>
            <a:ext cx="152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(Demostraciones)</a:t>
            </a:r>
            <a:endParaRPr lang="es-ES" sz="4000" i="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7884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60512"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2775"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270000"/>
            <a:ext cx="76200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p:cNvSpPr txBox="1"/>
          <p:nvPr/>
        </p:nvSpPr>
        <p:spPr>
          <a:xfrm>
            <a:off x="4124326" y="2057401"/>
            <a:ext cx="4333875" cy="276225"/>
          </a:xfrm>
          <a:prstGeom prst="rect">
            <a:avLst/>
          </a:prstGeom>
          <a:solidFill>
            <a:schemeClr val="bg1"/>
          </a:solidFill>
        </p:spPr>
        <p:txBody>
          <a:bodyPr>
            <a:spAutoFit/>
          </a:bodyPr>
          <a:lstStyle/>
          <a:p>
            <a:pPr algn="ctr">
              <a:defRPr/>
            </a:pPr>
            <a:r>
              <a:rPr lang="es-ES" sz="1200" b="1" dirty="0">
                <a:effectLst>
                  <a:outerShdw blurRad="38100" dist="38100" dir="2700000" algn="tl">
                    <a:srgbClr val="000000">
                      <a:alpha val="43137"/>
                    </a:srgbClr>
                  </a:outerShdw>
                </a:effectLst>
              </a:rPr>
              <a:t>(a + b + c + d) = a * b * c * d</a:t>
            </a:r>
          </a:p>
        </p:txBody>
      </p:sp>
      <p:cxnSp>
        <p:nvCxnSpPr>
          <p:cNvPr id="11" name="Conector recto 10"/>
          <p:cNvCxnSpPr/>
          <p:nvPr/>
        </p:nvCxnSpPr>
        <p:spPr>
          <a:xfrm>
            <a:off x="5410200" y="2133600"/>
            <a:ext cx="76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6384032" y="21336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4114800" y="2288680"/>
            <a:ext cx="4357464" cy="276225"/>
          </a:xfrm>
          <a:prstGeom prst="rect">
            <a:avLst/>
          </a:prstGeom>
          <a:solidFill>
            <a:schemeClr val="bg1"/>
          </a:solidFill>
        </p:spPr>
        <p:txBody>
          <a:bodyPr wrap="square">
            <a:spAutoFit/>
          </a:bodyPr>
          <a:lstStyle/>
          <a:p>
            <a:pPr algn="ctr">
              <a:defRPr/>
            </a:pPr>
            <a:r>
              <a:rPr lang="es-ES" sz="1200" b="1" dirty="0">
                <a:effectLst>
                  <a:outerShdw blurRad="38100" dist="38100" dir="2700000" algn="tl">
                    <a:srgbClr val="000000">
                      <a:alpha val="43137"/>
                    </a:srgbClr>
                  </a:outerShdw>
                </a:effectLst>
              </a:rPr>
              <a:t>(a * b * c * d)  =  a + b + c + d</a:t>
            </a:r>
          </a:p>
        </p:txBody>
      </p:sp>
      <p:cxnSp>
        <p:nvCxnSpPr>
          <p:cNvPr id="26" name="Conector recto 25"/>
          <p:cNvCxnSpPr/>
          <p:nvPr/>
        </p:nvCxnSpPr>
        <p:spPr>
          <a:xfrm>
            <a:off x="6600056" y="21336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6816080" y="21336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7032104" y="21336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5447928" y="2362200"/>
            <a:ext cx="762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a:off x="6451848" y="23622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6667872" y="23622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6888088" y="23622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7104112" y="2362200"/>
            <a:ext cx="762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2709318" y="3609976"/>
            <a:ext cx="1514475" cy="276225"/>
          </a:xfrm>
          <a:prstGeom prst="rect">
            <a:avLst/>
          </a:prstGeom>
          <a:solidFill>
            <a:schemeClr val="bg1"/>
          </a:solidFill>
        </p:spPr>
        <p:txBody>
          <a:bodyPr>
            <a:spAutoFit/>
          </a:bodyPr>
          <a:lstStyle/>
          <a:p>
            <a:pPr>
              <a:defRPr/>
            </a:pPr>
            <a:r>
              <a:rPr lang="es-ES" sz="1200" b="1" dirty="0">
                <a:effectLst>
                  <a:outerShdw blurRad="38100" dist="38100" dir="2700000" algn="tl">
                    <a:srgbClr val="000000">
                      <a:alpha val="43137"/>
                    </a:srgbClr>
                  </a:outerShdw>
                </a:effectLst>
              </a:rPr>
              <a:t>(a + b ) * a * b </a:t>
            </a:r>
            <a:r>
              <a:rPr lang="es-ES" sz="1200" b="1" dirty="0">
                <a:effectLst>
                  <a:outerShdw blurRad="38100" dist="38100" dir="2700000" algn="tl">
                    <a:srgbClr val="000000">
                      <a:alpha val="43137"/>
                    </a:srgbClr>
                  </a:outerShdw>
                </a:effectLst>
              </a:rPr>
              <a:t>= 0 </a:t>
            </a:r>
            <a:endParaRPr lang="es-ES" sz="1200" b="1" dirty="0">
              <a:effectLst>
                <a:outerShdw blurRad="38100" dist="38100" dir="2700000" algn="tl">
                  <a:srgbClr val="000000">
                    <a:alpha val="43137"/>
                  </a:srgbClr>
                </a:outerShdw>
              </a:effectLst>
            </a:endParaRPr>
          </a:p>
        </p:txBody>
      </p:sp>
      <p:cxnSp>
        <p:nvCxnSpPr>
          <p:cNvPr id="35" name="Conector recto 34"/>
          <p:cNvCxnSpPr/>
          <p:nvPr/>
        </p:nvCxnSpPr>
        <p:spPr>
          <a:xfrm>
            <a:off x="3359696" y="36576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3575720" y="36576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2711624" y="3990976"/>
            <a:ext cx="1656184" cy="276225"/>
          </a:xfrm>
          <a:prstGeom prst="rect">
            <a:avLst/>
          </a:prstGeom>
          <a:solidFill>
            <a:schemeClr val="bg1"/>
          </a:solidFill>
        </p:spPr>
        <p:txBody>
          <a:bodyPr wrap="square">
            <a:spAutoFit/>
          </a:bodyPr>
          <a:lstStyle/>
          <a:p>
            <a:pPr>
              <a:defRPr/>
            </a:pPr>
            <a:r>
              <a:rPr lang="es-ES" sz="1200" b="1" dirty="0">
                <a:effectLst>
                  <a:outerShdw blurRad="38100" dist="38100" dir="2700000" algn="tl">
                    <a:srgbClr val="000000">
                      <a:alpha val="43137"/>
                    </a:srgbClr>
                  </a:outerShdw>
                </a:effectLst>
              </a:rPr>
              <a:t>(a + b ) </a:t>
            </a:r>
            <a:r>
              <a:rPr lang="es-ES" sz="1200" b="1" dirty="0">
                <a:effectLst>
                  <a:outerShdw blurRad="38100" dist="38100" dir="2700000" algn="tl">
                    <a:srgbClr val="000000">
                      <a:alpha val="43137"/>
                    </a:srgbClr>
                  </a:outerShdw>
                </a:effectLst>
              </a:rPr>
              <a:t>+ </a:t>
            </a:r>
            <a:r>
              <a:rPr lang="es-ES" sz="1200" b="1" dirty="0">
                <a:effectLst>
                  <a:outerShdw blurRad="38100" dist="38100" dir="2700000" algn="tl">
                    <a:srgbClr val="000000">
                      <a:alpha val="43137"/>
                    </a:srgbClr>
                  </a:outerShdw>
                </a:effectLst>
              </a:rPr>
              <a:t>a * b </a:t>
            </a:r>
            <a:r>
              <a:rPr lang="es-ES" sz="1200" b="1" dirty="0">
                <a:effectLst>
                  <a:outerShdw blurRad="38100" dist="38100" dir="2700000" algn="tl">
                    <a:srgbClr val="000000">
                      <a:alpha val="43137"/>
                    </a:srgbClr>
                  </a:outerShdw>
                </a:effectLst>
              </a:rPr>
              <a:t>= 1 </a:t>
            </a:r>
            <a:endParaRPr lang="es-ES" sz="1200" b="1" dirty="0">
              <a:effectLst>
                <a:outerShdw blurRad="38100" dist="38100" dir="2700000" algn="tl">
                  <a:srgbClr val="000000">
                    <a:alpha val="43137"/>
                  </a:srgbClr>
                </a:outerShdw>
              </a:effectLst>
            </a:endParaRPr>
          </a:p>
        </p:txBody>
      </p:sp>
      <p:sp>
        <p:nvSpPr>
          <p:cNvPr id="25" name="CuadroTexto 8"/>
          <p:cNvSpPr txBox="1"/>
          <p:nvPr/>
        </p:nvSpPr>
        <p:spPr>
          <a:xfrm>
            <a:off x="4655840" y="152400"/>
            <a:ext cx="6012160" cy="707886"/>
          </a:xfrm>
          <a:prstGeom prst="rect">
            <a:avLst/>
          </a:prstGeom>
          <a:noFill/>
        </p:spPr>
        <p:txBody>
          <a:bodyPr wrap="square">
            <a:spAutoFit/>
          </a:bodyPr>
          <a:lstStyle/>
          <a:p>
            <a:pPr algn="ctr">
              <a:defRPr/>
            </a:pPr>
            <a:r>
              <a:rPr lang="es-ES" sz="4000" i="1" dirty="0">
                <a:solidFill>
                  <a:srgbClr val="002060"/>
                </a:solidFill>
                <a:effectLst>
                  <a:outerShdw blurRad="38100" dist="38100" dir="2700000" algn="tl">
                    <a:srgbClr val="000000">
                      <a:alpha val="43137"/>
                    </a:srgbClr>
                  </a:outerShdw>
                </a:effectLst>
              </a:rPr>
              <a:t>Teoremas (</a:t>
            </a:r>
            <a:r>
              <a:rPr lang="es-ES" sz="4000" i="1" dirty="0" err="1">
                <a:solidFill>
                  <a:srgbClr val="002060"/>
                </a:solidFill>
                <a:effectLst>
                  <a:outerShdw blurRad="38100" dist="38100" dir="2700000" algn="tl">
                    <a:srgbClr val="000000">
                      <a:alpha val="43137"/>
                    </a:srgbClr>
                  </a:outerShdw>
                </a:effectLst>
              </a:rPr>
              <a:t>Demorgan</a:t>
            </a:r>
            <a:r>
              <a:rPr lang="es-ES" sz="4000" i="1" dirty="0">
                <a:solidFill>
                  <a:srgbClr val="002060"/>
                </a:solidFill>
                <a:effectLst>
                  <a:outerShdw blurRad="38100" dist="38100" dir="2700000" algn="tl">
                    <a:srgbClr val="000000">
                      <a:alpha val="43137"/>
                    </a:srgbClr>
                  </a:outerShdw>
                </a:effectLst>
              </a:rPr>
              <a:t>)</a:t>
            </a:r>
            <a:endParaRPr lang="es-ES" sz="4000" i="1" dirty="0">
              <a:solidFill>
                <a:srgbClr val="002060"/>
              </a:solidFill>
              <a:effectLst>
                <a:outerShdw blurRad="38100" dist="38100" dir="2700000" algn="tl">
                  <a:srgbClr val="000000">
                    <a:alpha val="43137"/>
                  </a:srgbClr>
                </a:outerShdw>
              </a:effectLst>
            </a:endParaRPr>
          </a:p>
        </p:txBody>
      </p:sp>
      <p:cxnSp>
        <p:nvCxnSpPr>
          <p:cNvPr id="37" name="Conector recto 36"/>
          <p:cNvCxnSpPr/>
          <p:nvPr/>
        </p:nvCxnSpPr>
        <p:spPr>
          <a:xfrm>
            <a:off x="3359696" y="4005064"/>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a:off x="3575720" y="4005064"/>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4151784" y="3657600"/>
            <a:ext cx="14401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CuadroTexto 39"/>
          <p:cNvSpPr txBox="1"/>
          <p:nvPr/>
        </p:nvSpPr>
        <p:spPr>
          <a:xfrm>
            <a:off x="7680176" y="5889080"/>
            <a:ext cx="2378224" cy="276999"/>
          </a:xfrm>
          <a:prstGeom prst="rect">
            <a:avLst/>
          </a:prstGeom>
          <a:solidFill>
            <a:schemeClr val="bg1"/>
          </a:solidFill>
        </p:spPr>
        <p:txBody>
          <a:bodyPr wrap="square">
            <a:spAutoFit/>
          </a:bodyPr>
          <a:lstStyle/>
          <a:p>
            <a:pPr>
              <a:defRPr/>
            </a:pPr>
            <a:r>
              <a:rPr lang="es-ES" sz="1200" b="1" dirty="0">
                <a:effectLst>
                  <a:outerShdw blurRad="38100" dist="38100" dir="2700000" algn="tl">
                    <a:srgbClr val="000000">
                      <a:alpha val="43137"/>
                    </a:srgbClr>
                  </a:outerShdw>
                </a:effectLst>
              </a:rPr>
              <a:t>(a </a:t>
            </a:r>
            <a:r>
              <a:rPr lang="es-ES" sz="1200" b="1" dirty="0">
                <a:effectLst>
                  <a:outerShdw blurRad="38100" dist="38100" dir="2700000" algn="tl">
                    <a:srgbClr val="000000">
                      <a:alpha val="43137"/>
                    </a:srgbClr>
                  </a:outerShdw>
                </a:effectLst>
              </a:rPr>
              <a:t>* </a:t>
            </a:r>
            <a:r>
              <a:rPr lang="es-ES" sz="1200" b="1" dirty="0">
                <a:effectLst>
                  <a:outerShdw blurRad="38100" dist="38100" dir="2700000" algn="tl">
                    <a:srgbClr val="000000">
                      <a:alpha val="43137"/>
                    </a:srgbClr>
                  </a:outerShdw>
                </a:effectLst>
              </a:rPr>
              <a:t>b </a:t>
            </a:r>
            <a:r>
              <a:rPr lang="es-ES" sz="1200" b="1" dirty="0">
                <a:effectLst>
                  <a:outerShdw blurRad="38100" dist="38100" dir="2700000" algn="tl">
                    <a:srgbClr val="000000">
                      <a:alpha val="43137"/>
                    </a:srgbClr>
                  </a:outerShdw>
                </a:effectLst>
              </a:rPr>
              <a:t>)= (a * b) = (a + b)</a:t>
            </a:r>
            <a:endParaRPr lang="es-ES" sz="1200" b="1" dirty="0">
              <a:effectLst>
                <a:outerShdw blurRad="38100" dist="38100" dir="2700000" algn="tl">
                  <a:srgbClr val="000000">
                    <a:alpha val="43137"/>
                  </a:srgbClr>
                </a:outerShdw>
              </a:effectLst>
            </a:endParaRPr>
          </a:p>
        </p:txBody>
      </p:sp>
      <p:cxnSp>
        <p:nvCxnSpPr>
          <p:cNvPr id="41" name="Conector recto 40"/>
          <p:cNvCxnSpPr/>
          <p:nvPr/>
        </p:nvCxnSpPr>
        <p:spPr>
          <a:xfrm>
            <a:off x="8328248" y="5949280"/>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a:off x="8328248" y="5877272"/>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42"/>
          <p:cNvCxnSpPr/>
          <p:nvPr/>
        </p:nvCxnSpPr>
        <p:spPr>
          <a:xfrm>
            <a:off x="8900120" y="594928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9116144" y="594928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8904312" y="587727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7680176" y="6248346"/>
            <a:ext cx="2378224" cy="276999"/>
          </a:xfrm>
          <a:prstGeom prst="rect">
            <a:avLst/>
          </a:prstGeom>
          <a:solidFill>
            <a:schemeClr val="bg1"/>
          </a:solidFill>
        </p:spPr>
        <p:txBody>
          <a:bodyPr wrap="square">
            <a:spAutoFit/>
          </a:bodyPr>
          <a:lstStyle/>
          <a:p>
            <a:pPr>
              <a:defRPr/>
            </a:pPr>
            <a:r>
              <a:rPr lang="es-ES" sz="1200" b="1" dirty="0">
                <a:effectLst>
                  <a:outerShdw blurRad="38100" dist="38100" dir="2700000" algn="tl">
                    <a:srgbClr val="000000">
                      <a:alpha val="43137"/>
                    </a:srgbClr>
                  </a:outerShdw>
                </a:effectLst>
              </a:rPr>
              <a:t>(a </a:t>
            </a:r>
            <a:r>
              <a:rPr lang="es-ES" sz="1200" b="1" dirty="0">
                <a:effectLst>
                  <a:outerShdw blurRad="38100" dist="38100" dir="2700000" algn="tl">
                    <a:srgbClr val="000000">
                      <a:alpha val="43137"/>
                    </a:srgbClr>
                  </a:outerShdw>
                </a:effectLst>
              </a:rPr>
              <a:t>+ </a:t>
            </a:r>
            <a:r>
              <a:rPr lang="es-ES" sz="1200" b="1" dirty="0">
                <a:effectLst>
                  <a:outerShdw blurRad="38100" dist="38100" dir="2700000" algn="tl">
                    <a:srgbClr val="000000">
                      <a:alpha val="43137"/>
                    </a:srgbClr>
                  </a:outerShdw>
                </a:effectLst>
              </a:rPr>
              <a:t>b </a:t>
            </a:r>
            <a:r>
              <a:rPr lang="es-ES" sz="1200" b="1" dirty="0">
                <a:effectLst>
                  <a:outerShdw blurRad="38100" dist="38100" dir="2700000" algn="tl">
                    <a:srgbClr val="000000">
                      <a:alpha val="43137"/>
                    </a:srgbClr>
                  </a:outerShdw>
                </a:effectLst>
              </a:rPr>
              <a:t>)= (a + b) = (a * b)</a:t>
            </a:r>
            <a:endParaRPr lang="es-ES" sz="1200" b="1" dirty="0">
              <a:effectLst>
                <a:outerShdw blurRad="38100" dist="38100" dir="2700000" algn="tl">
                  <a:srgbClr val="000000">
                    <a:alpha val="43137"/>
                  </a:srgbClr>
                </a:outerShdw>
              </a:effectLst>
            </a:endParaRPr>
          </a:p>
        </p:txBody>
      </p:sp>
      <p:cxnSp>
        <p:nvCxnSpPr>
          <p:cNvPr id="47" name="Conector recto 46"/>
          <p:cNvCxnSpPr/>
          <p:nvPr/>
        </p:nvCxnSpPr>
        <p:spPr>
          <a:xfrm>
            <a:off x="8328248" y="6309320"/>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8328248" y="6237312"/>
            <a:ext cx="3600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8904312" y="630932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p:nvPr/>
        </p:nvCxnSpPr>
        <p:spPr>
          <a:xfrm>
            <a:off x="9120336" y="630932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8908504" y="6237312"/>
            <a:ext cx="28803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990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34315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(a +  ~a)*(a + 1) =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CuadroTexto 8"/>
          <p:cNvSpPr txBox="1"/>
          <p:nvPr/>
        </p:nvSpPr>
        <p:spPr>
          <a:xfrm>
            <a:off x="5181600" y="152400"/>
            <a:ext cx="5181600" cy="707886"/>
          </a:xfrm>
          <a:prstGeom prst="rect">
            <a:avLst/>
          </a:prstGeom>
          <a:noFill/>
        </p:spPr>
        <p:txBody>
          <a:bodyPr>
            <a:spAutoFit/>
          </a:bodyPr>
          <a:lstStyle/>
          <a:p>
            <a:pPr algn="ctr">
              <a:defRPr/>
            </a:pPr>
            <a:r>
              <a:rPr lang="es-ES" sz="4000" i="1" dirty="0">
                <a:solidFill>
                  <a:srgbClr val="002060"/>
                </a:solidFill>
                <a:effectLst>
                  <a:outerShdw blurRad="38100" dist="38100" dir="2700000" algn="tl">
                    <a:srgbClr val="000000">
                      <a:alpha val="43137"/>
                    </a:srgbClr>
                  </a:outerShdw>
                </a:effectLst>
              </a:rPr>
              <a:t>Leyes de </a:t>
            </a:r>
            <a:r>
              <a:rPr lang="es-ES" sz="4000" i="1" dirty="0" err="1">
                <a:solidFill>
                  <a:srgbClr val="002060"/>
                </a:solidFill>
                <a:effectLst>
                  <a:outerShdw blurRad="38100" dist="38100" dir="2700000" algn="tl">
                    <a:srgbClr val="000000">
                      <a:alpha val="43137"/>
                    </a:srgbClr>
                  </a:outerShdw>
                </a:effectLst>
              </a:rPr>
              <a:t>De</a:t>
            </a:r>
            <a:r>
              <a:rPr lang="es-ES" sz="4000" i="1" dirty="0">
                <a:solidFill>
                  <a:srgbClr val="002060"/>
                </a:solidFill>
                <a:effectLst>
                  <a:outerShdw blurRad="38100" dist="38100" dir="2700000" algn="tl">
                    <a:srgbClr val="000000">
                      <a:alpha val="43137"/>
                    </a:srgbClr>
                  </a:outerShdw>
                </a:effectLst>
              </a:rPr>
              <a:t> Morgan</a:t>
            </a:r>
            <a:endParaRPr lang="es-ES" sz="4000" i="1" dirty="0">
              <a:solidFill>
                <a:srgbClr val="002060"/>
              </a:solidFill>
              <a:effectLst>
                <a:outerShdw blurRad="38100" dist="38100" dir="2700000" algn="tl">
                  <a:srgbClr val="000000">
                    <a:alpha val="43137"/>
                  </a:srgbClr>
                </a:outerShdw>
              </a:effectLst>
            </a:endParaRPr>
          </a:p>
        </p:txBody>
      </p:sp>
      <p:sp>
        <p:nvSpPr>
          <p:cNvPr id="10" name="CuadroTexto 9"/>
          <p:cNvSpPr txBox="1"/>
          <p:nvPr/>
        </p:nvSpPr>
        <p:spPr>
          <a:xfrm>
            <a:off x="4235451" y="2133601"/>
            <a:ext cx="3940175" cy="276225"/>
          </a:xfrm>
          <a:prstGeom prst="rect">
            <a:avLst/>
          </a:prstGeom>
          <a:solidFill>
            <a:schemeClr val="bg1"/>
          </a:solidFill>
          <a:ln>
            <a:noFill/>
            <a:prstDash val="sysDash"/>
          </a:ln>
        </p:spPr>
        <p:txBody>
          <a:bodyPr>
            <a:spAutoFit/>
          </a:bodyPr>
          <a:lstStyle/>
          <a:p>
            <a:pPr algn="ctr">
              <a:defRPr/>
            </a:pPr>
            <a:r>
              <a:rPr lang="es-ES" sz="1200" b="1" dirty="0">
                <a:effectLst>
                  <a:outerShdw blurRad="38100" dist="38100" dir="2700000" algn="tl">
                    <a:srgbClr val="000000">
                      <a:alpha val="43137"/>
                    </a:srgbClr>
                  </a:outerShdw>
                </a:effectLst>
              </a:rPr>
              <a:t>(a + b + c </a:t>
            </a:r>
            <a:r>
              <a:rPr lang="es-ES" sz="1200" b="1" dirty="0">
                <a:effectLst>
                  <a:outerShdw blurRad="38100" dist="38100" dir="2700000" algn="tl">
                    <a:srgbClr val="000000">
                      <a:alpha val="43137"/>
                    </a:srgbClr>
                  </a:outerShdw>
                </a:effectLst>
              </a:rPr>
              <a:t>)   =   a  *  b </a:t>
            </a:r>
            <a:r>
              <a:rPr lang="es-ES" sz="1200" b="1" dirty="0">
                <a:effectLst>
                  <a:outerShdw blurRad="38100" dist="38100" dir="2700000" algn="tl">
                    <a:srgbClr val="000000">
                      <a:alpha val="43137"/>
                    </a:srgbClr>
                  </a:outerShdw>
                </a:effectLst>
              </a:rPr>
              <a:t>* c </a:t>
            </a:r>
          </a:p>
        </p:txBody>
      </p:sp>
      <p:cxnSp>
        <p:nvCxnSpPr>
          <p:cNvPr id="11" name="Conector recto 10"/>
          <p:cNvCxnSpPr/>
          <p:nvPr/>
        </p:nvCxnSpPr>
        <p:spPr>
          <a:xfrm>
            <a:off x="5447929" y="2204864"/>
            <a:ext cx="6000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6384032" y="2204864"/>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6674222" y="2204864"/>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5334000" y="8534400"/>
            <a:ext cx="76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Tabla 7"/>
          <p:cNvGraphicFramePr>
            <a:graphicFrameLocks noGrp="1"/>
          </p:cNvGraphicFramePr>
          <p:nvPr>
            <p:extLst/>
          </p:nvPr>
        </p:nvGraphicFramePr>
        <p:xfrm>
          <a:off x="2438400" y="1196753"/>
          <a:ext cx="7772400" cy="841375"/>
        </p:xfrm>
        <a:graphic>
          <a:graphicData uri="http://schemas.openxmlformats.org/drawingml/2006/table">
            <a:tbl>
              <a:tblPr>
                <a:tableStyleId>{5C22544A-7EE6-4342-B048-85BDC9FD1C3A}</a:tableStyleId>
              </a:tblPr>
              <a:tblGrid>
                <a:gridCol w="7772400">
                  <a:extLst>
                    <a:ext uri="{9D8B030D-6E8A-4147-A177-3AD203B41FA5}">
                      <a16:colId xmlns="" xmlns:a16="http://schemas.microsoft.com/office/drawing/2014/main" val="20000"/>
                    </a:ext>
                  </a:extLst>
                </a:gridCol>
              </a:tblGrid>
              <a:tr h="841375">
                <a:tc>
                  <a:txBody>
                    <a:bodyPr/>
                    <a:lstStyle/>
                    <a:p>
                      <a:pPr algn="l">
                        <a:lnSpc>
                          <a:spcPct val="115000"/>
                        </a:lnSpc>
                        <a:spcAft>
                          <a:spcPts val="0"/>
                        </a:spcAft>
                      </a:pPr>
                      <a:r>
                        <a:rPr lang="es-ES" sz="1200" b="1" u="sng" dirty="0">
                          <a:effectLst/>
                        </a:rPr>
                        <a:t>Leyes de </a:t>
                      </a:r>
                      <a:r>
                        <a:rPr lang="es-ES" sz="1200" b="1" u="sng" dirty="0" err="1">
                          <a:effectLst/>
                        </a:rPr>
                        <a:t>De</a:t>
                      </a:r>
                      <a:r>
                        <a:rPr lang="es-ES" sz="1200" b="1" u="sng" dirty="0">
                          <a:effectLst/>
                        </a:rPr>
                        <a:t> Morgan</a:t>
                      </a:r>
                      <a:endParaRPr lang="es-ES" sz="1200" b="1" dirty="0">
                        <a:effectLst/>
                      </a:endParaRPr>
                    </a:p>
                    <a:p>
                      <a:pPr algn="l">
                        <a:lnSpc>
                          <a:spcPct val="115000"/>
                        </a:lnSpc>
                        <a:spcAft>
                          <a:spcPts val="0"/>
                        </a:spcAft>
                      </a:pPr>
                      <a:r>
                        <a:rPr lang="es-ES" sz="1200" b="1" dirty="0">
                          <a:effectLst/>
                        </a:rPr>
                        <a:t>Se trata simplemente de una combinación de compuertas de tal modo de encontrar una equivalencia entre ellas, esto viene a consecuencia de que en algunos casos no se dispone del integrado que se necesita pero si de otros que podrían producir los mismos resultados que se  esta buscando</a:t>
                      </a:r>
                      <a:r>
                        <a:rPr lang="es-ES" sz="1200" b="1" dirty="0" smtClean="0">
                          <a:effectLst/>
                        </a:rPr>
                        <a:t>.</a:t>
                      </a:r>
                      <a:r>
                        <a:rPr lang="es-ES" sz="1200" b="1" dirty="0">
                          <a:effectLst/>
                        </a:rPr>
                        <a:t> </a:t>
                      </a:r>
                      <a:endParaRPr lang="es-E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 xmlns:a16="http://schemas.microsoft.com/office/drawing/2014/main" val="10000"/>
                  </a:ext>
                </a:extLst>
              </a:tr>
            </a:tbl>
          </a:graphicData>
        </a:graphic>
      </p:graphicFrame>
      <p:sp>
        <p:nvSpPr>
          <p:cNvPr id="34835" name="Rectangle 1"/>
          <p:cNvSpPr>
            <a:spLocks noChangeArrowheads="1"/>
          </p:cNvSpPr>
          <p:nvPr/>
        </p:nvSpPr>
        <p:spPr bwMode="auto">
          <a:xfrm>
            <a:off x="2514600" y="2571750"/>
            <a:ext cx="7620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ES" sz="1000" b="1">
                <a:latin typeface="Arial" panose="020B0604020202020204" pitchFamily="34" charset="0"/>
                <a:cs typeface="Times New Roman" panose="02020603050405020304" pitchFamily="18" charset="0"/>
              </a:rPr>
              <a:t>El primer miembro de esta ecuación equivale a una </a:t>
            </a:r>
            <a:r>
              <a:rPr lang="es-ES" altLang="es-ES" sz="1000" b="1" i="1">
                <a:latin typeface="Arial" panose="020B0604020202020204" pitchFamily="34" charset="0"/>
                <a:cs typeface="Times New Roman" panose="02020603050405020304" pitchFamily="18" charset="0"/>
              </a:rPr>
              <a:t>compuerta NAND de 3 entradas</a:t>
            </a:r>
            <a:r>
              <a:rPr lang="es-ES" altLang="es-ES" sz="1000" b="1">
                <a:latin typeface="Arial" panose="020B0604020202020204" pitchFamily="34" charset="0"/>
                <a:cs typeface="Times New Roman" panose="02020603050405020304" pitchFamily="18" charset="0"/>
              </a:rPr>
              <a:t>, representada en el siguiente gráfico y con su respectiva tabla de verdad</a:t>
            </a:r>
            <a:r>
              <a:rPr lang="es-ES" altLang="es-ES" sz="800" b="1">
                <a:latin typeface="Arial" panose="020B0604020202020204" pitchFamily="34" charset="0"/>
              </a:rPr>
              <a:t> </a:t>
            </a:r>
            <a:endParaRPr lang="es-ES" altLang="es-ES" sz="1800" b="1">
              <a:latin typeface="Arial" panose="020B0604020202020204" pitchFamily="34" charset="0"/>
            </a:endParaRPr>
          </a:p>
        </p:txBody>
      </p:sp>
      <p:pic>
        <p:nvPicPr>
          <p:cNvPr id="34836" name="Imagen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2789239"/>
            <a:ext cx="31908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Conector recto 36"/>
          <p:cNvCxnSpPr/>
          <p:nvPr/>
        </p:nvCxnSpPr>
        <p:spPr>
          <a:xfrm>
            <a:off x="6888088" y="2204864"/>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6934200" y="4191000"/>
            <a:ext cx="609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6705600" y="41910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aphicFrame>
        <p:nvGraphicFramePr>
          <p:cNvPr id="23" name="Tabla 22"/>
          <p:cNvGraphicFramePr>
            <a:graphicFrameLocks noGrp="1"/>
          </p:cNvGraphicFramePr>
          <p:nvPr/>
        </p:nvGraphicFramePr>
        <p:xfrm>
          <a:off x="2578100" y="4735513"/>
          <a:ext cx="5118100" cy="209550"/>
        </p:xfrm>
        <a:graphic>
          <a:graphicData uri="http://schemas.openxmlformats.org/drawingml/2006/table">
            <a:tbl>
              <a:tblPr>
                <a:tableStyleId>{5C22544A-7EE6-4342-B048-85BDC9FD1C3A}</a:tableStyleId>
              </a:tblPr>
              <a:tblGrid>
                <a:gridCol w="5118100">
                  <a:extLst>
                    <a:ext uri="{9D8B030D-6E8A-4147-A177-3AD203B41FA5}">
                      <a16:colId xmlns="" xmlns:a16="http://schemas.microsoft.com/office/drawing/2014/main" val="20000"/>
                    </a:ext>
                  </a:extLst>
                </a:gridCol>
              </a:tblGrid>
              <a:tr h="209550">
                <a:tc>
                  <a:txBody>
                    <a:bodyPr/>
                    <a:lstStyle/>
                    <a:p>
                      <a:pPr algn="l">
                        <a:lnSpc>
                          <a:spcPct val="115000"/>
                        </a:lnSpc>
                        <a:spcAft>
                          <a:spcPts val="0"/>
                        </a:spcAft>
                      </a:pPr>
                      <a:r>
                        <a:rPr lang="es-ES" sz="1200" b="1" dirty="0">
                          <a:effectLst/>
                        </a:rPr>
                        <a:t>El segundo miembro de la ecuación se lo puede obtener de dos formas...</a:t>
                      </a:r>
                      <a:endParaRPr lang="es-E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 xmlns:a16="http://schemas.microsoft.com/office/drawing/2014/main" val="10000"/>
                  </a:ext>
                </a:extLst>
              </a:tr>
            </a:tbl>
          </a:graphicData>
        </a:graphic>
      </p:graphicFrame>
      <p:pic>
        <p:nvPicPr>
          <p:cNvPr id="34846" name="Imagen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5122864"/>
            <a:ext cx="16573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7" name="Imagen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5076826"/>
            <a:ext cx="17907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8" name="Imagen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953001"/>
            <a:ext cx="118745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CuadroTexto 39"/>
          <p:cNvSpPr txBox="1"/>
          <p:nvPr/>
        </p:nvSpPr>
        <p:spPr>
          <a:xfrm>
            <a:off x="3886201" y="5743576"/>
            <a:ext cx="579005" cy="276999"/>
          </a:xfrm>
          <a:prstGeom prst="rect">
            <a:avLst/>
          </a:prstGeom>
          <a:noFill/>
        </p:spPr>
        <p:txBody>
          <a:bodyPr wrap="none">
            <a:spAutoFit/>
          </a:bodyPr>
          <a:lstStyle/>
          <a:p>
            <a:pPr>
              <a:defRPr/>
            </a:pPr>
            <a:r>
              <a:rPr lang="es-ES" sz="1200" b="1" i="1" dirty="0">
                <a:solidFill>
                  <a:srgbClr val="FF0000"/>
                </a:solidFill>
                <a:effectLst>
                  <a:outerShdw blurRad="38100" dist="38100" dir="2700000" algn="tl">
                    <a:srgbClr val="000000">
                      <a:alpha val="43137"/>
                    </a:srgbClr>
                  </a:outerShdw>
                </a:effectLst>
              </a:rPr>
              <a:t>o bien</a:t>
            </a:r>
          </a:p>
        </p:txBody>
      </p:sp>
      <p:sp>
        <p:nvSpPr>
          <p:cNvPr id="42" name="CuadroTexto 41"/>
          <p:cNvSpPr txBox="1"/>
          <p:nvPr/>
        </p:nvSpPr>
        <p:spPr>
          <a:xfrm>
            <a:off x="2547938" y="6353176"/>
            <a:ext cx="2100262" cy="276225"/>
          </a:xfrm>
          <a:prstGeom prst="rect">
            <a:avLst/>
          </a:prstGeom>
          <a:solidFill>
            <a:schemeClr val="bg1"/>
          </a:solidFill>
        </p:spPr>
        <p:txBody>
          <a:bodyPr>
            <a:spAutoFit/>
          </a:bodyPr>
          <a:lstStyle/>
          <a:p>
            <a:pPr algn="ctr">
              <a:defRPr/>
            </a:pPr>
            <a:r>
              <a:rPr lang="es-ES" sz="1200" b="1" dirty="0">
                <a:effectLst>
                  <a:outerShdw blurRad="38100" dist="38100" dir="2700000" algn="tl">
                    <a:srgbClr val="000000">
                      <a:alpha val="43137"/>
                    </a:srgbClr>
                  </a:outerShdw>
                </a:effectLst>
              </a:rPr>
              <a:t>                   S =   a </a:t>
            </a:r>
            <a:r>
              <a:rPr lang="es-ES" sz="1200" b="1" dirty="0">
                <a:effectLst>
                  <a:outerShdw blurRad="38100" dist="38100" dir="2700000" algn="tl">
                    <a:srgbClr val="000000">
                      <a:alpha val="43137"/>
                    </a:srgbClr>
                  </a:outerShdw>
                </a:effectLst>
              </a:rPr>
              <a:t>+ </a:t>
            </a:r>
            <a:r>
              <a:rPr lang="es-ES" sz="1200" b="1" dirty="0">
                <a:effectLst>
                  <a:outerShdw blurRad="38100" dist="38100" dir="2700000" algn="tl">
                    <a:srgbClr val="000000">
                      <a:alpha val="43137"/>
                    </a:srgbClr>
                  </a:outerShdw>
                </a:effectLst>
              </a:rPr>
              <a:t>b </a:t>
            </a:r>
            <a:r>
              <a:rPr lang="es-ES" sz="1200" b="1" dirty="0">
                <a:effectLst>
                  <a:outerShdw blurRad="38100" dist="38100" dir="2700000" algn="tl">
                    <a:srgbClr val="000000">
                      <a:alpha val="43137"/>
                    </a:srgbClr>
                  </a:outerShdw>
                </a:effectLst>
              </a:rPr>
              <a:t>+ </a:t>
            </a:r>
            <a:r>
              <a:rPr lang="es-ES" sz="1200" b="1" dirty="0">
                <a:effectLst>
                  <a:outerShdw blurRad="38100" dist="38100" dir="2700000" algn="tl">
                    <a:srgbClr val="000000">
                      <a:alpha val="43137"/>
                    </a:srgbClr>
                  </a:outerShdw>
                </a:effectLst>
              </a:rPr>
              <a:t>c </a:t>
            </a:r>
          </a:p>
        </p:txBody>
      </p:sp>
      <p:cxnSp>
        <p:nvCxnSpPr>
          <p:cNvPr id="43" name="Conector recto 42"/>
          <p:cNvCxnSpPr/>
          <p:nvPr/>
        </p:nvCxnSpPr>
        <p:spPr>
          <a:xfrm>
            <a:off x="3791744" y="6400800"/>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a:off x="4007768" y="6400800"/>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ector recto 44"/>
          <p:cNvCxnSpPr/>
          <p:nvPr/>
        </p:nvCxnSpPr>
        <p:spPr>
          <a:xfrm>
            <a:off x="4223792" y="6400800"/>
            <a:ext cx="698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angular 47"/>
          <p:cNvCxnSpPr/>
          <p:nvPr/>
        </p:nvCxnSpPr>
        <p:spPr>
          <a:xfrm rot="5400000">
            <a:off x="7783513" y="5246688"/>
            <a:ext cx="685800" cy="603250"/>
          </a:xfrm>
          <a:prstGeom prst="bentConnector2">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855" name="CuadroTexto 49"/>
          <p:cNvSpPr txBox="1">
            <a:spLocks noChangeArrowheads="1"/>
          </p:cNvSpPr>
          <p:nvPr/>
        </p:nvSpPr>
        <p:spPr bwMode="auto">
          <a:xfrm>
            <a:off x="8564564" y="5562601"/>
            <a:ext cx="46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s-ES" altLang="es-ES" sz="2400">
                <a:solidFill>
                  <a:srgbClr val="FF0000"/>
                </a:solidFill>
                <a:latin typeface="Arial" panose="020B0604020202020204" pitchFamily="34" charset="0"/>
              </a:rPr>
              <a:t>=</a:t>
            </a:r>
          </a:p>
        </p:txBody>
      </p:sp>
      <p:sp>
        <p:nvSpPr>
          <p:cNvPr id="2" name="CuadroTexto 1"/>
          <p:cNvSpPr txBox="1"/>
          <p:nvPr/>
        </p:nvSpPr>
        <p:spPr>
          <a:xfrm>
            <a:off x="6810188" y="3717612"/>
            <a:ext cx="437940" cy="215444"/>
          </a:xfrm>
          <a:prstGeom prst="rect">
            <a:avLst/>
          </a:prstGeom>
          <a:noFill/>
        </p:spPr>
        <p:txBody>
          <a:bodyPr wrap="none" rtlCol="0">
            <a:spAutoFit/>
          </a:bodyPr>
          <a:lstStyle/>
          <a:p>
            <a:r>
              <a:rPr lang="es-MX" sz="800" dirty="0"/>
              <a:t>NAND</a:t>
            </a:r>
            <a:endParaRPr lang="es-MX" sz="800" dirty="0"/>
          </a:p>
        </p:txBody>
      </p:sp>
      <p:sp>
        <p:nvSpPr>
          <p:cNvPr id="32" name="CuadroTexto 31"/>
          <p:cNvSpPr txBox="1"/>
          <p:nvPr/>
        </p:nvSpPr>
        <p:spPr>
          <a:xfrm>
            <a:off x="3431704" y="5517232"/>
            <a:ext cx="308098" cy="215444"/>
          </a:xfrm>
          <a:prstGeom prst="rect">
            <a:avLst/>
          </a:prstGeom>
          <a:noFill/>
        </p:spPr>
        <p:txBody>
          <a:bodyPr wrap="none" rtlCol="0">
            <a:spAutoFit/>
          </a:bodyPr>
          <a:lstStyle/>
          <a:p>
            <a:r>
              <a:rPr lang="es-MX" sz="800" dirty="0"/>
              <a:t>OR</a:t>
            </a:r>
            <a:endParaRPr lang="es-MX" sz="800" dirty="0"/>
          </a:p>
        </p:txBody>
      </p:sp>
      <p:cxnSp>
        <p:nvCxnSpPr>
          <p:cNvPr id="15" name="Conector angular 14"/>
          <p:cNvCxnSpPr/>
          <p:nvPr/>
        </p:nvCxnSpPr>
        <p:spPr>
          <a:xfrm rot="16200000" flipH="1">
            <a:off x="5622418" y="2595376"/>
            <a:ext cx="1091183" cy="720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495601" y="2996953"/>
            <a:ext cx="3940175" cy="276225"/>
          </a:xfrm>
          <a:prstGeom prst="rect">
            <a:avLst/>
          </a:prstGeom>
          <a:solidFill>
            <a:schemeClr val="bg1"/>
          </a:solidFill>
          <a:ln>
            <a:noFill/>
            <a:prstDash val="sysDash"/>
          </a:ln>
        </p:spPr>
        <p:txBody>
          <a:bodyPr>
            <a:spAutoFit/>
          </a:bodyPr>
          <a:lstStyle/>
          <a:p>
            <a:pPr>
              <a:defRPr/>
            </a:pPr>
            <a:r>
              <a:rPr lang="es-ES" sz="1200" b="1" dirty="0">
                <a:effectLst>
                  <a:outerShdw blurRad="38100" dist="38100" dir="2700000" algn="tl">
                    <a:srgbClr val="000000">
                      <a:alpha val="43137"/>
                    </a:srgbClr>
                  </a:outerShdw>
                </a:effectLst>
              </a:rPr>
              <a:t>(a + b + c </a:t>
            </a:r>
            <a:r>
              <a:rPr lang="es-ES" sz="1200" b="1" dirty="0">
                <a:effectLst>
                  <a:outerShdw blurRad="38100" dist="38100" dir="2700000" algn="tl">
                    <a:srgbClr val="000000">
                      <a:alpha val="43137"/>
                    </a:srgbClr>
                  </a:outerShdw>
                </a:effectLst>
              </a:rPr>
              <a:t>)   =   a  *  b </a:t>
            </a:r>
            <a:r>
              <a:rPr lang="es-ES" sz="1200" b="1" dirty="0">
                <a:effectLst>
                  <a:outerShdw blurRad="38100" dist="38100" dir="2700000" algn="tl">
                    <a:srgbClr val="000000">
                      <a:alpha val="43137"/>
                    </a:srgbClr>
                  </a:outerShdw>
                </a:effectLst>
              </a:rPr>
              <a:t>* c </a:t>
            </a:r>
          </a:p>
        </p:txBody>
      </p:sp>
      <p:sp>
        <p:nvSpPr>
          <p:cNvPr id="12" name="Elipse 11"/>
          <p:cNvSpPr/>
          <p:nvPr/>
        </p:nvSpPr>
        <p:spPr>
          <a:xfrm>
            <a:off x="8760296" y="3140968"/>
            <a:ext cx="311696" cy="193585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7152456" y="4941169"/>
            <a:ext cx="311696" cy="1935857"/>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64632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500563" y="24431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811713" y="24399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2500314" y="2338388"/>
            <a:ext cx="1304925" cy="57150"/>
          </a:xfrm>
          <a:custGeom>
            <a:avLst/>
            <a:gdLst>
              <a:gd name="connsiteX0" fmla="*/ 14287 w 1304925"/>
              <a:gd name="connsiteY0" fmla="*/ 14287 h 57150"/>
              <a:gd name="connsiteX1" fmla="*/ 1290637 w 1304925"/>
              <a:gd name="connsiteY1" fmla="*/ 14287 h 57150"/>
            </a:gdLst>
            <a:ahLst/>
            <a:cxnLst>
              <a:cxn ang="0">
                <a:pos x="connsiteX0" y="connsiteY0"/>
              </a:cxn>
              <a:cxn ang="1">
                <a:pos x="connsiteX1" y="connsiteY1"/>
              </a:cxn>
            </a:cxnLst>
            <a:rect l="l" t="t" r="r" b="b"/>
            <a:pathLst>
              <a:path w="1304925" h="57150">
                <a:moveTo>
                  <a:pt x="14287" y="14287"/>
                </a:moveTo>
                <a:lnTo>
                  <a:pt x="129063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3143250" y="3505200"/>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241800" y="3505201"/>
            <a:ext cx="1327150" cy="1052513"/>
          </a:xfrm>
          <a:custGeom>
            <a:avLst/>
            <a:gdLst>
              <a:gd name="connsiteX0" fmla="*/ 19050 w 1327150"/>
              <a:gd name="connsiteY0" fmla="*/ 19050 h 1052448"/>
              <a:gd name="connsiteX1" fmla="*/ 678179 w 1327150"/>
              <a:gd name="connsiteY1" fmla="*/ 225425 h 1052448"/>
              <a:gd name="connsiteX2" fmla="*/ 1308100 w 1327150"/>
              <a:gd name="connsiteY2" fmla="*/ 1033398 h 1052448"/>
            </a:gdLst>
            <a:ahLst/>
            <a:cxnLst>
              <a:cxn ang="0">
                <a:pos x="connsiteX0" y="connsiteY0"/>
              </a:cxn>
              <a:cxn ang="1">
                <a:pos x="connsiteX1" y="connsiteY1"/>
              </a:cxn>
              <a:cxn ang="2">
                <a:pos x="connsiteX2" y="connsiteY2"/>
              </a:cxn>
            </a:cxnLst>
            <a:rect l="l" t="t" r="r" b="b"/>
            <a:pathLst>
              <a:path w="1327150" h="1052448">
                <a:moveTo>
                  <a:pt x="19050" y="19050"/>
                </a:moveTo>
                <a:cubicBezTo>
                  <a:pt x="241173" y="36195"/>
                  <a:pt x="463423" y="56260"/>
                  <a:pt x="678179" y="225425"/>
                </a:cubicBezTo>
                <a:cubicBezTo>
                  <a:pt x="893064" y="394461"/>
                  <a:pt x="1100582" y="712470"/>
                  <a:pt x="1308100" y="1033398"/>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3143250" y="5538788"/>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241800" y="4524376"/>
            <a:ext cx="1327150" cy="1052513"/>
          </a:xfrm>
          <a:custGeom>
            <a:avLst/>
            <a:gdLst>
              <a:gd name="connsiteX0" fmla="*/ 19050 w 1327150"/>
              <a:gd name="connsiteY0" fmla="*/ 1033526 h 1052576"/>
              <a:gd name="connsiteX1" fmla="*/ 678179 w 1327150"/>
              <a:gd name="connsiteY1" fmla="*/ 827151 h 1052576"/>
              <a:gd name="connsiteX2" fmla="*/ 1308100 w 1327150"/>
              <a:gd name="connsiteY2" fmla="*/ 19050 h 1052576"/>
            </a:gdLst>
            <a:ahLst/>
            <a:cxnLst>
              <a:cxn ang="0">
                <a:pos x="connsiteX0" y="connsiteY0"/>
              </a:cxn>
              <a:cxn ang="1">
                <a:pos x="connsiteX1" y="connsiteY1"/>
              </a:cxn>
              <a:cxn ang="2">
                <a:pos x="connsiteX2" y="connsiteY2"/>
              </a:cxn>
            </a:cxnLst>
            <a:rect l="l" t="t" r="r" b="b"/>
            <a:pathLst>
              <a:path w="1327150" h="1052576">
                <a:moveTo>
                  <a:pt x="19050" y="1033526"/>
                </a:moveTo>
                <a:cubicBezTo>
                  <a:pt x="241173" y="1016253"/>
                  <a:pt x="463423" y="996188"/>
                  <a:pt x="678179" y="827151"/>
                </a:cubicBezTo>
                <a:cubicBezTo>
                  <a:pt x="893064" y="658114"/>
                  <a:pt x="1100582" y="339978"/>
                  <a:pt x="1308100"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3138488" y="3513139"/>
            <a:ext cx="609600" cy="2066925"/>
          </a:xfrm>
          <a:custGeom>
            <a:avLst/>
            <a:gdLst>
              <a:gd name="connsiteX0" fmla="*/ 23114 w 609727"/>
              <a:gd name="connsiteY0" fmla="*/ 19050 h 2066925"/>
              <a:gd name="connsiteX1" fmla="*/ 590677 w 609727"/>
              <a:gd name="connsiteY1" fmla="*/ 1033398 h 2066925"/>
              <a:gd name="connsiteX2" fmla="*/ 23114 w 609727"/>
              <a:gd name="connsiteY2" fmla="*/ 2047875 h 2066925"/>
              <a:gd name="connsiteX3" fmla="*/ 19050 w 609727"/>
              <a:gd name="connsiteY3" fmla="*/ 2047747 h 2066925"/>
            </a:gdLst>
            <a:ahLst/>
            <a:cxnLst>
              <a:cxn ang="0">
                <a:pos x="connsiteX0" y="connsiteY0"/>
              </a:cxn>
              <a:cxn ang="1">
                <a:pos x="connsiteX1" y="connsiteY1"/>
              </a:cxn>
              <a:cxn ang="2">
                <a:pos x="connsiteX2" y="connsiteY2"/>
              </a:cxn>
              <a:cxn ang="3">
                <a:pos x="connsiteX3" y="connsiteY3"/>
              </a:cxn>
            </a:cxnLst>
            <a:rect l="l" t="t" r="r" b="b"/>
            <a:pathLst>
              <a:path w="609727" h="2066925">
                <a:moveTo>
                  <a:pt x="23114" y="19050"/>
                </a:moveTo>
                <a:cubicBezTo>
                  <a:pt x="336550" y="19050"/>
                  <a:pt x="590677" y="473075"/>
                  <a:pt x="590677" y="1033398"/>
                </a:cubicBezTo>
                <a:cubicBezTo>
                  <a:pt x="590677" y="1593595"/>
                  <a:pt x="336550" y="2047875"/>
                  <a:pt x="23114" y="2047875"/>
                </a:cubicBezTo>
                <a:cubicBezTo>
                  <a:pt x="21717" y="2047875"/>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2835276" y="4060825"/>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2835276" y="4983163"/>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5726113" y="4519613"/>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5543551" y="4429126"/>
            <a:ext cx="219075" cy="219075"/>
          </a:xfrm>
          <a:custGeom>
            <a:avLst/>
            <a:gdLst>
              <a:gd name="connsiteX0" fmla="*/ 19050 w 219075"/>
              <a:gd name="connsiteY0" fmla="*/ 109473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473 h 219075"/>
              <a:gd name="connsiteX5" fmla="*/ 200025 w 219075"/>
              <a:gd name="connsiteY5" fmla="*/ 109473 h 219075"/>
              <a:gd name="connsiteX6" fmla="*/ 200025 w 219075"/>
              <a:gd name="connsiteY6" fmla="*/ 109473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473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473"/>
                </a:moveTo>
                <a:cubicBezTo>
                  <a:pt x="19050" y="59563"/>
                  <a:pt x="59563" y="19050"/>
                  <a:pt x="109601" y="19050"/>
                </a:cubicBezTo>
                <a:cubicBezTo>
                  <a:pt x="109601" y="19050"/>
                  <a:pt x="109601" y="19050"/>
                  <a:pt x="109601" y="19050"/>
                </a:cubicBezTo>
                <a:lnTo>
                  <a:pt x="109601" y="19050"/>
                </a:lnTo>
                <a:cubicBezTo>
                  <a:pt x="159511" y="19050"/>
                  <a:pt x="200025" y="59563"/>
                  <a:pt x="200025" y="109473"/>
                </a:cubicBezTo>
                <a:cubicBezTo>
                  <a:pt x="200025" y="109473"/>
                  <a:pt x="200025" y="109473"/>
                  <a:pt x="200025" y="109473"/>
                </a:cubicBezTo>
                <a:lnTo>
                  <a:pt x="200025" y="109473"/>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473"/>
                  <a:pt x="19050" y="109473"/>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6929439" y="4367213"/>
            <a:ext cx="942975" cy="57150"/>
          </a:xfrm>
          <a:custGeom>
            <a:avLst/>
            <a:gdLst>
              <a:gd name="connsiteX0" fmla="*/ 14287 w 942975"/>
              <a:gd name="connsiteY0" fmla="*/ 14287 h 57150"/>
              <a:gd name="connsiteX1" fmla="*/ 928687 w 942975"/>
              <a:gd name="connsiteY1" fmla="*/ 14287 h 57150"/>
            </a:gdLst>
            <a:ahLst/>
            <a:cxnLst>
              <a:cxn ang="0">
                <a:pos x="connsiteX0" y="connsiteY0"/>
              </a:cxn>
              <a:cxn ang="1">
                <a:pos x="connsiteX1" y="connsiteY1"/>
              </a:cxn>
            </a:cxnLst>
            <a:rect l="l" t="t" r="r" b="b"/>
            <a:pathLst>
              <a:path w="942975" h="57150">
                <a:moveTo>
                  <a:pt x="14287" y="14287"/>
                </a:moveTo>
                <a:lnTo>
                  <a:pt x="92868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8497888" y="443071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8809038" y="442753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78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3" name="TextBox 1"/>
          <p:cNvSpPr txBox="1">
            <a:spLocks noChangeArrowheads="1"/>
          </p:cNvSpPr>
          <p:nvPr/>
        </p:nvSpPr>
        <p:spPr bwMode="auto">
          <a:xfrm>
            <a:off x="1739901" y="190500"/>
            <a:ext cx="44815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5842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5842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5842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9pPr>
          </a:lstStyle>
          <a:p>
            <a:pPr>
              <a:lnSpc>
                <a:spcPts val="2800"/>
              </a:lnSpc>
              <a:spcBef>
                <a:spcPct val="0"/>
              </a:spcBef>
              <a:buNone/>
            </a:pPr>
            <a:r>
              <a:rPr lang="en-US" altLang="zh-CN" sz="1800" dirty="0"/>
              <a:t>	</a:t>
            </a:r>
            <a:endParaRPr lang="en-US" altLang="zh-CN" sz="3200" dirty="0">
              <a:solidFill>
                <a:srgbClr val="99CCFF"/>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3400"/>
              </a:lnSpc>
              <a:spcBef>
                <a:spcPct val="0"/>
              </a:spcBef>
              <a:buNone/>
            </a:pPr>
            <a:r>
              <a:rPr lang="en-US" altLang="zh-CN" sz="3200" u="sng" dirty="0" err="1">
                <a:solidFill>
                  <a:srgbClr val="FFFF66"/>
                </a:solidFill>
                <a:latin typeface="Times New Roman" panose="02020603050405020304" pitchFamily="18" charset="0"/>
              </a:rPr>
              <a:t>Primera</a:t>
            </a:r>
            <a:r>
              <a:rPr lang="en-US" altLang="zh-CN" sz="3200" u="sng" dirty="0">
                <a:solidFill>
                  <a:srgbClr val="FFFF66"/>
                </a:solidFill>
                <a:latin typeface="Times New Roman" panose="02020603050405020304" pitchFamily="18" charset="0"/>
              </a:rPr>
              <a:t> Ley de </a:t>
            </a:r>
            <a:r>
              <a:rPr lang="en-US" altLang="zh-CN" sz="3200" u="sng" dirty="0" err="1">
                <a:solidFill>
                  <a:srgbClr val="FFFF66"/>
                </a:solidFill>
                <a:latin typeface="Times New Roman" panose="02020603050405020304" pitchFamily="18" charset="0"/>
              </a:rPr>
              <a:t>DeMorgan</a:t>
            </a:r>
            <a:r>
              <a:rPr lang="en-US" altLang="zh-CN" sz="3200" u="sng" dirty="0">
                <a:solidFill>
                  <a:srgbClr val="FFFF66"/>
                </a:solidFill>
                <a:latin typeface="Times New Roman" panose="02020603050405020304" pitchFamily="18" charset="0"/>
              </a:rPr>
              <a:t>:</a:t>
            </a:r>
          </a:p>
        </p:txBody>
      </p:sp>
      <p:sp>
        <p:nvSpPr>
          <p:cNvPr id="24" name="TextBox 1"/>
          <p:cNvSpPr txBox="1"/>
          <p:nvPr/>
        </p:nvSpPr>
        <p:spPr>
          <a:xfrm>
            <a:off x="1739900" y="2362201"/>
            <a:ext cx="144270" cy="495007"/>
          </a:xfrm>
          <a:prstGeom prst="rect">
            <a:avLst/>
          </a:prstGeom>
          <a:noFill/>
        </p:spPr>
        <p:txBody>
          <a:bodyPr wrap="none" lIns="0" tIns="0" rIns="0">
            <a:spAutoFit/>
          </a:bodyPr>
          <a:lstStyle/>
          <a:p>
            <a:pPr>
              <a:lnSpc>
                <a:spcPts val="3500"/>
              </a:lnSpc>
              <a:defRPr/>
            </a:pPr>
            <a:r>
              <a:rPr lang="en-US" altLang="zh-CN" sz="3204" dirty="0">
                <a:solidFill>
                  <a:srgbClr val="FFFFFF"/>
                </a:solidFill>
                <a:latin typeface="Times New Roman" pitchFamily="18" charset="0"/>
                <a:cs typeface="Times New Roman" pitchFamily="18" charset="0"/>
              </a:rPr>
              <a:t>•</a:t>
            </a:r>
          </a:p>
        </p:txBody>
      </p:sp>
      <p:sp>
        <p:nvSpPr>
          <p:cNvPr id="77845"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26" name="TextBox 1"/>
          <p:cNvSpPr txBox="1"/>
          <p:nvPr/>
        </p:nvSpPr>
        <p:spPr>
          <a:xfrm>
            <a:off x="2362200" y="2527301"/>
            <a:ext cx="2584450" cy="2867025"/>
          </a:xfrm>
          <a:prstGeom prst="rect">
            <a:avLst/>
          </a:prstGeom>
          <a:noFill/>
        </p:spPr>
        <p:txBody>
          <a:bodyPr wrap="none" lIns="0" tIns="0" rIns="0">
            <a:spAutoFit/>
          </a:bodyPr>
          <a:lstStyle/>
          <a:p>
            <a:pPr>
              <a:lnSpc>
                <a:spcPts val="2800"/>
              </a:lnSpc>
              <a:tabLst>
                <a:tab pos="88900" algn="l"/>
              </a:tabLst>
              <a:defRPr/>
            </a:pPr>
            <a:r>
              <a:rPr lang="en-US" altLang="zh-CN" dirty="0"/>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 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300"/>
              </a:lnSpc>
              <a:tabLst>
                <a:tab pos="889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900"/>
              </a:lnSpc>
              <a:tabLst>
                <a:tab pos="88900" algn="l"/>
              </a:tabLst>
              <a:defRPr/>
            </a:pPr>
            <a:r>
              <a:rPr lang="en-US" altLang="zh-CN" sz="3204" i="1" dirty="0">
                <a:solidFill>
                  <a:srgbClr val="FFFFFF"/>
                </a:solidFill>
                <a:latin typeface="Times New Roman" pitchFamily="18" charset="0"/>
                <a:cs typeface="Times New Roman" pitchFamily="18" charset="0"/>
              </a:rPr>
              <a:t>y</a:t>
            </a:r>
          </a:p>
        </p:txBody>
      </p:sp>
      <p:sp>
        <p:nvSpPr>
          <p:cNvPr id="27" name="TextBox 1"/>
          <p:cNvSpPr txBox="1"/>
          <p:nvPr/>
        </p:nvSpPr>
        <p:spPr>
          <a:xfrm>
            <a:off x="6921500" y="4432301"/>
            <a:ext cx="2222500" cy="404813"/>
          </a:xfrm>
          <a:prstGeom prst="rect">
            <a:avLst/>
          </a:prstGeom>
          <a:noFill/>
        </p:spPr>
        <p:txBody>
          <a:bodyPr lIns="0" tIns="0" rIns="0">
            <a:spAutoFit/>
          </a:bodyPr>
          <a:lstStyle/>
          <a:p>
            <a:pPr>
              <a:lnSpc>
                <a:spcPts val="2800"/>
              </a:lnSpc>
              <a:defRPr/>
            </a:pP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 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 y</a:t>
            </a:r>
          </a:p>
        </p:txBody>
      </p:sp>
      <p:sp>
        <p:nvSpPr>
          <p:cNvPr id="2" name="CuadroTexto 1"/>
          <p:cNvSpPr txBox="1"/>
          <p:nvPr/>
        </p:nvSpPr>
        <p:spPr>
          <a:xfrm>
            <a:off x="4079777" y="4283804"/>
            <a:ext cx="611065" cy="369332"/>
          </a:xfrm>
          <a:prstGeom prst="rect">
            <a:avLst/>
          </a:prstGeom>
          <a:noFill/>
        </p:spPr>
        <p:txBody>
          <a:bodyPr wrap="none" rtlCol="0">
            <a:spAutoFit/>
          </a:bodyPr>
          <a:lstStyle/>
          <a:p>
            <a:r>
              <a:rPr lang="es-MX" dirty="0">
                <a:solidFill>
                  <a:srgbClr val="FFFF00"/>
                </a:solidFill>
              </a:rPr>
              <a:t>NOR</a:t>
            </a:r>
            <a:endParaRPr lang="es-MX" dirty="0">
              <a:solidFill>
                <a:srgbClr val="FFFF00"/>
              </a:solidFill>
            </a:endParaRPr>
          </a:p>
        </p:txBody>
      </p:sp>
      <p:cxnSp>
        <p:nvCxnSpPr>
          <p:cNvPr id="25" name="Conector recto 24"/>
          <p:cNvCxnSpPr/>
          <p:nvPr/>
        </p:nvCxnSpPr>
        <p:spPr>
          <a:xfrm>
            <a:off x="5735960" y="5301208"/>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5951984" y="5301208"/>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612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Freeform 3"/>
          <p:cNvSpPr/>
          <p:nvPr/>
        </p:nvSpPr>
        <p:spPr>
          <a:xfrm>
            <a:off x="1517650" y="6546850"/>
            <a:ext cx="9150350" cy="12700"/>
          </a:xfrm>
          <a:custGeom>
            <a:avLst/>
            <a:gdLst>
              <a:gd name="connsiteX0" fmla="*/ 6350 w 9150350"/>
              <a:gd name="connsiteY0" fmla="*/ 6350 h 12700"/>
              <a:gd name="connsiteX1" fmla="*/ 9144000 w 9150350"/>
              <a:gd name="connsiteY1" fmla="*/ 6350 h 12700"/>
            </a:gdLst>
            <a:ahLst/>
            <a:cxnLst>
              <a:cxn ang="0">
                <a:pos x="connsiteX0" y="connsiteY0"/>
              </a:cxn>
              <a:cxn ang="1">
                <a:pos x="connsiteX1" y="connsiteY1"/>
              </a:cxn>
            </a:cxnLst>
            <a:rect l="l" t="t" r="r" b="b"/>
            <a:pathLst>
              <a:path w="9150350" h="12700">
                <a:moveTo>
                  <a:pt x="6350" y="6350"/>
                </a:moveTo>
                <a:lnTo>
                  <a:pt x="914400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500563" y="24431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811713" y="24399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2500314" y="2338388"/>
            <a:ext cx="1304925" cy="57150"/>
          </a:xfrm>
          <a:custGeom>
            <a:avLst/>
            <a:gdLst>
              <a:gd name="connsiteX0" fmla="*/ 14287 w 1304925"/>
              <a:gd name="connsiteY0" fmla="*/ 14287 h 57150"/>
              <a:gd name="connsiteX1" fmla="*/ 1290637 w 1304925"/>
              <a:gd name="connsiteY1" fmla="*/ 14287 h 57150"/>
            </a:gdLst>
            <a:ahLst/>
            <a:cxnLst>
              <a:cxn ang="0">
                <a:pos x="connsiteX0" y="connsiteY0"/>
              </a:cxn>
              <a:cxn ang="1">
                <a:pos x="connsiteX1" y="connsiteY1"/>
              </a:cxn>
            </a:cxnLst>
            <a:rect l="l" t="t" r="r" b="b"/>
            <a:pathLst>
              <a:path w="1304925" h="57150">
                <a:moveTo>
                  <a:pt x="14287" y="14287"/>
                </a:moveTo>
                <a:lnTo>
                  <a:pt x="129063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3762375" y="3505200"/>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860925" y="3505201"/>
            <a:ext cx="1327150" cy="1052513"/>
          </a:xfrm>
          <a:custGeom>
            <a:avLst/>
            <a:gdLst>
              <a:gd name="connsiteX0" fmla="*/ 19050 w 1327150"/>
              <a:gd name="connsiteY0" fmla="*/ 19050 h 1052448"/>
              <a:gd name="connsiteX1" fmla="*/ 678179 w 1327150"/>
              <a:gd name="connsiteY1" fmla="*/ 225425 h 1052448"/>
              <a:gd name="connsiteX2" fmla="*/ 1308100 w 1327150"/>
              <a:gd name="connsiteY2" fmla="*/ 1033398 h 1052448"/>
            </a:gdLst>
            <a:ahLst/>
            <a:cxnLst>
              <a:cxn ang="0">
                <a:pos x="connsiteX0" y="connsiteY0"/>
              </a:cxn>
              <a:cxn ang="1">
                <a:pos x="connsiteX1" y="connsiteY1"/>
              </a:cxn>
              <a:cxn ang="2">
                <a:pos x="connsiteX2" y="connsiteY2"/>
              </a:cxn>
            </a:cxnLst>
            <a:rect l="l" t="t" r="r" b="b"/>
            <a:pathLst>
              <a:path w="1327150" h="1052448">
                <a:moveTo>
                  <a:pt x="19050" y="19050"/>
                </a:moveTo>
                <a:cubicBezTo>
                  <a:pt x="241172" y="36195"/>
                  <a:pt x="463422" y="56260"/>
                  <a:pt x="678179" y="225425"/>
                </a:cubicBezTo>
                <a:cubicBezTo>
                  <a:pt x="893064" y="394461"/>
                  <a:pt x="1100582" y="712470"/>
                  <a:pt x="1308100" y="1033398"/>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3762375" y="5538788"/>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860925" y="4524376"/>
            <a:ext cx="1327150" cy="1052513"/>
          </a:xfrm>
          <a:custGeom>
            <a:avLst/>
            <a:gdLst>
              <a:gd name="connsiteX0" fmla="*/ 19050 w 1327150"/>
              <a:gd name="connsiteY0" fmla="*/ 1033526 h 1052576"/>
              <a:gd name="connsiteX1" fmla="*/ 678179 w 1327150"/>
              <a:gd name="connsiteY1" fmla="*/ 827151 h 1052576"/>
              <a:gd name="connsiteX2" fmla="*/ 1308100 w 1327150"/>
              <a:gd name="connsiteY2" fmla="*/ 19050 h 1052576"/>
            </a:gdLst>
            <a:ahLst/>
            <a:cxnLst>
              <a:cxn ang="0">
                <a:pos x="connsiteX0" y="connsiteY0"/>
              </a:cxn>
              <a:cxn ang="1">
                <a:pos x="connsiteX1" y="connsiteY1"/>
              </a:cxn>
              <a:cxn ang="2">
                <a:pos x="connsiteX2" y="connsiteY2"/>
              </a:cxn>
            </a:cxnLst>
            <a:rect l="l" t="t" r="r" b="b"/>
            <a:pathLst>
              <a:path w="1327150" h="1052576">
                <a:moveTo>
                  <a:pt x="19050" y="1033526"/>
                </a:moveTo>
                <a:cubicBezTo>
                  <a:pt x="241172" y="1016253"/>
                  <a:pt x="463422" y="996188"/>
                  <a:pt x="678179" y="827151"/>
                </a:cubicBezTo>
                <a:cubicBezTo>
                  <a:pt x="893064" y="658114"/>
                  <a:pt x="1100582" y="339978"/>
                  <a:pt x="1308100"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3757613" y="3513139"/>
            <a:ext cx="609600" cy="2066925"/>
          </a:xfrm>
          <a:custGeom>
            <a:avLst/>
            <a:gdLst>
              <a:gd name="connsiteX0" fmla="*/ 23114 w 609727"/>
              <a:gd name="connsiteY0" fmla="*/ 19050 h 2066925"/>
              <a:gd name="connsiteX1" fmla="*/ 590677 w 609727"/>
              <a:gd name="connsiteY1" fmla="*/ 1033398 h 2066925"/>
              <a:gd name="connsiteX2" fmla="*/ 23114 w 609727"/>
              <a:gd name="connsiteY2" fmla="*/ 2047875 h 2066925"/>
              <a:gd name="connsiteX3" fmla="*/ 19050 w 609727"/>
              <a:gd name="connsiteY3" fmla="*/ 2047747 h 2066925"/>
            </a:gdLst>
            <a:ahLst/>
            <a:cxnLst>
              <a:cxn ang="0">
                <a:pos x="connsiteX0" y="connsiteY0"/>
              </a:cxn>
              <a:cxn ang="1">
                <a:pos x="connsiteX1" y="connsiteY1"/>
              </a:cxn>
              <a:cxn ang="2">
                <a:pos x="connsiteX2" y="connsiteY2"/>
              </a:cxn>
              <a:cxn ang="3">
                <a:pos x="connsiteX3" y="connsiteY3"/>
              </a:cxn>
            </a:cxnLst>
            <a:rect l="l" t="t" r="r" b="b"/>
            <a:pathLst>
              <a:path w="609727" h="2066925">
                <a:moveTo>
                  <a:pt x="23114" y="19050"/>
                </a:moveTo>
                <a:cubicBezTo>
                  <a:pt x="336550" y="19050"/>
                  <a:pt x="590677" y="473075"/>
                  <a:pt x="590677" y="1033398"/>
                </a:cubicBezTo>
                <a:cubicBezTo>
                  <a:pt x="590677" y="1593595"/>
                  <a:pt x="336550" y="2047875"/>
                  <a:pt x="23114" y="2047875"/>
                </a:cubicBezTo>
                <a:cubicBezTo>
                  <a:pt x="21717" y="2047875"/>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2740026" y="4079875"/>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2740026" y="5002213"/>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6345238" y="4519613"/>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6162676" y="4429126"/>
            <a:ext cx="219075" cy="219075"/>
          </a:xfrm>
          <a:custGeom>
            <a:avLst/>
            <a:gdLst>
              <a:gd name="connsiteX0" fmla="*/ 19050 w 219075"/>
              <a:gd name="connsiteY0" fmla="*/ 109473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473 h 219075"/>
              <a:gd name="connsiteX5" fmla="*/ 200025 w 219075"/>
              <a:gd name="connsiteY5" fmla="*/ 109473 h 219075"/>
              <a:gd name="connsiteX6" fmla="*/ 200025 w 219075"/>
              <a:gd name="connsiteY6" fmla="*/ 109473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473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473"/>
                </a:moveTo>
                <a:cubicBezTo>
                  <a:pt x="19050" y="59563"/>
                  <a:pt x="59563" y="19050"/>
                  <a:pt x="109601" y="19050"/>
                </a:cubicBezTo>
                <a:cubicBezTo>
                  <a:pt x="109601" y="19050"/>
                  <a:pt x="109601" y="19050"/>
                  <a:pt x="109601" y="19050"/>
                </a:cubicBezTo>
                <a:lnTo>
                  <a:pt x="109601" y="19050"/>
                </a:lnTo>
                <a:cubicBezTo>
                  <a:pt x="159511" y="19050"/>
                  <a:pt x="200025" y="59563"/>
                  <a:pt x="200025" y="109473"/>
                </a:cubicBezTo>
                <a:cubicBezTo>
                  <a:pt x="200025" y="109473"/>
                  <a:pt x="200025" y="109473"/>
                  <a:pt x="200025" y="109473"/>
                </a:cubicBezTo>
                <a:lnTo>
                  <a:pt x="200025" y="109473"/>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473"/>
                  <a:pt x="19050" y="109473"/>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3214688" y="3719513"/>
            <a:ext cx="527050" cy="781050"/>
          </a:xfrm>
          <a:custGeom>
            <a:avLst/>
            <a:gdLst>
              <a:gd name="connsiteX0" fmla="*/ 19050 w 527430"/>
              <a:gd name="connsiteY0" fmla="*/ 761872 h 780922"/>
              <a:gd name="connsiteX1" fmla="*/ 19050 w 527430"/>
              <a:gd name="connsiteY1" fmla="*/ 19050 h 780922"/>
              <a:gd name="connsiteX2" fmla="*/ 508380 w 527430"/>
              <a:gd name="connsiteY2" fmla="*/ 390397 h 780922"/>
              <a:gd name="connsiteX3" fmla="*/ 19050 w 527430"/>
              <a:gd name="connsiteY3" fmla="*/ 761872 h 780922"/>
            </a:gdLst>
            <a:ahLst/>
            <a:cxnLst>
              <a:cxn ang="0">
                <a:pos x="connsiteX0" y="connsiteY0"/>
              </a:cxn>
              <a:cxn ang="1">
                <a:pos x="connsiteX1" y="connsiteY1"/>
              </a:cxn>
              <a:cxn ang="2">
                <a:pos x="connsiteX2" y="connsiteY2"/>
              </a:cxn>
              <a:cxn ang="3">
                <a:pos x="connsiteX3" y="connsiteY3"/>
              </a:cxn>
            </a:cxnLst>
            <a:rect l="l" t="t" r="r" b="b"/>
            <a:pathLst>
              <a:path w="527430" h="780922">
                <a:moveTo>
                  <a:pt x="19050" y="761872"/>
                </a:moveTo>
                <a:lnTo>
                  <a:pt x="19050" y="19050"/>
                </a:lnTo>
                <a:lnTo>
                  <a:pt x="508380" y="390397"/>
                </a:lnTo>
                <a:lnTo>
                  <a:pt x="19050" y="761872"/>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3"/>
          <p:cNvSpPr/>
          <p:nvPr/>
        </p:nvSpPr>
        <p:spPr>
          <a:xfrm>
            <a:off x="3709988" y="4037013"/>
            <a:ext cx="138112" cy="146050"/>
          </a:xfrm>
          <a:custGeom>
            <a:avLst/>
            <a:gdLst>
              <a:gd name="connsiteX0" fmla="*/ 19050 w 138302"/>
              <a:gd name="connsiteY0" fmla="*/ 72516 h 144907"/>
              <a:gd name="connsiteX1" fmla="*/ 69214 w 138302"/>
              <a:gd name="connsiteY1" fmla="*/ 19050 h 144907"/>
              <a:gd name="connsiteX2" fmla="*/ 69214 w 138302"/>
              <a:gd name="connsiteY2" fmla="*/ 19050 h 144907"/>
              <a:gd name="connsiteX3" fmla="*/ 69214 w 138302"/>
              <a:gd name="connsiteY3" fmla="*/ 19050 h 144907"/>
              <a:gd name="connsiteX4" fmla="*/ 119252 w 138302"/>
              <a:gd name="connsiteY4" fmla="*/ 72516 h 144907"/>
              <a:gd name="connsiteX5" fmla="*/ 119252 w 138302"/>
              <a:gd name="connsiteY5" fmla="*/ 72516 h 144907"/>
              <a:gd name="connsiteX6" fmla="*/ 119252 w 138302"/>
              <a:gd name="connsiteY6" fmla="*/ 72516 h 144907"/>
              <a:gd name="connsiteX7" fmla="*/ 69214 w 138302"/>
              <a:gd name="connsiteY7" fmla="*/ 125856 h 144907"/>
              <a:gd name="connsiteX8" fmla="*/ 69214 w 138302"/>
              <a:gd name="connsiteY8" fmla="*/ 125856 h 144907"/>
              <a:gd name="connsiteX9" fmla="*/ 69214 w 138302"/>
              <a:gd name="connsiteY9" fmla="*/ 125856 h 144907"/>
              <a:gd name="connsiteX10" fmla="*/ 19050 w 138302"/>
              <a:gd name="connsiteY10" fmla="*/ 72516 h 144907"/>
              <a:gd name="connsiteX11" fmla="*/ 19050 w 138302"/>
              <a:gd name="connsiteY11" fmla="*/ 72516 h 1449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38302" h="144907">
                <a:moveTo>
                  <a:pt x="19050" y="72516"/>
                </a:moveTo>
                <a:cubicBezTo>
                  <a:pt x="19050" y="42925"/>
                  <a:pt x="41529" y="19050"/>
                  <a:pt x="69214" y="19050"/>
                </a:cubicBezTo>
                <a:cubicBezTo>
                  <a:pt x="69214" y="19050"/>
                  <a:pt x="69214" y="19050"/>
                  <a:pt x="69214" y="19050"/>
                </a:cubicBezTo>
                <a:lnTo>
                  <a:pt x="69214" y="19050"/>
                </a:lnTo>
                <a:cubicBezTo>
                  <a:pt x="96773" y="19050"/>
                  <a:pt x="119252" y="42925"/>
                  <a:pt x="119252" y="72516"/>
                </a:cubicBezTo>
                <a:cubicBezTo>
                  <a:pt x="119252" y="72516"/>
                  <a:pt x="119252" y="72516"/>
                  <a:pt x="119252" y="72516"/>
                </a:cubicBezTo>
                <a:lnTo>
                  <a:pt x="119252" y="72516"/>
                </a:lnTo>
                <a:cubicBezTo>
                  <a:pt x="119252" y="101980"/>
                  <a:pt x="96773" y="125856"/>
                  <a:pt x="69214" y="125856"/>
                </a:cubicBezTo>
                <a:cubicBezTo>
                  <a:pt x="69214" y="125856"/>
                  <a:pt x="69214" y="125856"/>
                  <a:pt x="69214" y="125856"/>
                </a:cubicBezTo>
                <a:lnTo>
                  <a:pt x="69214" y="125856"/>
                </a:lnTo>
                <a:cubicBezTo>
                  <a:pt x="41529" y="125856"/>
                  <a:pt x="19050" y="101980"/>
                  <a:pt x="19050" y="72516"/>
                </a:cubicBezTo>
                <a:cubicBezTo>
                  <a:pt x="19050" y="72516"/>
                  <a:pt x="19050" y="72516"/>
                  <a:pt x="19050" y="72516"/>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Freeform 3"/>
          <p:cNvSpPr/>
          <p:nvPr/>
        </p:nvSpPr>
        <p:spPr>
          <a:xfrm>
            <a:off x="3173413" y="4630738"/>
            <a:ext cx="527050" cy="781050"/>
          </a:xfrm>
          <a:custGeom>
            <a:avLst/>
            <a:gdLst>
              <a:gd name="connsiteX0" fmla="*/ 19050 w 527430"/>
              <a:gd name="connsiteY0" fmla="*/ 762127 h 781177"/>
              <a:gd name="connsiteX1" fmla="*/ 19050 w 527430"/>
              <a:gd name="connsiteY1" fmla="*/ 19050 h 781177"/>
              <a:gd name="connsiteX2" fmla="*/ 508380 w 527430"/>
              <a:gd name="connsiteY2" fmla="*/ 390525 h 781177"/>
              <a:gd name="connsiteX3" fmla="*/ 19050 w 527430"/>
              <a:gd name="connsiteY3" fmla="*/ 762127 h 781177"/>
            </a:gdLst>
            <a:ahLst/>
            <a:cxnLst>
              <a:cxn ang="0">
                <a:pos x="connsiteX0" y="connsiteY0"/>
              </a:cxn>
              <a:cxn ang="1">
                <a:pos x="connsiteX1" y="connsiteY1"/>
              </a:cxn>
              <a:cxn ang="2">
                <a:pos x="connsiteX2" y="connsiteY2"/>
              </a:cxn>
              <a:cxn ang="3">
                <a:pos x="connsiteX3" y="connsiteY3"/>
              </a:cxn>
            </a:cxnLst>
            <a:rect l="l" t="t" r="r" b="b"/>
            <a:pathLst>
              <a:path w="527430" h="781177">
                <a:moveTo>
                  <a:pt x="19050" y="762127"/>
                </a:moveTo>
                <a:lnTo>
                  <a:pt x="19050" y="19050"/>
                </a:lnTo>
                <a:lnTo>
                  <a:pt x="508380" y="390525"/>
                </a:lnTo>
                <a:lnTo>
                  <a:pt x="19050" y="762127"/>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Freeform 3"/>
          <p:cNvSpPr/>
          <p:nvPr/>
        </p:nvSpPr>
        <p:spPr>
          <a:xfrm>
            <a:off x="3668713" y="4948238"/>
            <a:ext cx="138112" cy="146050"/>
          </a:xfrm>
          <a:custGeom>
            <a:avLst/>
            <a:gdLst>
              <a:gd name="connsiteX0" fmla="*/ 19050 w 138302"/>
              <a:gd name="connsiteY0" fmla="*/ 72516 h 144907"/>
              <a:gd name="connsiteX1" fmla="*/ 69214 w 138302"/>
              <a:gd name="connsiteY1" fmla="*/ 19050 h 144907"/>
              <a:gd name="connsiteX2" fmla="*/ 69214 w 138302"/>
              <a:gd name="connsiteY2" fmla="*/ 19050 h 144907"/>
              <a:gd name="connsiteX3" fmla="*/ 69214 w 138302"/>
              <a:gd name="connsiteY3" fmla="*/ 19050 h 144907"/>
              <a:gd name="connsiteX4" fmla="*/ 119252 w 138302"/>
              <a:gd name="connsiteY4" fmla="*/ 72516 h 144907"/>
              <a:gd name="connsiteX5" fmla="*/ 119252 w 138302"/>
              <a:gd name="connsiteY5" fmla="*/ 72516 h 144907"/>
              <a:gd name="connsiteX6" fmla="*/ 119252 w 138302"/>
              <a:gd name="connsiteY6" fmla="*/ 72516 h 144907"/>
              <a:gd name="connsiteX7" fmla="*/ 69214 w 138302"/>
              <a:gd name="connsiteY7" fmla="*/ 125856 h 144907"/>
              <a:gd name="connsiteX8" fmla="*/ 69214 w 138302"/>
              <a:gd name="connsiteY8" fmla="*/ 125856 h 144907"/>
              <a:gd name="connsiteX9" fmla="*/ 69214 w 138302"/>
              <a:gd name="connsiteY9" fmla="*/ 125856 h 144907"/>
              <a:gd name="connsiteX10" fmla="*/ 19050 w 138302"/>
              <a:gd name="connsiteY10" fmla="*/ 72516 h 144907"/>
              <a:gd name="connsiteX11" fmla="*/ 19050 w 138302"/>
              <a:gd name="connsiteY11" fmla="*/ 72516 h 1449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38302" h="144907">
                <a:moveTo>
                  <a:pt x="19050" y="72516"/>
                </a:moveTo>
                <a:cubicBezTo>
                  <a:pt x="19050" y="42925"/>
                  <a:pt x="41529" y="19050"/>
                  <a:pt x="69214" y="19050"/>
                </a:cubicBezTo>
                <a:cubicBezTo>
                  <a:pt x="69214" y="19050"/>
                  <a:pt x="69214" y="19050"/>
                  <a:pt x="69214" y="19050"/>
                </a:cubicBezTo>
                <a:lnTo>
                  <a:pt x="69214" y="19050"/>
                </a:lnTo>
                <a:cubicBezTo>
                  <a:pt x="96773" y="19050"/>
                  <a:pt x="119252" y="42925"/>
                  <a:pt x="119252" y="72516"/>
                </a:cubicBezTo>
                <a:cubicBezTo>
                  <a:pt x="119252" y="72516"/>
                  <a:pt x="119252" y="72516"/>
                  <a:pt x="119252" y="72516"/>
                </a:cubicBezTo>
                <a:lnTo>
                  <a:pt x="119252" y="72516"/>
                </a:lnTo>
                <a:cubicBezTo>
                  <a:pt x="119252" y="101980"/>
                  <a:pt x="96773" y="125856"/>
                  <a:pt x="69214" y="125856"/>
                </a:cubicBezTo>
                <a:cubicBezTo>
                  <a:pt x="69214" y="125856"/>
                  <a:pt x="69214" y="125856"/>
                  <a:pt x="69214" y="125856"/>
                </a:cubicBezTo>
                <a:lnTo>
                  <a:pt x="69214" y="125856"/>
                </a:lnTo>
                <a:cubicBezTo>
                  <a:pt x="41529" y="125856"/>
                  <a:pt x="19050" y="101980"/>
                  <a:pt x="19050" y="72516"/>
                </a:cubicBezTo>
                <a:cubicBezTo>
                  <a:pt x="19050" y="72516"/>
                  <a:pt x="19050" y="72516"/>
                  <a:pt x="19050" y="72516"/>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3803651" y="4086225"/>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Freeform 3"/>
          <p:cNvSpPr/>
          <p:nvPr/>
        </p:nvSpPr>
        <p:spPr>
          <a:xfrm>
            <a:off x="3803651" y="5008563"/>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4506913" y="237331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Freeform 3"/>
          <p:cNvSpPr/>
          <p:nvPr/>
        </p:nvSpPr>
        <p:spPr>
          <a:xfrm>
            <a:off x="4818063" y="237013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2649538" y="244951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 name="Freeform 3"/>
          <p:cNvSpPr/>
          <p:nvPr/>
        </p:nvSpPr>
        <p:spPr>
          <a:xfrm>
            <a:off x="3484563" y="244633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98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
          <p:cNvSpPr txBox="1"/>
          <p:nvPr/>
        </p:nvSpPr>
        <p:spPr>
          <a:xfrm>
            <a:off x="10198100" y="6629401"/>
            <a:ext cx="235642" cy="174407"/>
          </a:xfrm>
          <a:prstGeom prst="rect">
            <a:avLst/>
          </a:prstGeom>
          <a:noFill/>
        </p:spPr>
        <p:txBody>
          <a:bodyPr wrap="none" lIns="0" tIns="0" rIns="0">
            <a:spAutoFit/>
          </a:bodyPr>
          <a:lstStyle/>
          <a:p>
            <a:pPr>
              <a:lnSpc>
                <a:spcPts val="400"/>
              </a:lnSpc>
              <a:tabLst>
                <a:tab pos="88900" algn="l"/>
              </a:tabLst>
              <a:defRPr/>
            </a:pPr>
            <a:r>
              <a:rPr lang="en-US" altLang="zh-CN" sz="503" dirty="0">
                <a:solidFill>
                  <a:srgbClr val="0033CC"/>
                </a:solidFill>
                <a:latin typeface="Times New Roman" pitchFamily="18" charset="0"/>
                <a:cs typeface="Times New Roman" pitchFamily="18" charset="0"/>
              </a:rPr>
              <a:t>Präsentat</a:t>
            </a:r>
          </a:p>
          <a:p>
            <a:pPr>
              <a:lnSpc>
                <a:spcPts val="600"/>
              </a:lnSpc>
              <a:tabLst>
                <a:tab pos="88900" algn="l"/>
              </a:tabLst>
              <a:defRPr/>
            </a:pPr>
            <a:r>
              <a:rPr lang="en-US" altLang="zh-CN" dirty="0"/>
              <a:t>	</a:t>
            </a:r>
            <a:r>
              <a:rPr lang="en-US" altLang="zh-CN" sz="503" dirty="0">
                <a:solidFill>
                  <a:srgbClr val="0033CC"/>
                </a:solidFill>
                <a:latin typeface="Times New Roman" pitchFamily="18" charset="0"/>
                <a:cs typeface="Times New Roman" pitchFamily="18" charset="0"/>
              </a:rPr>
              <a:t>ion</a:t>
            </a:r>
          </a:p>
        </p:txBody>
      </p:sp>
      <p:sp>
        <p:nvSpPr>
          <p:cNvPr id="79900" name="TextBox 1"/>
          <p:cNvSpPr txBox="1">
            <a:spLocks noChangeArrowheads="1"/>
          </p:cNvSpPr>
          <p:nvPr/>
        </p:nvSpPr>
        <p:spPr bwMode="auto">
          <a:xfrm>
            <a:off x="1739900" y="190501"/>
            <a:ext cx="451784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5842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5842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5842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9pPr>
          </a:lstStyle>
          <a:p>
            <a:pPr>
              <a:lnSpc>
                <a:spcPts val="2800"/>
              </a:lnSpc>
              <a:spcBef>
                <a:spcPct val="0"/>
              </a:spcBef>
              <a:buNone/>
            </a:pPr>
            <a:r>
              <a:rPr lang="en-US" altLang="zh-CN" sz="1800" dirty="0"/>
              <a:t>	</a:t>
            </a: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3400"/>
              </a:lnSpc>
              <a:spcBef>
                <a:spcPct val="0"/>
              </a:spcBef>
              <a:buNone/>
            </a:pPr>
            <a:r>
              <a:rPr lang="en-US" altLang="zh-CN" sz="3200" u="sng" dirty="0" err="1">
                <a:solidFill>
                  <a:srgbClr val="FFFF66"/>
                </a:solidFill>
                <a:latin typeface="Times New Roman" panose="02020603050405020304" pitchFamily="18" charset="0"/>
              </a:rPr>
              <a:t>Primera</a:t>
            </a:r>
            <a:r>
              <a:rPr lang="en-US" altLang="zh-CN" sz="3200" u="sng" dirty="0">
                <a:solidFill>
                  <a:srgbClr val="FFFF66"/>
                </a:solidFill>
                <a:latin typeface="Times New Roman" panose="02020603050405020304" pitchFamily="18" charset="0"/>
              </a:rPr>
              <a:t> Ley de </a:t>
            </a:r>
            <a:r>
              <a:rPr lang="en-US" altLang="zh-CN" sz="3200" u="sng" dirty="0" err="1">
                <a:solidFill>
                  <a:srgbClr val="FFFF66"/>
                </a:solidFill>
                <a:latin typeface="Times New Roman" panose="02020603050405020304" pitchFamily="18" charset="0"/>
              </a:rPr>
              <a:t>DeMorgan</a:t>
            </a:r>
            <a:r>
              <a:rPr lang="en-US" altLang="zh-CN" sz="3200" u="sng" dirty="0">
                <a:solidFill>
                  <a:srgbClr val="FFFF66"/>
                </a:solidFill>
                <a:latin typeface="Times New Roman" panose="02020603050405020304" pitchFamily="18" charset="0"/>
              </a:rPr>
              <a:t>:</a:t>
            </a:r>
          </a:p>
        </p:txBody>
      </p:sp>
      <p:sp>
        <p:nvSpPr>
          <p:cNvPr id="31" name="TextBox 1"/>
          <p:cNvSpPr txBox="1"/>
          <p:nvPr/>
        </p:nvSpPr>
        <p:spPr>
          <a:xfrm>
            <a:off x="1739900" y="2362201"/>
            <a:ext cx="144270" cy="495007"/>
          </a:xfrm>
          <a:prstGeom prst="rect">
            <a:avLst/>
          </a:prstGeom>
          <a:noFill/>
        </p:spPr>
        <p:txBody>
          <a:bodyPr wrap="none" lIns="0" tIns="0" rIns="0">
            <a:spAutoFit/>
          </a:bodyPr>
          <a:lstStyle/>
          <a:p>
            <a:pPr>
              <a:lnSpc>
                <a:spcPts val="3500"/>
              </a:lnSpc>
              <a:defRPr/>
            </a:pPr>
            <a:r>
              <a:rPr lang="en-US" altLang="zh-CN" sz="3204" dirty="0">
                <a:solidFill>
                  <a:srgbClr val="FFFFFF"/>
                </a:solidFill>
                <a:latin typeface="Times New Roman" pitchFamily="18" charset="0"/>
                <a:cs typeface="Times New Roman" pitchFamily="18" charset="0"/>
              </a:rPr>
              <a:t>•</a:t>
            </a:r>
          </a:p>
        </p:txBody>
      </p:sp>
      <p:sp>
        <p:nvSpPr>
          <p:cNvPr id="79902"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1025" name="TextBox 1"/>
          <p:cNvSpPr txBox="1"/>
          <p:nvPr/>
        </p:nvSpPr>
        <p:spPr>
          <a:xfrm>
            <a:off x="2349501" y="2527301"/>
            <a:ext cx="3656013" cy="2892425"/>
          </a:xfrm>
          <a:prstGeom prst="rect">
            <a:avLst/>
          </a:prstGeom>
          <a:noFill/>
        </p:spPr>
        <p:txBody>
          <a:bodyPr wrap="none" lIns="0" tIns="0" rIns="0">
            <a:spAutoFit/>
          </a:bodyPr>
          <a:lstStyle/>
          <a:p>
            <a:pPr>
              <a:lnSpc>
                <a:spcPts val="2800"/>
              </a:lnSpc>
              <a:tabLst>
                <a:tab pos="50800" algn="l"/>
              </a:tabLst>
              <a:defRPr/>
            </a:pPr>
            <a:r>
              <a:rPr lang="en-US" altLang="zh-CN" dirty="0"/>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  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500"/>
              </a:lnSpc>
              <a:tabLst>
                <a:tab pos="50800" algn="l"/>
              </a:tabLst>
              <a:defRPr/>
            </a:pPr>
            <a:r>
              <a:rPr lang="en-US" altLang="zh-CN" sz="3206"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900"/>
              </a:lnSpc>
              <a:tabLst>
                <a:tab pos="50800" algn="l"/>
              </a:tabLst>
              <a:defRPr/>
            </a:pPr>
            <a:r>
              <a:rPr lang="en-US" altLang="zh-CN" sz="3204" i="1" dirty="0">
                <a:solidFill>
                  <a:srgbClr val="FFFFFF"/>
                </a:solidFill>
                <a:latin typeface="Times New Roman" pitchFamily="18" charset="0"/>
                <a:cs typeface="Times New Roman" pitchFamily="18" charset="0"/>
              </a:rPr>
              <a:t>y</a:t>
            </a:r>
          </a:p>
        </p:txBody>
      </p:sp>
      <p:sp>
        <p:nvSpPr>
          <p:cNvPr id="1026" name="TextBox 1"/>
          <p:cNvSpPr txBox="1"/>
          <p:nvPr/>
        </p:nvSpPr>
        <p:spPr>
          <a:xfrm>
            <a:off x="7543801" y="4432301"/>
            <a:ext cx="365485" cy="405239"/>
          </a:xfrm>
          <a:prstGeom prst="rect">
            <a:avLst/>
          </a:prstGeom>
          <a:noFill/>
        </p:spPr>
        <p:txBody>
          <a:bodyPr wrap="none" lIns="0" tIns="0" rIns="0">
            <a:spAutoFit/>
          </a:bodyPr>
          <a:lstStyle/>
          <a:p>
            <a:pPr>
              <a:lnSpc>
                <a:spcPts val="2800"/>
              </a:lnSpc>
              <a:defRPr/>
            </a:pPr>
            <a:r>
              <a:rPr lang="en-US" altLang="zh-CN" sz="3204" i="1" dirty="0">
                <a:solidFill>
                  <a:srgbClr val="FFFFFF"/>
                </a:solidFill>
                <a:latin typeface="Times New Roman" pitchFamily="18" charset="0"/>
                <a:cs typeface="Times New Roman" pitchFamily="18" charset="0"/>
              </a:rPr>
              <a:t>xy</a:t>
            </a:r>
          </a:p>
        </p:txBody>
      </p:sp>
      <p:sp>
        <p:nvSpPr>
          <p:cNvPr id="33" name="CuadroTexto 32"/>
          <p:cNvSpPr txBox="1"/>
          <p:nvPr/>
        </p:nvSpPr>
        <p:spPr>
          <a:xfrm>
            <a:off x="4836864" y="4355812"/>
            <a:ext cx="611065" cy="369332"/>
          </a:xfrm>
          <a:prstGeom prst="rect">
            <a:avLst/>
          </a:prstGeom>
          <a:noFill/>
        </p:spPr>
        <p:txBody>
          <a:bodyPr wrap="none" rtlCol="0">
            <a:spAutoFit/>
          </a:bodyPr>
          <a:lstStyle/>
          <a:p>
            <a:r>
              <a:rPr lang="es-MX" dirty="0">
                <a:solidFill>
                  <a:srgbClr val="FFFF00"/>
                </a:solidFill>
              </a:rPr>
              <a:t>NOR</a:t>
            </a:r>
            <a:endParaRPr lang="es-MX" dirty="0">
              <a:solidFill>
                <a:srgbClr val="FFFF00"/>
              </a:solidFill>
            </a:endParaRPr>
          </a:p>
        </p:txBody>
      </p:sp>
    </p:spTree>
    <p:extLst>
      <p:ext uri="{BB962C8B-B14F-4D97-AF65-F5344CB8AC3E}">
        <p14:creationId xmlns:p14="http://schemas.microsoft.com/office/powerpoint/2010/main" val="42244641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2209800" y="990600"/>
            <a:ext cx="5181600" cy="1905000"/>
          </a:xfrm>
          <a:custGeom>
            <a:avLst/>
            <a:gdLst>
              <a:gd name="connsiteX0" fmla="*/ 0 w 5181600"/>
              <a:gd name="connsiteY0" fmla="*/ 952500 h 1905000"/>
              <a:gd name="connsiteX1" fmla="*/ 952500 w 5181600"/>
              <a:gd name="connsiteY1" fmla="*/ 0 h 1905000"/>
              <a:gd name="connsiteX2" fmla="*/ 952500 w 5181600"/>
              <a:gd name="connsiteY2" fmla="*/ 0 h 1905000"/>
              <a:gd name="connsiteX3" fmla="*/ 952500 w 5181600"/>
              <a:gd name="connsiteY3" fmla="*/ 0 h 1905000"/>
              <a:gd name="connsiteX4" fmla="*/ 4229100 w 5181600"/>
              <a:gd name="connsiteY4" fmla="*/ 0 h 1905000"/>
              <a:gd name="connsiteX5" fmla="*/ 4229100 w 5181600"/>
              <a:gd name="connsiteY5" fmla="*/ 0 h 1905000"/>
              <a:gd name="connsiteX6" fmla="*/ 5181600 w 5181600"/>
              <a:gd name="connsiteY6" fmla="*/ 952500 h 1905000"/>
              <a:gd name="connsiteX7" fmla="*/ 5181600 w 5181600"/>
              <a:gd name="connsiteY7" fmla="*/ 952500 h 1905000"/>
              <a:gd name="connsiteX8" fmla="*/ 5181600 w 5181600"/>
              <a:gd name="connsiteY8" fmla="*/ 952500 h 1905000"/>
              <a:gd name="connsiteX9" fmla="*/ 5181600 w 5181600"/>
              <a:gd name="connsiteY9" fmla="*/ 952500 h 1905000"/>
              <a:gd name="connsiteX10" fmla="*/ 5181600 w 5181600"/>
              <a:gd name="connsiteY10" fmla="*/ 952500 h 1905000"/>
              <a:gd name="connsiteX11" fmla="*/ 4229100 w 5181600"/>
              <a:gd name="connsiteY11" fmla="*/ 1905000 h 1905000"/>
              <a:gd name="connsiteX12" fmla="*/ 4229100 w 5181600"/>
              <a:gd name="connsiteY12" fmla="*/ 1905000 h 1905000"/>
              <a:gd name="connsiteX13" fmla="*/ 4229100 w 5181600"/>
              <a:gd name="connsiteY13" fmla="*/ 1905000 h 1905000"/>
              <a:gd name="connsiteX14" fmla="*/ 952500 w 5181600"/>
              <a:gd name="connsiteY14" fmla="*/ 1905000 h 1905000"/>
              <a:gd name="connsiteX15" fmla="*/ 952500 w 5181600"/>
              <a:gd name="connsiteY15" fmla="*/ 1905000 h 1905000"/>
              <a:gd name="connsiteX16" fmla="*/ 0 w 5181600"/>
              <a:gd name="connsiteY16" fmla="*/ 952500 h 1905000"/>
              <a:gd name="connsiteX17" fmla="*/ 0 w 5181600"/>
              <a:gd name="connsiteY17" fmla="*/ 952500 h 1905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181600" h="1905000">
                <a:moveTo>
                  <a:pt x="0" y="952500"/>
                </a:moveTo>
                <a:cubicBezTo>
                  <a:pt x="0" y="426466"/>
                  <a:pt x="426453" y="0"/>
                  <a:pt x="952500" y="0"/>
                </a:cubicBezTo>
                <a:cubicBezTo>
                  <a:pt x="952500" y="0"/>
                  <a:pt x="952500" y="0"/>
                  <a:pt x="952500" y="0"/>
                </a:cubicBezTo>
                <a:lnTo>
                  <a:pt x="952500" y="0"/>
                </a:lnTo>
                <a:lnTo>
                  <a:pt x="4229100" y="0"/>
                </a:lnTo>
                <a:lnTo>
                  <a:pt x="4229100" y="0"/>
                </a:lnTo>
                <a:cubicBezTo>
                  <a:pt x="4755134" y="0"/>
                  <a:pt x="5181600" y="426466"/>
                  <a:pt x="5181600" y="952500"/>
                </a:cubicBezTo>
                <a:cubicBezTo>
                  <a:pt x="5181600" y="952500"/>
                  <a:pt x="5181600" y="952500"/>
                  <a:pt x="5181600" y="952500"/>
                </a:cubicBezTo>
                <a:lnTo>
                  <a:pt x="5181600" y="952500"/>
                </a:lnTo>
                <a:lnTo>
                  <a:pt x="5181600" y="952500"/>
                </a:lnTo>
                <a:lnTo>
                  <a:pt x="5181600" y="952500"/>
                </a:lnTo>
                <a:cubicBezTo>
                  <a:pt x="5181600" y="1478533"/>
                  <a:pt x="4755134" y="1905000"/>
                  <a:pt x="4229100" y="1905000"/>
                </a:cubicBezTo>
                <a:cubicBezTo>
                  <a:pt x="4229100" y="1905000"/>
                  <a:pt x="4229100" y="1905000"/>
                  <a:pt x="4229100" y="1905000"/>
                </a:cubicBezTo>
                <a:lnTo>
                  <a:pt x="4229100" y="1905000"/>
                </a:lnTo>
                <a:lnTo>
                  <a:pt x="952500" y="1905000"/>
                </a:lnTo>
                <a:lnTo>
                  <a:pt x="952500" y="1905000"/>
                </a:lnTo>
                <a:cubicBezTo>
                  <a:pt x="426453" y="1905000"/>
                  <a:pt x="0" y="1478533"/>
                  <a:pt x="0" y="952500"/>
                </a:cubicBezTo>
                <a:cubicBezTo>
                  <a:pt x="0" y="952500"/>
                  <a:pt x="0" y="952500"/>
                  <a:pt x="0" y="9525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5156201" y="4889500"/>
            <a:ext cx="4625975" cy="317500"/>
          </a:xfrm>
          <a:custGeom>
            <a:avLst/>
            <a:gdLst>
              <a:gd name="connsiteX0" fmla="*/ 4625975 w 4625975"/>
              <a:gd name="connsiteY0" fmla="*/ 0 h 317500"/>
              <a:gd name="connsiteX1" fmla="*/ 4625975 w 4625975"/>
              <a:gd name="connsiteY1" fmla="*/ 0 h 317500"/>
              <a:gd name="connsiteX2" fmla="*/ 0 w 4625975"/>
              <a:gd name="connsiteY2" fmla="*/ 0 h 317500"/>
              <a:gd name="connsiteX3" fmla="*/ 0 w 4625975"/>
              <a:gd name="connsiteY3" fmla="*/ 0 h 317500"/>
              <a:gd name="connsiteX4" fmla="*/ 0 w 4625975"/>
              <a:gd name="connsiteY4" fmla="*/ 317500 h 317500"/>
              <a:gd name="connsiteX5" fmla="*/ 0 w 4625975"/>
              <a:gd name="connsiteY5" fmla="*/ 317500 h 317500"/>
              <a:gd name="connsiteX6" fmla="*/ 4625975 w 4625975"/>
              <a:gd name="connsiteY6" fmla="*/ 317500 h 317500"/>
              <a:gd name="connsiteX7" fmla="*/ 4625975 w 4625975"/>
              <a:gd name="connsiteY7" fmla="*/ 317500 h 317500"/>
              <a:gd name="connsiteX8" fmla="*/ 4625975 w 4625975"/>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625975" h="317500">
                <a:moveTo>
                  <a:pt x="4625975" y="0"/>
                </a:moveTo>
                <a:lnTo>
                  <a:pt x="4625975" y="0"/>
                </a:lnTo>
                <a:lnTo>
                  <a:pt x="0" y="0"/>
                </a:lnTo>
                <a:lnTo>
                  <a:pt x="0" y="0"/>
                </a:lnTo>
                <a:lnTo>
                  <a:pt x="0" y="317500"/>
                </a:lnTo>
                <a:lnTo>
                  <a:pt x="0" y="317500"/>
                </a:lnTo>
                <a:lnTo>
                  <a:pt x="4625975" y="317500"/>
                </a:lnTo>
                <a:lnTo>
                  <a:pt x="4625975" y="317500"/>
                </a:lnTo>
                <a:lnTo>
                  <a:pt x="4625975"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9772650" y="4889500"/>
            <a:ext cx="260350" cy="319088"/>
          </a:xfrm>
          <a:custGeom>
            <a:avLst/>
            <a:gdLst>
              <a:gd name="connsiteX0" fmla="*/ 0 w 260350"/>
              <a:gd name="connsiteY0" fmla="*/ 0 h 319023"/>
              <a:gd name="connsiteX1" fmla="*/ 130175 w 260350"/>
              <a:gd name="connsiteY1" fmla="*/ 0 h 319023"/>
              <a:gd name="connsiteX2" fmla="*/ 130175 w 260350"/>
              <a:gd name="connsiteY2" fmla="*/ 0 h 319023"/>
              <a:gd name="connsiteX3" fmla="*/ 260350 w 260350"/>
              <a:gd name="connsiteY3" fmla="*/ 159511 h 319023"/>
              <a:gd name="connsiteX4" fmla="*/ 130175 w 260350"/>
              <a:gd name="connsiteY4" fmla="*/ 319023 h 319023"/>
              <a:gd name="connsiteX5" fmla="*/ 130175 w 260350"/>
              <a:gd name="connsiteY5" fmla="*/ 319023 h 319023"/>
              <a:gd name="connsiteX6" fmla="*/ 130175 w 260350"/>
              <a:gd name="connsiteY6" fmla="*/ 319023 h 319023"/>
              <a:gd name="connsiteX7" fmla="*/ 0 w 260350"/>
              <a:gd name="connsiteY7" fmla="*/ 319023 h 319023"/>
              <a:gd name="connsiteX8" fmla="*/ 0 w 260350"/>
              <a:gd name="connsiteY8" fmla="*/ 0 h 3190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0350" h="319023">
                <a:moveTo>
                  <a:pt x="0" y="0"/>
                </a:moveTo>
                <a:lnTo>
                  <a:pt x="130175" y="0"/>
                </a:lnTo>
                <a:lnTo>
                  <a:pt x="130175" y="0"/>
                </a:lnTo>
                <a:cubicBezTo>
                  <a:pt x="202056" y="0"/>
                  <a:pt x="260350" y="71373"/>
                  <a:pt x="260350" y="159511"/>
                </a:cubicBezTo>
                <a:cubicBezTo>
                  <a:pt x="260350" y="247650"/>
                  <a:pt x="202056" y="319023"/>
                  <a:pt x="130175" y="319023"/>
                </a:cubicBezTo>
                <a:cubicBezTo>
                  <a:pt x="130175" y="319023"/>
                  <a:pt x="130175" y="319023"/>
                  <a:pt x="130175" y="319023"/>
                </a:cubicBezTo>
                <a:lnTo>
                  <a:pt x="130175" y="319023"/>
                </a:lnTo>
                <a:lnTo>
                  <a:pt x="0" y="319023"/>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804203" y="4064001"/>
            <a:ext cx="13130646" cy="1061829"/>
          </a:xfrm>
          <a:prstGeom prst="rect">
            <a:avLst/>
          </a:prstGeom>
        </p:spPr>
        <p:txBody>
          <a:bodyPr vert="horz" lIns="91440" tIns="45720" rIns="91440" bIns="45720" rtlCol="0" anchor="ctr">
            <a:normAutofit fontScale="97500"/>
          </a:bodyPr>
          <a:lstStyle>
            <a:lvl1pPr algn="ctr">
              <a:spcBef>
                <a:spcPct val="0"/>
              </a:spcBef>
              <a:buNone/>
              <a:defRPr sz="6600" b="1">
                <a:solidFill>
                  <a:srgbClr val="FF0000"/>
                </a:solidFill>
                <a:effectLst>
                  <a:outerShdw blurRad="38100" dist="38100" dir="2700000" algn="tl">
                    <a:srgbClr val="000000">
                      <a:alpha val="43137"/>
                    </a:srgbClr>
                  </a:outerShdw>
                </a:effectLst>
                <a:latin typeface="+mj-lt"/>
                <a:ea typeface="+mj-ea"/>
                <a:cs typeface="+mj-cs"/>
              </a:defRPr>
            </a:lvl1pPr>
          </a:lstStyle>
          <a:p>
            <a:r>
              <a:rPr lang="en-US" altLang="zh-CN" sz="3600" dirty="0"/>
              <a:t>UNLA </a:t>
            </a:r>
            <a:r>
              <a:rPr lang="en-US" altLang="zh-CN" sz="3600" dirty="0" err="1"/>
              <a:t>Organización</a:t>
            </a:r>
            <a:r>
              <a:rPr lang="en-US" altLang="zh-CN" sz="3600" dirty="0"/>
              <a:t> de </a:t>
            </a:r>
            <a:r>
              <a:rPr lang="en-US" altLang="zh-CN" sz="3600" dirty="0" err="1"/>
              <a:t>Computadoras</a:t>
            </a:r>
            <a:endParaRPr lang="en-US" altLang="zh-CN" sz="3600" dirty="0"/>
          </a:p>
        </p:txBody>
      </p:sp>
      <p:sp>
        <p:nvSpPr>
          <p:cNvPr id="9" name="TextBox 1"/>
          <p:cNvSpPr txBox="1"/>
          <p:nvPr/>
        </p:nvSpPr>
        <p:spPr>
          <a:xfrm>
            <a:off x="2416767" y="2501901"/>
            <a:ext cx="6988581" cy="1061829"/>
          </a:xfrm>
          <a:prstGeom prst="rect">
            <a:avLst/>
          </a:prstGeom>
        </p:spPr>
        <p:txBody>
          <a:bodyPr vert="horz" lIns="91440" tIns="45720" rIns="91440" bIns="45720" rtlCol="0" anchor="ctr">
            <a:normAutofit fontScale="97500"/>
          </a:bodyPr>
          <a:lstStyle>
            <a:lvl1pPr algn="ctr">
              <a:spcBef>
                <a:spcPct val="0"/>
              </a:spcBef>
              <a:buNone/>
              <a:defRPr sz="6600" b="1">
                <a:solidFill>
                  <a:srgbClr val="FF0000"/>
                </a:solidFill>
                <a:effectLst>
                  <a:outerShdw blurRad="38100" dist="38100" dir="2700000" algn="tl">
                    <a:srgbClr val="000000">
                      <a:alpha val="43137"/>
                    </a:srgbClr>
                  </a:outerShdw>
                </a:effectLst>
                <a:latin typeface="+mj-lt"/>
                <a:ea typeface="+mj-ea"/>
                <a:cs typeface="+mj-cs"/>
              </a:defRPr>
            </a:lvl1pPr>
          </a:lstStyle>
          <a:p>
            <a:r>
              <a:rPr lang="en-US" altLang="zh-CN" sz="3600" dirty="0"/>
              <a:t>ALGEBRA DE BOOLE</a:t>
            </a:r>
          </a:p>
        </p:txBody>
      </p:sp>
    </p:spTree>
    <p:extLst>
      <p:ext uri="{BB962C8B-B14F-4D97-AF65-F5344CB8AC3E}">
        <p14:creationId xmlns:p14="http://schemas.microsoft.com/office/powerpoint/2010/main" val="35347972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2624139" y="2338388"/>
            <a:ext cx="733425" cy="57150"/>
          </a:xfrm>
          <a:custGeom>
            <a:avLst/>
            <a:gdLst>
              <a:gd name="connsiteX0" fmla="*/ 14287 w 733425"/>
              <a:gd name="connsiteY0" fmla="*/ 14287 h 57150"/>
              <a:gd name="connsiteX1" fmla="*/ 719137 w 733425"/>
              <a:gd name="connsiteY1" fmla="*/ 14287 h 57150"/>
            </a:gdLst>
            <a:ahLst/>
            <a:cxnLst>
              <a:cxn ang="0">
                <a:pos x="connsiteX0" y="connsiteY0"/>
              </a:cxn>
              <a:cxn ang="1">
                <a:pos x="connsiteX1" y="connsiteY1"/>
              </a:cxn>
            </a:cxnLst>
            <a:rect l="l" t="t" r="r" b="b"/>
            <a:pathLst>
              <a:path w="733425" h="57150">
                <a:moveTo>
                  <a:pt x="14287" y="14287"/>
                </a:moveTo>
                <a:lnTo>
                  <a:pt x="71913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402138" y="24304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5018088" y="24272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3263901" y="3908425"/>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3263901" y="4830763"/>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6145213" y="4367213"/>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057651" y="3533775"/>
            <a:ext cx="1952625" cy="1752600"/>
          </a:xfrm>
          <a:custGeom>
            <a:avLst/>
            <a:gdLst>
              <a:gd name="connsiteX0" fmla="*/ 19050 w 1952625"/>
              <a:gd name="connsiteY0" fmla="*/ 19050 h 1752600"/>
              <a:gd name="connsiteX1" fmla="*/ 976376 w 1952625"/>
              <a:gd name="connsiteY1" fmla="*/ 19050 h 1752600"/>
              <a:gd name="connsiteX2" fmla="*/ 976248 w 1952625"/>
              <a:gd name="connsiteY2" fmla="*/ 19050 h 1752600"/>
              <a:gd name="connsiteX3" fmla="*/ 1933575 w 1952625"/>
              <a:gd name="connsiteY3" fmla="*/ 876300 h 1752600"/>
              <a:gd name="connsiteX4" fmla="*/ 976248 w 1952625"/>
              <a:gd name="connsiteY4" fmla="*/ 1733550 h 1752600"/>
              <a:gd name="connsiteX5" fmla="*/ 976248 w 1952625"/>
              <a:gd name="connsiteY5" fmla="*/ 1733550 h 1752600"/>
              <a:gd name="connsiteX6" fmla="*/ 976248 w 1952625"/>
              <a:gd name="connsiteY6" fmla="*/ 1733550 h 1752600"/>
              <a:gd name="connsiteX7" fmla="*/ 19050 w 1952625"/>
              <a:gd name="connsiteY7" fmla="*/ 1733550 h 1752600"/>
              <a:gd name="connsiteX8" fmla="*/ 19050 w 1952625"/>
              <a:gd name="connsiteY8" fmla="*/ 19050 h 175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952625" h="1752600">
                <a:moveTo>
                  <a:pt x="19050" y="19050"/>
                </a:moveTo>
                <a:lnTo>
                  <a:pt x="976376" y="19050"/>
                </a:lnTo>
                <a:lnTo>
                  <a:pt x="976248" y="19050"/>
                </a:lnTo>
                <a:cubicBezTo>
                  <a:pt x="1504950" y="19050"/>
                  <a:pt x="1933575" y="402844"/>
                  <a:pt x="1933575" y="876300"/>
                </a:cubicBezTo>
                <a:cubicBezTo>
                  <a:pt x="1933575" y="1349755"/>
                  <a:pt x="1504950" y="1733550"/>
                  <a:pt x="976248" y="1733550"/>
                </a:cubicBezTo>
                <a:cubicBezTo>
                  <a:pt x="976248" y="1733550"/>
                  <a:pt x="976248" y="1733550"/>
                  <a:pt x="976248" y="1733550"/>
                </a:cubicBezTo>
                <a:lnTo>
                  <a:pt x="976248" y="1733550"/>
                </a:lnTo>
                <a:lnTo>
                  <a:pt x="19050" y="17335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Freeform 3"/>
          <p:cNvSpPr/>
          <p:nvPr/>
        </p:nvSpPr>
        <p:spPr>
          <a:xfrm>
            <a:off x="5972176" y="4276726"/>
            <a:ext cx="219075" cy="219075"/>
          </a:xfrm>
          <a:custGeom>
            <a:avLst/>
            <a:gdLst>
              <a:gd name="connsiteX0" fmla="*/ 19050 w 219075"/>
              <a:gd name="connsiteY0" fmla="*/ 109473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473 h 219075"/>
              <a:gd name="connsiteX5" fmla="*/ 200025 w 219075"/>
              <a:gd name="connsiteY5" fmla="*/ 109473 h 219075"/>
              <a:gd name="connsiteX6" fmla="*/ 200025 w 219075"/>
              <a:gd name="connsiteY6" fmla="*/ 109473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473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473"/>
                </a:moveTo>
                <a:cubicBezTo>
                  <a:pt x="19050" y="59563"/>
                  <a:pt x="59563" y="19050"/>
                  <a:pt x="109601" y="19050"/>
                </a:cubicBezTo>
                <a:cubicBezTo>
                  <a:pt x="109601" y="19050"/>
                  <a:pt x="109601" y="19050"/>
                  <a:pt x="109601" y="19050"/>
                </a:cubicBezTo>
                <a:lnTo>
                  <a:pt x="109601" y="19050"/>
                </a:lnTo>
                <a:cubicBezTo>
                  <a:pt x="159511" y="19050"/>
                  <a:pt x="200025" y="59563"/>
                  <a:pt x="200025" y="109473"/>
                </a:cubicBezTo>
                <a:cubicBezTo>
                  <a:pt x="200025" y="109473"/>
                  <a:pt x="200025" y="109473"/>
                  <a:pt x="200025" y="109473"/>
                </a:cubicBezTo>
                <a:lnTo>
                  <a:pt x="200025" y="109473"/>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473"/>
                  <a:pt x="19050" y="109473"/>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7091363" y="4148138"/>
            <a:ext cx="457200" cy="57150"/>
          </a:xfrm>
          <a:custGeom>
            <a:avLst/>
            <a:gdLst>
              <a:gd name="connsiteX0" fmla="*/ 14287 w 457200"/>
              <a:gd name="connsiteY0" fmla="*/ 14287 h 57150"/>
              <a:gd name="connsiteX1" fmla="*/ 442912 w 457200"/>
              <a:gd name="connsiteY1" fmla="*/ 14287 h 57150"/>
            </a:gdLst>
            <a:ahLst/>
            <a:cxnLst>
              <a:cxn ang="0">
                <a:pos x="connsiteX0" y="connsiteY0"/>
              </a:cxn>
              <a:cxn ang="1">
                <a:pos x="connsiteX1" y="connsiteY1"/>
              </a:cxn>
            </a:cxnLst>
            <a:rect l="l" t="t" r="r" b="b"/>
            <a:pathLst>
              <a:path w="457200" h="57150">
                <a:moveTo>
                  <a:pt x="14287" y="14287"/>
                </a:moveTo>
                <a:lnTo>
                  <a:pt x="44291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8313738" y="42084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8929688" y="42052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81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5" name="TextBox 1"/>
          <p:cNvSpPr txBox="1">
            <a:spLocks noChangeArrowheads="1"/>
          </p:cNvSpPr>
          <p:nvPr/>
        </p:nvSpPr>
        <p:spPr bwMode="auto">
          <a:xfrm>
            <a:off x="1739901" y="190500"/>
            <a:ext cx="45958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5842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5842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5842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9pPr>
          </a:lstStyle>
          <a:p>
            <a:pPr>
              <a:lnSpc>
                <a:spcPts val="2800"/>
              </a:lnSpc>
              <a:spcBef>
                <a:spcPct val="0"/>
              </a:spcBef>
              <a:buNone/>
            </a:pPr>
            <a:r>
              <a:rPr lang="en-US" altLang="zh-CN" sz="1800" dirty="0"/>
              <a:t>	</a:t>
            </a:r>
            <a:endParaRPr lang="en-US" altLang="zh-CN" sz="3200" dirty="0">
              <a:solidFill>
                <a:srgbClr val="99CCFF"/>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3400"/>
              </a:lnSpc>
              <a:spcBef>
                <a:spcPct val="0"/>
              </a:spcBef>
              <a:buNone/>
            </a:pPr>
            <a:r>
              <a:rPr lang="en-US" altLang="zh-CN" sz="3200" u="sng" dirty="0" err="1">
                <a:solidFill>
                  <a:srgbClr val="FFFF66"/>
                </a:solidFill>
                <a:latin typeface="Times New Roman" panose="02020603050405020304" pitchFamily="18" charset="0"/>
              </a:rPr>
              <a:t>Segunda</a:t>
            </a:r>
            <a:r>
              <a:rPr lang="en-US" altLang="zh-CN" sz="3200" u="sng" dirty="0">
                <a:solidFill>
                  <a:srgbClr val="FFFF66"/>
                </a:solidFill>
                <a:latin typeface="Times New Roman" panose="02020603050405020304" pitchFamily="18" charset="0"/>
              </a:rPr>
              <a:t> Ley de </a:t>
            </a:r>
            <a:r>
              <a:rPr lang="en-US" altLang="zh-CN" sz="3200" u="sng" dirty="0" err="1">
                <a:solidFill>
                  <a:srgbClr val="FFFF66"/>
                </a:solidFill>
                <a:latin typeface="Times New Roman" panose="02020603050405020304" pitchFamily="18" charset="0"/>
              </a:rPr>
              <a:t>DeMorgan</a:t>
            </a:r>
            <a:r>
              <a:rPr lang="en-US" altLang="zh-CN" sz="3200" u="sng" dirty="0">
                <a:solidFill>
                  <a:srgbClr val="FFFF66"/>
                </a:solidFill>
                <a:latin typeface="Times New Roman" panose="02020603050405020304" pitchFamily="18" charset="0"/>
              </a:rPr>
              <a:t>:</a:t>
            </a:r>
          </a:p>
        </p:txBody>
      </p:sp>
      <p:sp>
        <p:nvSpPr>
          <p:cNvPr id="20" name="TextBox 1"/>
          <p:cNvSpPr txBox="1"/>
          <p:nvPr/>
        </p:nvSpPr>
        <p:spPr>
          <a:xfrm>
            <a:off x="1739900" y="2362201"/>
            <a:ext cx="144270" cy="495007"/>
          </a:xfrm>
          <a:prstGeom prst="rect">
            <a:avLst/>
          </a:prstGeom>
          <a:noFill/>
        </p:spPr>
        <p:txBody>
          <a:bodyPr wrap="none" lIns="0" tIns="0" rIns="0">
            <a:spAutoFit/>
          </a:bodyPr>
          <a:lstStyle/>
          <a:p>
            <a:pPr>
              <a:lnSpc>
                <a:spcPts val="3500"/>
              </a:lnSpc>
              <a:defRPr/>
            </a:pPr>
            <a:r>
              <a:rPr lang="en-US" altLang="zh-CN" sz="3204" dirty="0">
                <a:solidFill>
                  <a:srgbClr val="FFFFFF"/>
                </a:solidFill>
                <a:latin typeface="Times New Roman" pitchFamily="18" charset="0"/>
                <a:cs typeface="Times New Roman" pitchFamily="18" charset="0"/>
              </a:rPr>
              <a:t>•</a:t>
            </a:r>
          </a:p>
        </p:txBody>
      </p:sp>
      <p:sp>
        <p:nvSpPr>
          <p:cNvPr id="21" name="TextBox 1"/>
          <p:cNvSpPr txBox="1"/>
          <p:nvPr/>
        </p:nvSpPr>
        <p:spPr>
          <a:xfrm>
            <a:off x="2567608" y="2451101"/>
            <a:ext cx="1048364" cy="411779"/>
          </a:xfrm>
          <a:prstGeom prst="rect">
            <a:avLst/>
          </a:prstGeom>
          <a:noFill/>
        </p:spPr>
        <p:txBody>
          <a:bodyPr wrap="none" lIns="0" tIns="0" rIns="0">
            <a:spAutoFit/>
          </a:bodyPr>
          <a:lstStyle/>
          <a:p>
            <a:pPr>
              <a:lnSpc>
                <a:spcPts val="2800"/>
              </a:lnSpc>
              <a:defRPr/>
            </a:pPr>
            <a:r>
              <a:rPr lang="en-US" altLang="zh-CN" sz="3204" dirty="0">
                <a:solidFill>
                  <a:srgbClr val="FFFFFF"/>
                </a:solidFill>
                <a:latin typeface="Times New Roman" pitchFamily="18" charset="0"/>
                <a:cs typeface="Times New Roman" pitchFamily="18" charset="0"/>
              </a:rPr>
              <a:t> (</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 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p>
        </p:txBody>
      </p:sp>
      <p:sp>
        <p:nvSpPr>
          <p:cNvPr id="22" name="TextBox 1"/>
          <p:cNvSpPr txBox="1"/>
          <p:nvPr/>
        </p:nvSpPr>
        <p:spPr>
          <a:xfrm>
            <a:off x="3937000" y="2451101"/>
            <a:ext cx="1343316" cy="405239"/>
          </a:xfrm>
          <a:prstGeom prst="rect">
            <a:avLst/>
          </a:prstGeom>
          <a:noFill/>
        </p:spPr>
        <p:txBody>
          <a:bodyPr wrap="none" lIns="0" tIns="0" rIns="0">
            <a:spAutoFit/>
          </a:bodyPr>
          <a:lstStyle/>
          <a:p>
            <a:pPr>
              <a:lnSpc>
                <a:spcPts val="2800"/>
              </a:lnSpc>
              <a:defRPr/>
            </a:pP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p>
        </p:txBody>
      </p:sp>
      <p:sp>
        <p:nvSpPr>
          <p:cNvPr id="81939"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24" name="TextBox 1"/>
          <p:cNvSpPr txBox="1"/>
          <p:nvPr/>
        </p:nvSpPr>
        <p:spPr>
          <a:xfrm>
            <a:off x="2847658" y="3789041"/>
            <a:ext cx="6549870" cy="1418337"/>
          </a:xfrm>
          <a:prstGeom prst="rect">
            <a:avLst/>
          </a:prstGeom>
          <a:noFill/>
        </p:spPr>
        <p:txBody>
          <a:bodyPr wrap="none" lIns="0" tIns="0" rIns="0">
            <a:spAutoFit/>
          </a:bodyPr>
          <a:lstStyle/>
          <a:p>
            <a:pPr>
              <a:lnSpc>
                <a:spcPts val="2800"/>
              </a:lnSpc>
              <a:tabLst>
                <a:tab pos="43434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2900"/>
              </a:lnSpc>
              <a:tabLst>
                <a:tab pos="4343400" algn="l"/>
              </a:tabLst>
              <a:defRPr/>
            </a:pPr>
            <a:r>
              <a:rPr lang="en-US" altLang="zh-CN" dirty="0"/>
              <a:t>	</a:t>
            </a:r>
            <a:r>
              <a:rPr lang="en-US" altLang="zh-CN" sz="3204" i="1" dirty="0">
                <a:solidFill>
                  <a:srgbClr val="FFFFFF"/>
                </a:solidFill>
                <a:latin typeface="Times New Roman" pitchFamily="18" charset="0"/>
                <a:cs typeface="Times New Roman" pitchFamily="18" charset="0"/>
              </a:rPr>
              <a:t>x 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 </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 + y</a:t>
            </a:r>
            <a:endParaRPr lang="en-US" altLang="zh-CN" sz="3204" i="1" dirty="0">
              <a:solidFill>
                <a:srgbClr val="FFFFFF"/>
              </a:solidFill>
              <a:latin typeface="Times New Roman" pitchFamily="18" charset="0"/>
              <a:cs typeface="Times New Roman" pitchFamily="18" charset="0"/>
            </a:endParaRPr>
          </a:p>
          <a:p>
            <a:pPr>
              <a:lnSpc>
                <a:spcPts val="1000"/>
              </a:lnSpc>
              <a:defRPr/>
            </a:pPr>
            <a:endParaRPr lang="en-US" altLang="zh-CN" dirty="0"/>
          </a:p>
          <a:p>
            <a:pPr>
              <a:lnSpc>
                <a:spcPts val="3000"/>
              </a:lnSpc>
              <a:tabLst>
                <a:tab pos="4343400" algn="l"/>
              </a:tabLst>
              <a:defRPr/>
            </a:pPr>
            <a:r>
              <a:rPr lang="en-US" altLang="zh-CN" sz="3204" i="1" dirty="0">
                <a:solidFill>
                  <a:srgbClr val="FFFFFF"/>
                </a:solidFill>
                <a:latin typeface="Times New Roman" pitchFamily="18" charset="0"/>
                <a:cs typeface="Times New Roman" pitchFamily="18" charset="0"/>
              </a:rPr>
              <a:t>y</a:t>
            </a:r>
          </a:p>
        </p:txBody>
      </p:sp>
      <p:sp>
        <p:nvSpPr>
          <p:cNvPr id="23" name="CuadroTexto 22"/>
          <p:cNvSpPr txBox="1"/>
          <p:nvPr/>
        </p:nvSpPr>
        <p:spPr>
          <a:xfrm>
            <a:off x="4689388" y="4221088"/>
            <a:ext cx="758541" cy="369332"/>
          </a:xfrm>
          <a:prstGeom prst="rect">
            <a:avLst/>
          </a:prstGeom>
          <a:noFill/>
        </p:spPr>
        <p:txBody>
          <a:bodyPr wrap="none" rtlCol="0">
            <a:spAutoFit/>
          </a:bodyPr>
          <a:lstStyle/>
          <a:p>
            <a:r>
              <a:rPr lang="es-MX" dirty="0">
                <a:solidFill>
                  <a:srgbClr val="FFFF00"/>
                </a:solidFill>
              </a:rPr>
              <a:t>NAND</a:t>
            </a:r>
            <a:endParaRPr lang="es-MX" dirty="0">
              <a:solidFill>
                <a:srgbClr val="FFFF00"/>
              </a:solidFill>
            </a:endParaRPr>
          </a:p>
        </p:txBody>
      </p:sp>
    </p:spTree>
    <p:extLst>
      <p:ext uri="{BB962C8B-B14F-4D97-AF65-F5344CB8AC3E}">
        <p14:creationId xmlns:p14="http://schemas.microsoft.com/office/powerpoint/2010/main" val="4096390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2624139" y="2338388"/>
            <a:ext cx="733425" cy="57150"/>
          </a:xfrm>
          <a:custGeom>
            <a:avLst/>
            <a:gdLst>
              <a:gd name="connsiteX0" fmla="*/ 14287 w 733425"/>
              <a:gd name="connsiteY0" fmla="*/ 14287 h 57150"/>
              <a:gd name="connsiteX1" fmla="*/ 719137 w 733425"/>
              <a:gd name="connsiteY1" fmla="*/ 14287 h 57150"/>
            </a:gdLst>
            <a:ahLst/>
            <a:cxnLst>
              <a:cxn ang="0">
                <a:pos x="connsiteX0" y="connsiteY0"/>
              </a:cxn>
              <a:cxn ang="1">
                <a:pos x="connsiteX1" y="connsiteY1"/>
              </a:cxn>
            </a:cxnLst>
            <a:rect l="l" t="t" r="r" b="b"/>
            <a:pathLst>
              <a:path w="733425" h="57150">
                <a:moveTo>
                  <a:pt x="14287" y="14287"/>
                </a:moveTo>
                <a:lnTo>
                  <a:pt x="71913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402138" y="24304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5018088" y="24272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6145213" y="4367213"/>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057651" y="3533775"/>
            <a:ext cx="1952625" cy="1752600"/>
          </a:xfrm>
          <a:custGeom>
            <a:avLst/>
            <a:gdLst>
              <a:gd name="connsiteX0" fmla="*/ 19050 w 1952625"/>
              <a:gd name="connsiteY0" fmla="*/ 19050 h 1752600"/>
              <a:gd name="connsiteX1" fmla="*/ 976376 w 1952625"/>
              <a:gd name="connsiteY1" fmla="*/ 19050 h 1752600"/>
              <a:gd name="connsiteX2" fmla="*/ 976248 w 1952625"/>
              <a:gd name="connsiteY2" fmla="*/ 19050 h 1752600"/>
              <a:gd name="connsiteX3" fmla="*/ 1933575 w 1952625"/>
              <a:gd name="connsiteY3" fmla="*/ 876300 h 1752600"/>
              <a:gd name="connsiteX4" fmla="*/ 976248 w 1952625"/>
              <a:gd name="connsiteY4" fmla="*/ 1733550 h 1752600"/>
              <a:gd name="connsiteX5" fmla="*/ 976248 w 1952625"/>
              <a:gd name="connsiteY5" fmla="*/ 1733550 h 1752600"/>
              <a:gd name="connsiteX6" fmla="*/ 976248 w 1952625"/>
              <a:gd name="connsiteY6" fmla="*/ 1733550 h 1752600"/>
              <a:gd name="connsiteX7" fmla="*/ 19050 w 1952625"/>
              <a:gd name="connsiteY7" fmla="*/ 1733550 h 1752600"/>
              <a:gd name="connsiteX8" fmla="*/ 19050 w 1952625"/>
              <a:gd name="connsiteY8" fmla="*/ 19050 h 175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952625" h="1752600">
                <a:moveTo>
                  <a:pt x="19050" y="19050"/>
                </a:moveTo>
                <a:lnTo>
                  <a:pt x="976376" y="19050"/>
                </a:lnTo>
                <a:lnTo>
                  <a:pt x="976248" y="19050"/>
                </a:lnTo>
                <a:cubicBezTo>
                  <a:pt x="1504950" y="19050"/>
                  <a:pt x="1933575" y="402844"/>
                  <a:pt x="1933575" y="876300"/>
                </a:cubicBezTo>
                <a:cubicBezTo>
                  <a:pt x="1933575" y="1349755"/>
                  <a:pt x="1504950" y="1733550"/>
                  <a:pt x="976248" y="1733550"/>
                </a:cubicBezTo>
                <a:cubicBezTo>
                  <a:pt x="976248" y="1733550"/>
                  <a:pt x="976248" y="1733550"/>
                  <a:pt x="976248" y="1733550"/>
                </a:cubicBezTo>
                <a:lnTo>
                  <a:pt x="976248" y="1733550"/>
                </a:lnTo>
                <a:lnTo>
                  <a:pt x="19050" y="17335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5972176" y="4276726"/>
            <a:ext cx="219075" cy="219075"/>
          </a:xfrm>
          <a:custGeom>
            <a:avLst/>
            <a:gdLst>
              <a:gd name="connsiteX0" fmla="*/ 19050 w 219075"/>
              <a:gd name="connsiteY0" fmla="*/ 109473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473 h 219075"/>
              <a:gd name="connsiteX5" fmla="*/ 200025 w 219075"/>
              <a:gd name="connsiteY5" fmla="*/ 109473 h 219075"/>
              <a:gd name="connsiteX6" fmla="*/ 200025 w 219075"/>
              <a:gd name="connsiteY6" fmla="*/ 109473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473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473"/>
                </a:moveTo>
                <a:cubicBezTo>
                  <a:pt x="19050" y="59563"/>
                  <a:pt x="59563" y="19050"/>
                  <a:pt x="109601" y="19050"/>
                </a:cubicBezTo>
                <a:cubicBezTo>
                  <a:pt x="109601" y="19050"/>
                  <a:pt x="109601" y="19050"/>
                  <a:pt x="109601" y="19050"/>
                </a:cubicBezTo>
                <a:lnTo>
                  <a:pt x="109601" y="19050"/>
                </a:lnTo>
                <a:cubicBezTo>
                  <a:pt x="159511" y="19050"/>
                  <a:pt x="200025" y="59563"/>
                  <a:pt x="200025" y="109473"/>
                </a:cubicBezTo>
                <a:cubicBezTo>
                  <a:pt x="200025" y="109473"/>
                  <a:pt x="200025" y="109473"/>
                  <a:pt x="200025" y="109473"/>
                </a:cubicBezTo>
                <a:lnTo>
                  <a:pt x="200025" y="109473"/>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473"/>
                  <a:pt x="19050" y="109473"/>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4408488" y="235108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5024438" y="234791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2779713" y="2446338"/>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3033713" y="2443163"/>
            <a:ext cx="171450" cy="57150"/>
          </a:xfrm>
          <a:custGeom>
            <a:avLst/>
            <a:gdLst>
              <a:gd name="connsiteX0" fmla="*/ 14287 w 171450"/>
              <a:gd name="connsiteY0" fmla="*/ 14287 h 57150"/>
              <a:gd name="connsiteX1" fmla="*/ 157162 w 171450"/>
              <a:gd name="connsiteY1" fmla="*/ 14287 h 57150"/>
            </a:gdLst>
            <a:ahLst/>
            <a:cxnLst>
              <a:cxn ang="0">
                <a:pos x="connsiteX0" y="connsiteY0"/>
              </a:cxn>
              <a:cxn ang="1">
                <a:pos x="connsiteX1" y="connsiteY1"/>
              </a:cxn>
            </a:cxnLst>
            <a:rect l="l" t="t" r="r" b="b"/>
            <a:pathLst>
              <a:path w="171450" h="57150">
                <a:moveTo>
                  <a:pt x="14287" y="14287"/>
                </a:moveTo>
                <a:lnTo>
                  <a:pt x="15716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2530476" y="3946525"/>
            <a:ext cx="487363" cy="76200"/>
          </a:xfrm>
          <a:custGeom>
            <a:avLst/>
            <a:gdLst>
              <a:gd name="connsiteX0" fmla="*/ 19050 w 487426"/>
              <a:gd name="connsiteY0" fmla="*/ 19050 h 76200"/>
              <a:gd name="connsiteX1" fmla="*/ 468375 w 487426"/>
              <a:gd name="connsiteY1" fmla="*/ 19050 h 76200"/>
            </a:gdLst>
            <a:ahLst/>
            <a:cxnLst>
              <a:cxn ang="0">
                <a:pos x="connsiteX0" y="connsiteY0"/>
              </a:cxn>
              <a:cxn ang="1">
                <a:pos x="connsiteX1" y="connsiteY1"/>
              </a:cxn>
            </a:cxnLst>
            <a:rect l="l" t="t" r="r" b="b"/>
            <a:pathLst>
              <a:path w="487426" h="76200">
                <a:moveTo>
                  <a:pt x="19050" y="19050"/>
                </a:moveTo>
                <a:lnTo>
                  <a:pt x="468375"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2530476" y="4868863"/>
            <a:ext cx="487363" cy="76200"/>
          </a:xfrm>
          <a:custGeom>
            <a:avLst/>
            <a:gdLst>
              <a:gd name="connsiteX0" fmla="*/ 19050 w 487426"/>
              <a:gd name="connsiteY0" fmla="*/ 19050 h 76200"/>
              <a:gd name="connsiteX1" fmla="*/ 468375 w 487426"/>
              <a:gd name="connsiteY1" fmla="*/ 19050 h 76200"/>
            </a:gdLst>
            <a:ahLst/>
            <a:cxnLst>
              <a:cxn ang="0">
                <a:pos x="connsiteX0" y="connsiteY0"/>
              </a:cxn>
              <a:cxn ang="1">
                <a:pos x="connsiteX1" y="connsiteY1"/>
              </a:cxn>
            </a:cxnLst>
            <a:rect l="l" t="t" r="r" b="b"/>
            <a:pathLst>
              <a:path w="487426" h="76200">
                <a:moveTo>
                  <a:pt x="19050" y="19050"/>
                </a:moveTo>
                <a:lnTo>
                  <a:pt x="468375"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3005138" y="3586163"/>
            <a:ext cx="527050" cy="781050"/>
          </a:xfrm>
          <a:custGeom>
            <a:avLst/>
            <a:gdLst>
              <a:gd name="connsiteX0" fmla="*/ 19050 w 527431"/>
              <a:gd name="connsiteY0" fmla="*/ 761872 h 780922"/>
              <a:gd name="connsiteX1" fmla="*/ 19050 w 527431"/>
              <a:gd name="connsiteY1" fmla="*/ 19050 h 780922"/>
              <a:gd name="connsiteX2" fmla="*/ 508381 w 527431"/>
              <a:gd name="connsiteY2" fmla="*/ 390397 h 780922"/>
              <a:gd name="connsiteX3" fmla="*/ 19050 w 527431"/>
              <a:gd name="connsiteY3" fmla="*/ 761872 h 780922"/>
            </a:gdLst>
            <a:ahLst/>
            <a:cxnLst>
              <a:cxn ang="0">
                <a:pos x="connsiteX0" y="connsiteY0"/>
              </a:cxn>
              <a:cxn ang="1">
                <a:pos x="connsiteX1" y="connsiteY1"/>
              </a:cxn>
              <a:cxn ang="2">
                <a:pos x="connsiteX2" y="connsiteY2"/>
              </a:cxn>
              <a:cxn ang="3">
                <a:pos x="connsiteX3" y="connsiteY3"/>
              </a:cxn>
            </a:cxnLst>
            <a:rect l="l" t="t" r="r" b="b"/>
            <a:pathLst>
              <a:path w="527431" h="780922">
                <a:moveTo>
                  <a:pt x="19050" y="761872"/>
                </a:moveTo>
                <a:lnTo>
                  <a:pt x="19050" y="19050"/>
                </a:lnTo>
                <a:lnTo>
                  <a:pt x="508381" y="390397"/>
                </a:lnTo>
                <a:lnTo>
                  <a:pt x="19050" y="761872"/>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3"/>
          <p:cNvSpPr/>
          <p:nvPr/>
        </p:nvSpPr>
        <p:spPr>
          <a:xfrm>
            <a:off x="3500438" y="3903663"/>
            <a:ext cx="138112" cy="146050"/>
          </a:xfrm>
          <a:custGeom>
            <a:avLst/>
            <a:gdLst>
              <a:gd name="connsiteX0" fmla="*/ 19050 w 138302"/>
              <a:gd name="connsiteY0" fmla="*/ 72516 h 144907"/>
              <a:gd name="connsiteX1" fmla="*/ 69214 w 138302"/>
              <a:gd name="connsiteY1" fmla="*/ 19050 h 144907"/>
              <a:gd name="connsiteX2" fmla="*/ 69214 w 138302"/>
              <a:gd name="connsiteY2" fmla="*/ 19050 h 144907"/>
              <a:gd name="connsiteX3" fmla="*/ 69214 w 138302"/>
              <a:gd name="connsiteY3" fmla="*/ 19050 h 144907"/>
              <a:gd name="connsiteX4" fmla="*/ 119252 w 138302"/>
              <a:gd name="connsiteY4" fmla="*/ 72516 h 144907"/>
              <a:gd name="connsiteX5" fmla="*/ 119252 w 138302"/>
              <a:gd name="connsiteY5" fmla="*/ 72516 h 144907"/>
              <a:gd name="connsiteX6" fmla="*/ 119252 w 138302"/>
              <a:gd name="connsiteY6" fmla="*/ 72516 h 144907"/>
              <a:gd name="connsiteX7" fmla="*/ 69214 w 138302"/>
              <a:gd name="connsiteY7" fmla="*/ 125856 h 144907"/>
              <a:gd name="connsiteX8" fmla="*/ 69214 w 138302"/>
              <a:gd name="connsiteY8" fmla="*/ 125856 h 144907"/>
              <a:gd name="connsiteX9" fmla="*/ 69214 w 138302"/>
              <a:gd name="connsiteY9" fmla="*/ 125856 h 144907"/>
              <a:gd name="connsiteX10" fmla="*/ 19050 w 138302"/>
              <a:gd name="connsiteY10" fmla="*/ 72516 h 144907"/>
              <a:gd name="connsiteX11" fmla="*/ 19050 w 138302"/>
              <a:gd name="connsiteY11" fmla="*/ 72516 h 1449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38302" h="144907">
                <a:moveTo>
                  <a:pt x="19050" y="72516"/>
                </a:moveTo>
                <a:cubicBezTo>
                  <a:pt x="19050" y="42925"/>
                  <a:pt x="41529" y="19050"/>
                  <a:pt x="69214" y="19050"/>
                </a:cubicBezTo>
                <a:cubicBezTo>
                  <a:pt x="69214" y="19050"/>
                  <a:pt x="69214" y="19050"/>
                  <a:pt x="69214" y="19050"/>
                </a:cubicBezTo>
                <a:lnTo>
                  <a:pt x="69214" y="19050"/>
                </a:lnTo>
                <a:cubicBezTo>
                  <a:pt x="96773" y="19050"/>
                  <a:pt x="119252" y="42925"/>
                  <a:pt x="119252" y="72516"/>
                </a:cubicBezTo>
                <a:cubicBezTo>
                  <a:pt x="119252" y="72516"/>
                  <a:pt x="119252" y="72516"/>
                  <a:pt x="119252" y="72516"/>
                </a:cubicBezTo>
                <a:lnTo>
                  <a:pt x="119252" y="72516"/>
                </a:lnTo>
                <a:cubicBezTo>
                  <a:pt x="119252" y="101980"/>
                  <a:pt x="96773" y="125856"/>
                  <a:pt x="69214" y="125856"/>
                </a:cubicBezTo>
                <a:cubicBezTo>
                  <a:pt x="69214" y="125856"/>
                  <a:pt x="69214" y="125856"/>
                  <a:pt x="69214" y="125856"/>
                </a:cubicBezTo>
                <a:lnTo>
                  <a:pt x="69214" y="125856"/>
                </a:lnTo>
                <a:cubicBezTo>
                  <a:pt x="41529" y="125856"/>
                  <a:pt x="19050" y="101980"/>
                  <a:pt x="19050" y="72516"/>
                </a:cubicBezTo>
                <a:cubicBezTo>
                  <a:pt x="19050" y="72516"/>
                  <a:pt x="19050" y="72516"/>
                  <a:pt x="19050" y="72516"/>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Freeform 3"/>
          <p:cNvSpPr/>
          <p:nvPr/>
        </p:nvSpPr>
        <p:spPr>
          <a:xfrm>
            <a:off x="2963863" y="4497388"/>
            <a:ext cx="527050" cy="781050"/>
          </a:xfrm>
          <a:custGeom>
            <a:avLst/>
            <a:gdLst>
              <a:gd name="connsiteX0" fmla="*/ 19050 w 527431"/>
              <a:gd name="connsiteY0" fmla="*/ 762127 h 781177"/>
              <a:gd name="connsiteX1" fmla="*/ 19050 w 527431"/>
              <a:gd name="connsiteY1" fmla="*/ 19050 h 781177"/>
              <a:gd name="connsiteX2" fmla="*/ 508381 w 527431"/>
              <a:gd name="connsiteY2" fmla="*/ 390525 h 781177"/>
              <a:gd name="connsiteX3" fmla="*/ 19050 w 527431"/>
              <a:gd name="connsiteY3" fmla="*/ 762127 h 781177"/>
            </a:gdLst>
            <a:ahLst/>
            <a:cxnLst>
              <a:cxn ang="0">
                <a:pos x="connsiteX0" y="connsiteY0"/>
              </a:cxn>
              <a:cxn ang="1">
                <a:pos x="connsiteX1" y="connsiteY1"/>
              </a:cxn>
              <a:cxn ang="2">
                <a:pos x="connsiteX2" y="connsiteY2"/>
              </a:cxn>
              <a:cxn ang="3">
                <a:pos x="connsiteX3" y="connsiteY3"/>
              </a:cxn>
            </a:cxnLst>
            <a:rect l="l" t="t" r="r" b="b"/>
            <a:pathLst>
              <a:path w="527431" h="781177">
                <a:moveTo>
                  <a:pt x="19050" y="762127"/>
                </a:moveTo>
                <a:lnTo>
                  <a:pt x="19050" y="19050"/>
                </a:lnTo>
                <a:lnTo>
                  <a:pt x="508381" y="390525"/>
                </a:lnTo>
                <a:lnTo>
                  <a:pt x="19050" y="762127"/>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Freeform 3"/>
          <p:cNvSpPr/>
          <p:nvPr/>
        </p:nvSpPr>
        <p:spPr>
          <a:xfrm>
            <a:off x="3459163" y="4814888"/>
            <a:ext cx="138112" cy="146050"/>
          </a:xfrm>
          <a:custGeom>
            <a:avLst/>
            <a:gdLst>
              <a:gd name="connsiteX0" fmla="*/ 19050 w 138302"/>
              <a:gd name="connsiteY0" fmla="*/ 72516 h 144907"/>
              <a:gd name="connsiteX1" fmla="*/ 69214 w 138302"/>
              <a:gd name="connsiteY1" fmla="*/ 19050 h 144907"/>
              <a:gd name="connsiteX2" fmla="*/ 69214 w 138302"/>
              <a:gd name="connsiteY2" fmla="*/ 19050 h 144907"/>
              <a:gd name="connsiteX3" fmla="*/ 69214 w 138302"/>
              <a:gd name="connsiteY3" fmla="*/ 19050 h 144907"/>
              <a:gd name="connsiteX4" fmla="*/ 119252 w 138302"/>
              <a:gd name="connsiteY4" fmla="*/ 72516 h 144907"/>
              <a:gd name="connsiteX5" fmla="*/ 119252 w 138302"/>
              <a:gd name="connsiteY5" fmla="*/ 72516 h 144907"/>
              <a:gd name="connsiteX6" fmla="*/ 119252 w 138302"/>
              <a:gd name="connsiteY6" fmla="*/ 72516 h 144907"/>
              <a:gd name="connsiteX7" fmla="*/ 69214 w 138302"/>
              <a:gd name="connsiteY7" fmla="*/ 125856 h 144907"/>
              <a:gd name="connsiteX8" fmla="*/ 69214 w 138302"/>
              <a:gd name="connsiteY8" fmla="*/ 125856 h 144907"/>
              <a:gd name="connsiteX9" fmla="*/ 69214 w 138302"/>
              <a:gd name="connsiteY9" fmla="*/ 125856 h 144907"/>
              <a:gd name="connsiteX10" fmla="*/ 19050 w 138302"/>
              <a:gd name="connsiteY10" fmla="*/ 72516 h 144907"/>
              <a:gd name="connsiteX11" fmla="*/ 19050 w 138302"/>
              <a:gd name="connsiteY11" fmla="*/ 72516 h 1449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38302" h="144907">
                <a:moveTo>
                  <a:pt x="19050" y="72516"/>
                </a:moveTo>
                <a:cubicBezTo>
                  <a:pt x="19050" y="42925"/>
                  <a:pt x="41529" y="19050"/>
                  <a:pt x="69214" y="19050"/>
                </a:cubicBezTo>
                <a:cubicBezTo>
                  <a:pt x="69214" y="19050"/>
                  <a:pt x="69214" y="19050"/>
                  <a:pt x="69214" y="19050"/>
                </a:cubicBezTo>
                <a:lnTo>
                  <a:pt x="69214" y="19050"/>
                </a:lnTo>
                <a:cubicBezTo>
                  <a:pt x="96773" y="19050"/>
                  <a:pt x="119252" y="42925"/>
                  <a:pt x="119252" y="72516"/>
                </a:cubicBezTo>
                <a:cubicBezTo>
                  <a:pt x="119252" y="72516"/>
                  <a:pt x="119252" y="72516"/>
                  <a:pt x="119252" y="72516"/>
                </a:cubicBezTo>
                <a:lnTo>
                  <a:pt x="119252" y="72516"/>
                </a:lnTo>
                <a:cubicBezTo>
                  <a:pt x="119252" y="101980"/>
                  <a:pt x="96773" y="125856"/>
                  <a:pt x="69214" y="125856"/>
                </a:cubicBezTo>
                <a:cubicBezTo>
                  <a:pt x="69214" y="125856"/>
                  <a:pt x="69214" y="125856"/>
                  <a:pt x="69214" y="125856"/>
                </a:cubicBezTo>
                <a:lnTo>
                  <a:pt x="69214" y="125856"/>
                </a:lnTo>
                <a:cubicBezTo>
                  <a:pt x="41529" y="125856"/>
                  <a:pt x="19050" y="101980"/>
                  <a:pt x="19050" y="72516"/>
                </a:cubicBezTo>
                <a:cubicBezTo>
                  <a:pt x="19050" y="72516"/>
                  <a:pt x="19050" y="72516"/>
                  <a:pt x="19050" y="72516"/>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3594101" y="3952875"/>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Freeform 3"/>
          <p:cNvSpPr/>
          <p:nvPr/>
        </p:nvSpPr>
        <p:spPr>
          <a:xfrm>
            <a:off x="3594101" y="4875213"/>
            <a:ext cx="487363" cy="76200"/>
          </a:xfrm>
          <a:custGeom>
            <a:avLst/>
            <a:gdLst>
              <a:gd name="connsiteX0" fmla="*/ 19050 w 487426"/>
              <a:gd name="connsiteY0" fmla="*/ 19050 h 76200"/>
              <a:gd name="connsiteX1" fmla="*/ 468376 w 487426"/>
              <a:gd name="connsiteY1" fmla="*/ 19050 h 76200"/>
            </a:gdLst>
            <a:ahLst/>
            <a:cxnLst>
              <a:cxn ang="0">
                <a:pos x="connsiteX0" y="connsiteY0"/>
              </a:cxn>
              <a:cxn ang="1">
                <a:pos x="connsiteX1" y="connsiteY1"/>
              </a:cxn>
            </a:cxnLst>
            <a:rect l="l" t="t" r="r" b="b"/>
            <a:pathLst>
              <a:path w="487426" h="76200">
                <a:moveTo>
                  <a:pt x="19050" y="19050"/>
                </a:moveTo>
                <a:lnTo>
                  <a:pt x="4683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839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0" name="TextBox 1"/>
          <p:cNvSpPr txBox="1">
            <a:spLocks noChangeArrowheads="1"/>
          </p:cNvSpPr>
          <p:nvPr/>
        </p:nvSpPr>
        <p:spPr bwMode="auto">
          <a:xfrm>
            <a:off x="1739901" y="190500"/>
            <a:ext cx="4595813"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5842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5842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5842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5842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584200" algn="l"/>
              </a:tabLst>
              <a:defRPr>
                <a:solidFill>
                  <a:schemeClr val="tx1"/>
                </a:solidFill>
                <a:latin typeface="Calibri" panose="020F0502020204030204" pitchFamily="34" charset="0"/>
              </a:defRPr>
            </a:lvl9pPr>
          </a:lstStyle>
          <a:p>
            <a:pPr>
              <a:lnSpc>
                <a:spcPts val="2800"/>
              </a:lnSpc>
              <a:spcBef>
                <a:spcPct val="0"/>
              </a:spcBef>
              <a:buNone/>
            </a:pPr>
            <a:r>
              <a:rPr lang="en-US" altLang="zh-CN" sz="1800" dirty="0"/>
              <a:t>	</a:t>
            </a:r>
            <a:endParaRPr lang="en-US" altLang="zh-CN" sz="3200" dirty="0">
              <a:solidFill>
                <a:srgbClr val="99CCFF"/>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3400"/>
              </a:lnSpc>
              <a:spcBef>
                <a:spcPct val="0"/>
              </a:spcBef>
              <a:buNone/>
            </a:pPr>
            <a:r>
              <a:rPr lang="en-US" altLang="zh-CN" sz="3200" u="sng" dirty="0" err="1">
                <a:solidFill>
                  <a:srgbClr val="FFFF66"/>
                </a:solidFill>
                <a:latin typeface="Times New Roman" panose="02020603050405020304" pitchFamily="18" charset="0"/>
              </a:rPr>
              <a:t>Segunda</a:t>
            </a:r>
            <a:r>
              <a:rPr lang="en-US" altLang="zh-CN" sz="3200" u="sng" dirty="0">
                <a:solidFill>
                  <a:srgbClr val="FFFF66"/>
                </a:solidFill>
                <a:latin typeface="Times New Roman" panose="02020603050405020304" pitchFamily="18" charset="0"/>
              </a:rPr>
              <a:t> Ley de </a:t>
            </a:r>
            <a:r>
              <a:rPr lang="en-US" altLang="zh-CN" sz="3200" u="sng" dirty="0" err="1">
                <a:solidFill>
                  <a:srgbClr val="FFFF66"/>
                </a:solidFill>
                <a:latin typeface="Times New Roman" panose="02020603050405020304" pitchFamily="18" charset="0"/>
              </a:rPr>
              <a:t>DeMorgan</a:t>
            </a:r>
            <a:r>
              <a:rPr lang="en-US" altLang="zh-CN" sz="3200" u="sng" dirty="0">
                <a:solidFill>
                  <a:srgbClr val="FFFF66"/>
                </a:solidFill>
                <a:latin typeface="Times New Roman" panose="02020603050405020304" pitchFamily="18" charset="0"/>
              </a:rPr>
              <a:t>:</a:t>
            </a:r>
          </a:p>
        </p:txBody>
      </p:sp>
      <p:sp>
        <p:nvSpPr>
          <p:cNvPr id="27" name="TextBox 1"/>
          <p:cNvSpPr txBox="1"/>
          <p:nvPr/>
        </p:nvSpPr>
        <p:spPr>
          <a:xfrm>
            <a:off x="1739900" y="2362201"/>
            <a:ext cx="144270" cy="495007"/>
          </a:xfrm>
          <a:prstGeom prst="rect">
            <a:avLst/>
          </a:prstGeom>
          <a:noFill/>
        </p:spPr>
        <p:txBody>
          <a:bodyPr wrap="none" lIns="0" tIns="0" rIns="0">
            <a:spAutoFit/>
          </a:bodyPr>
          <a:lstStyle/>
          <a:p>
            <a:pPr>
              <a:lnSpc>
                <a:spcPts val="3500"/>
              </a:lnSpc>
              <a:defRPr/>
            </a:pPr>
            <a:r>
              <a:rPr lang="en-US" altLang="zh-CN" sz="3204" dirty="0">
                <a:solidFill>
                  <a:srgbClr val="FFFFFF"/>
                </a:solidFill>
                <a:latin typeface="Times New Roman" pitchFamily="18" charset="0"/>
                <a:cs typeface="Times New Roman" pitchFamily="18" charset="0"/>
              </a:rPr>
              <a:t>•</a:t>
            </a:r>
          </a:p>
        </p:txBody>
      </p:sp>
      <p:sp>
        <p:nvSpPr>
          <p:cNvPr id="28" name="TextBox 1"/>
          <p:cNvSpPr txBox="1"/>
          <p:nvPr/>
        </p:nvSpPr>
        <p:spPr>
          <a:xfrm>
            <a:off x="2501900" y="2451101"/>
            <a:ext cx="843180" cy="405239"/>
          </a:xfrm>
          <a:prstGeom prst="rect">
            <a:avLst/>
          </a:prstGeom>
          <a:noFill/>
        </p:spPr>
        <p:txBody>
          <a:bodyPr wrap="none" lIns="0" tIns="0" rIns="0">
            <a:spAutoFit/>
          </a:bodyPr>
          <a:lstStyle/>
          <a:p>
            <a:pPr>
              <a:lnSpc>
                <a:spcPts val="2800"/>
              </a:lnSpc>
              <a:defRPr/>
            </a:pP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p>
        </p:txBody>
      </p:sp>
      <p:sp>
        <p:nvSpPr>
          <p:cNvPr id="29" name="TextBox 1"/>
          <p:cNvSpPr txBox="1"/>
          <p:nvPr/>
        </p:nvSpPr>
        <p:spPr>
          <a:xfrm>
            <a:off x="3937001" y="2451101"/>
            <a:ext cx="2584041" cy="405239"/>
          </a:xfrm>
          <a:prstGeom prst="rect">
            <a:avLst/>
          </a:prstGeom>
          <a:noFill/>
        </p:spPr>
        <p:txBody>
          <a:bodyPr wrap="none" lIns="0" tIns="0" rIns="0">
            <a:spAutoFit/>
          </a:bodyPr>
          <a:lstStyle/>
          <a:p>
            <a:pPr>
              <a:lnSpc>
                <a:spcPts val="2800"/>
              </a:lnSpc>
              <a:defRPr/>
            </a:pP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dirty="0">
                <a:solidFill>
                  <a:srgbClr val="FFFF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p>
        </p:txBody>
      </p:sp>
      <p:sp>
        <p:nvSpPr>
          <p:cNvPr id="83994"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31" name="TextBox 1"/>
          <p:cNvSpPr txBox="1"/>
          <p:nvPr/>
        </p:nvSpPr>
        <p:spPr>
          <a:xfrm>
            <a:off x="2133600" y="3810001"/>
            <a:ext cx="5631350" cy="1418337"/>
          </a:xfrm>
          <a:prstGeom prst="rect">
            <a:avLst/>
          </a:prstGeom>
          <a:noFill/>
        </p:spPr>
        <p:txBody>
          <a:bodyPr wrap="none" lIns="0" tIns="0" rIns="0">
            <a:spAutoFit/>
          </a:bodyPr>
          <a:lstStyle/>
          <a:p>
            <a:pPr>
              <a:lnSpc>
                <a:spcPts val="2800"/>
              </a:lnSpc>
              <a:tabLst>
                <a:tab pos="4940300" algn="l"/>
              </a:tabLst>
              <a:defRPr/>
            </a:pPr>
            <a:r>
              <a:rPr lang="en-US" altLang="zh-CN" sz="3204" i="1" dirty="0">
                <a:solidFill>
                  <a:srgbClr val="FFFFFF"/>
                </a:solidFill>
                <a:latin typeface="Times New Roman" pitchFamily="18" charset="0"/>
                <a:cs typeface="Times New Roman" pitchFamily="18" charset="0"/>
              </a:rPr>
              <a:t>x</a:t>
            </a:r>
          </a:p>
          <a:p>
            <a:pPr>
              <a:lnSpc>
                <a:spcPts val="3600"/>
              </a:lnSpc>
              <a:tabLst>
                <a:tab pos="4940300" algn="l"/>
              </a:tabLst>
              <a:defRPr/>
            </a:pPr>
            <a:r>
              <a:rPr lang="en-US" altLang="zh-CN" dirty="0"/>
              <a:t>	</a:t>
            </a:r>
            <a:r>
              <a:rPr lang="en-US" altLang="zh-CN" sz="3204" i="1" dirty="0">
                <a:solidFill>
                  <a:srgbClr val="FFFFFF"/>
                </a:solidFill>
                <a:latin typeface="Times New Roman" pitchFamily="18" charset="0"/>
                <a:cs typeface="Times New Roman" pitchFamily="18" charset="0"/>
              </a:rPr>
              <a:t>x+y</a:t>
            </a:r>
          </a:p>
          <a:p>
            <a:pPr>
              <a:lnSpc>
                <a:spcPts val="1000"/>
              </a:lnSpc>
              <a:defRPr/>
            </a:pPr>
            <a:endParaRPr lang="en-US" altLang="zh-CN" dirty="0"/>
          </a:p>
          <a:p>
            <a:pPr>
              <a:lnSpc>
                <a:spcPts val="3300"/>
              </a:lnSpc>
              <a:tabLst>
                <a:tab pos="4940300" algn="l"/>
              </a:tabLst>
              <a:defRPr/>
            </a:pPr>
            <a:r>
              <a:rPr lang="en-US" altLang="zh-CN" sz="3204" i="1" dirty="0">
                <a:solidFill>
                  <a:srgbClr val="FFFFFF"/>
                </a:solidFill>
                <a:latin typeface="Times New Roman" pitchFamily="18" charset="0"/>
                <a:cs typeface="Times New Roman" pitchFamily="18" charset="0"/>
              </a:rPr>
              <a:t>y</a:t>
            </a:r>
          </a:p>
        </p:txBody>
      </p:sp>
      <p:sp>
        <p:nvSpPr>
          <p:cNvPr id="30" name="CuadroTexto 29"/>
          <p:cNvSpPr txBox="1"/>
          <p:nvPr/>
        </p:nvSpPr>
        <p:spPr>
          <a:xfrm>
            <a:off x="4583833" y="4283804"/>
            <a:ext cx="758541" cy="369332"/>
          </a:xfrm>
          <a:prstGeom prst="rect">
            <a:avLst/>
          </a:prstGeom>
          <a:noFill/>
        </p:spPr>
        <p:txBody>
          <a:bodyPr wrap="none" rtlCol="0">
            <a:spAutoFit/>
          </a:bodyPr>
          <a:lstStyle/>
          <a:p>
            <a:r>
              <a:rPr lang="es-MX" dirty="0">
                <a:solidFill>
                  <a:srgbClr val="FFFF00"/>
                </a:solidFill>
              </a:rPr>
              <a:t>NAND</a:t>
            </a:r>
            <a:endParaRPr lang="es-MX" dirty="0">
              <a:solidFill>
                <a:srgbClr val="FFFF00"/>
              </a:solidFill>
            </a:endParaRPr>
          </a:p>
        </p:txBody>
      </p:sp>
    </p:spTree>
    <p:extLst>
      <p:ext uri="{BB962C8B-B14F-4D97-AF65-F5344CB8AC3E}">
        <p14:creationId xmlns:p14="http://schemas.microsoft.com/office/powerpoint/2010/main" val="4213764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i="1" u="sng" dirty="0"/>
              <a:t>Teorema 1</a:t>
            </a:r>
            <a:endParaRPr lang="es-ES" dirty="0"/>
          </a:p>
          <a:p>
            <a:pPr>
              <a:defRPr/>
            </a:pPr>
            <a:r>
              <a:rPr lang="es-ES" dirty="0"/>
              <a:t>Cada identidad deducida de los anteriores postulados del algebra de Boole permanece valida si las operaciones &lt;&lt;+&gt;&gt; y &lt;&lt;*&gt;&gt; y los elementos 0 y 1 se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intercambia entre sí. PRINCIPIO de DUALIDAD.</a:t>
            </a:r>
          </a:p>
          <a:p>
            <a:pPr>
              <a:defRPr/>
            </a:pPr>
            <a:r>
              <a:rPr lang="es-ES" dirty="0"/>
              <a:t> </a:t>
            </a:r>
          </a:p>
          <a:p>
            <a:pPr>
              <a:defRPr/>
            </a:pPr>
            <a:r>
              <a:rPr lang="es-ES" i="1" u="sng" dirty="0"/>
              <a:t>Teorema 2</a:t>
            </a:r>
            <a:endParaRPr lang="es-ES" dirty="0"/>
          </a:p>
          <a:p>
            <a:pPr>
              <a:defRPr/>
            </a:pPr>
            <a:r>
              <a:rPr lang="es-ES" dirty="0"/>
              <a:t>Para cada elemento a de un algebra de Boole se verifica:</a:t>
            </a:r>
          </a:p>
          <a:p>
            <a:pPr>
              <a:defRPr/>
            </a:pPr>
            <a:r>
              <a:rPr lang="es-ES" b="1" dirty="0"/>
              <a:t>a + 1 = 1</a:t>
            </a:r>
            <a:endParaRPr lang="es-ES" dirty="0"/>
          </a:p>
          <a:p>
            <a:pPr>
              <a:defRPr/>
            </a:pPr>
            <a:r>
              <a:rPr lang="es-ES" b="1" dirty="0"/>
              <a:t>a * 0 = 0</a:t>
            </a:r>
            <a:endParaRPr lang="es-ES" dirty="0"/>
          </a:p>
          <a:p>
            <a:pPr>
              <a:defRPr/>
            </a:pPr>
            <a:r>
              <a:rPr lang="es-ES" dirty="0"/>
              <a:t>Se demuestra a continuación la primera igualdad y con ello queda demostrada por dualidad la segunda.</a:t>
            </a:r>
          </a:p>
          <a:p>
            <a:pPr>
              <a:defRPr/>
            </a:pPr>
            <a:r>
              <a:rPr lang="es-ES" dirty="0"/>
              <a:t> </a:t>
            </a:r>
          </a:p>
          <a:p>
            <a:pPr>
              <a:defRPr/>
            </a:pPr>
            <a:r>
              <a:rPr lang="es-ES" dirty="0"/>
              <a:t>1= a+ ~a = a + ~a * 1 = (a +  ~a)*(a + 1) = 1(a+1) = a + 1</a:t>
            </a:r>
          </a:p>
          <a:p>
            <a:pPr>
              <a:defRPr/>
            </a:pPr>
            <a:r>
              <a:rPr lang="es-ES" dirty="0"/>
              <a:t> igualdad y con ello queda demostrada por dualidad la segunda.</a:t>
            </a:r>
          </a:p>
          <a:p>
            <a:pPr>
              <a:defRPr/>
            </a:pPr>
            <a:r>
              <a:rPr lang="es-ES" dirty="0"/>
              <a:t> </a:t>
            </a:r>
          </a:p>
          <a:p>
            <a:pPr>
              <a:defRPr/>
            </a:pPr>
            <a:r>
              <a:rPr lang="es-ES" dirty="0"/>
              <a:t>1= a+ ~a = a + ~a * 1 = (a +  ~a)*(a + 1) = 1(a+1) = a + 1</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8919" name="Imagen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25576"/>
            <a:ext cx="83820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Imagen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08200"/>
            <a:ext cx="80772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adroTexto 10"/>
          <p:cNvSpPr txBox="1"/>
          <p:nvPr/>
        </p:nvSpPr>
        <p:spPr>
          <a:xfrm>
            <a:off x="5181600" y="152401"/>
            <a:ext cx="5181600" cy="461963"/>
          </a:xfrm>
          <a:prstGeom prst="rect">
            <a:avLst/>
          </a:prstGeom>
          <a:noFill/>
        </p:spPr>
        <p:txBody>
          <a:bodyPr>
            <a:spAutoFit/>
          </a:bodyPr>
          <a:lstStyle/>
          <a:p>
            <a:pPr algn="ctr">
              <a:defRPr/>
            </a:pPr>
            <a:r>
              <a:rPr lang="es-ES" sz="2400" i="1" dirty="0">
                <a:solidFill>
                  <a:srgbClr val="002060"/>
                </a:solidFill>
                <a:effectLst>
                  <a:outerShdw blurRad="38100" dist="38100" dir="2700000" algn="tl">
                    <a:srgbClr val="000000">
                      <a:alpha val="43137"/>
                    </a:srgbClr>
                  </a:outerShdw>
                </a:effectLst>
              </a:rPr>
              <a:t>Lógica Positiva y Negativa</a:t>
            </a:r>
          </a:p>
        </p:txBody>
      </p:sp>
    </p:spTree>
    <p:extLst>
      <p:ext uri="{BB962C8B-B14F-4D97-AF65-F5344CB8AC3E}">
        <p14:creationId xmlns:p14="http://schemas.microsoft.com/office/powerpoint/2010/main" val="2401424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7"/>
          <p:cNvSpPr/>
          <p:nvPr/>
        </p:nvSpPr>
        <p:spPr>
          <a:xfrm>
            <a:off x="1981200" y="1371600"/>
            <a:ext cx="82296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2" name="CuadroTexto 11"/>
          <p:cNvSpPr txBox="1"/>
          <p:nvPr/>
        </p:nvSpPr>
        <p:spPr>
          <a:xfrm>
            <a:off x="3886201" y="2590801"/>
            <a:ext cx="3927807" cy="646331"/>
          </a:xfrm>
          <a:prstGeom prst="rect">
            <a:avLst/>
          </a:prstGeom>
          <a:noFill/>
        </p:spPr>
        <p:txBody>
          <a:bodyPr wrap="none">
            <a:spAutoFit/>
          </a:bodyPr>
          <a:lstStyle/>
          <a:p>
            <a:pPr>
              <a:defRPr/>
            </a:pPr>
            <a:r>
              <a:rPr lang="es-ES" sz="3600" dirty="0">
                <a:solidFill>
                  <a:schemeClr val="bg1"/>
                </a:solidFill>
                <a:effectLst>
                  <a:outerShdw blurRad="38100" dist="38100" dir="2700000" algn="tl">
                    <a:srgbClr val="000000">
                      <a:alpha val="43137"/>
                    </a:srgbClr>
                  </a:outerShdw>
                </a:effectLst>
              </a:rPr>
              <a:t>Compuertas Lógicas</a:t>
            </a:r>
          </a:p>
        </p:txBody>
      </p:sp>
    </p:spTree>
    <p:extLst>
      <p:ext uri="{BB962C8B-B14F-4D97-AF65-F5344CB8AC3E}">
        <p14:creationId xmlns:p14="http://schemas.microsoft.com/office/powerpoint/2010/main" val="960415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Freeform 3"/>
          <p:cNvSpPr/>
          <p:nvPr/>
        </p:nvSpPr>
        <p:spPr>
          <a:xfrm>
            <a:off x="1517650" y="6546850"/>
            <a:ext cx="9150350" cy="12700"/>
          </a:xfrm>
          <a:custGeom>
            <a:avLst/>
            <a:gdLst>
              <a:gd name="connsiteX0" fmla="*/ 6350 w 9150350"/>
              <a:gd name="connsiteY0" fmla="*/ 6350 h 12700"/>
              <a:gd name="connsiteX1" fmla="*/ 9144000 w 9150350"/>
              <a:gd name="connsiteY1" fmla="*/ 6350 h 12700"/>
            </a:gdLst>
            <a:ahLst/>
            <a:cxnLst>
              <a:cxn ang="0">
                <a:pos x="connsiteX0" y="connsiteY0"/>
              </a:cxn>
              <a:cxn ang="1">
                <a:pos x="connsiteX1" y="connsiteY1"/>
              </a:cxn>
            </a:cxnLst>
            <a:rect l="l" t="t" r="r" b="b"/>
            <a:pathLst>
              <a:path w="9150350" h="12700">
                <a:moveTo>
                  <a:pt x="6350" y="6350"/>
                </a:moveTo>
                <a:lnTo>
                  <a:pt x="914400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5010150" y="1138238"/>
            <a:ext cx="2116138" cy="23812"/>
          </a:xfrm>
          <a:custGeom>
            <a:avLst/>
            <a:gdLst>
              <a:gd name="connsiteX0" fmla="*/ 0 w 2116835"/>
              <a:gd name="connsiteY0" fmla="*/ 11430 h 22860"/>
              <a:gd name="connsiteX1" fmla="*/ 2116835 w 2116835"/>
              <a:gd name="connsiteY1" fmla="*/ 11430 h 22860"/>
            </a:gdLst>
            <a:ahLst/>
            <a:cxnLst>
              <a:cxn ang="0">
                <a:pos x="connsiteX0" y="connsiteY0"/>
              </a:cxn>
              <a:cxn ang="1">
                <a:pos x="connsiteX1" y="connsiteY1"/>
              </a:cxn>
            </a:cxnLst>
            <a:rect l="l" t="t" r="r" b="b"/>
            <a:pathLst>
              <a:path w="2116835" h="22860">
                <a:moveTo>
                  <a:pt x="0" y="11430"/>
                </a:moveTo>
                <a:lnTo>
                  <a:pt x="2116835"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2546351" y="5945189"/>
            <a:ext cx="7161213" cy="466725"/>
          </a:xfrm>
          <a:custGeom>
            <a:avLst/>
            <a:gdLst>
              <a:gd name="connsiteX0" fmla="*/ 0 w 7161276"/>
              <a:gd name="connsiteY0" fmla="*/ 466725 h 466725"/>
              <a:gd name="connsiteX1" fmla="*/ 7161276 w 7161276"/>
              <a:gd name="connsiteY1" fmla="*/ 466725 h 466725"/>
              <a:gd name="connsiteX2" fmla="*/ 7161276 w 7161276"/>
              <a:gd name="connsiteY2" fmla="*/ 0 h 466725"/>
              <a:gd name="connsiteX3" fmla="*/ 0 w 7161276"/>
              <a:gd name="connsiteY3" fmla="*/ 0 h 466725"/>
              <a:gd name="connsiteX4" fmla="*/ 0 w 7161276"/>
              <a:gd name="connsiteY4" fmla="*/ 466725 h 466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1276" h="466725">
                <a:moveTo>
                  <a:pt x="0" y="466725"/>
                </a:moveTo>
                <a:lnTo>
                  <a:pt x="7161276" y="466725"/>
                </a:lnTo>
                <a:lnTo>
                  <a:pt x="7161276" y="0"/>
                </a:lnTo>
                <a:lnTo>
                  <a:pt x="0" y="0"/>
                </a:lnTo>
                <a:lnTo>
                  <a:pt x="0" y="46672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2540001" y="5938839"/>
            <a:ext cx="7173913" cy="479425"/>
          </a:xfrm>
          <a:custGeom>
            <a:avLst/>
            <a:gdLst>
              <a:gd name="connsiteX0" fmla="*/ 6350 w 7173976"/>
              <a:gd name="connsiteY0" fmla="*/ 473075 h 479425"/>
              <a:gd name="connsiteX1" fmla="*/ 7167626 w 7173976"/>
              <a:gd name="connsiteY1" fmla="*/ 473075 h 479425"/>
              <a:gd name="connsiteX2" fmla="*/ 7167626 w 7173976"/>
              <a:gd name="connsiteY2" fmla="*/ 6350 h 479425"/>
              <a:gd name="connsiteX3" fmla="*/ 6350 w 7173976"/>
              <a:gd name="connsiteY3" fmla="*/ 6350 h 479425"/>
              <a:gd name="connsiteX4" fmla="*/ 6350 w 7173976"/>
              <a:gd name="connsiteY4" fmla="*/ 473075 h 4794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73976" h="479425">
                <a:moveTo>
                  <a:pt x="6350" y="473075"/>
                </a:moveTo>
                <a:lnTo>
                  <a:pt x="7167626" y="473075"/>
                </a:lnTo>
                <a:lnTo>
                  <a:pt x="7167626" y="6350"/>
                </a:lnTo>
                <a:lnTo>
                  <a:pt x="6350" y="6350"/>
                </a:lnTo>
                <a:lnTo>
                  <a:pt x="6350" y="473075"/>
                </a:lnTo>
              </a:path>
            </a:pathLst>
          </a:custGeom>
          <a:solidFill>
            <a:srgbClr val="000000">
              <a:alpha val="0"/>
            </a:srgbClr>
          </a:solidFill>
          <a:ln w="12700">
            <a:solidFill>
              <a:srgbClr val="3333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30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270000"/>
            <a:ext cx="71120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4"/>
          <p:cNvGraphicFramePr>
            <a:graphicFrameLocks noGrp="1"/>
          </p:cNvGraphicFramePr>
          <p:nvPr/>
        </p:nvGraphicFramePr>
        <p:xfrm>
          <a:off x="3048000" y="1825625"/>
          <a:ext cx="6096000" cy="4064000"/>
        </p:xfrm>
        <a:graphic>
          <a:graphicData uri="http://schemas.openxmlformats.org/drawingml/2006/table">
            <a:tbl>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812800">
                <a:tc>
                  <a:txBody>
                    <a:bodyPr/>
                    <a:lstStyle/>
                    <a:p>
                      <a:pPr algn="ctr"/>
                      <a:r>
                        <a:rPr lang="en-US" altLang="zh-CN" sz="2795" i="1" dirty="0" smtClean="0">
                          <a:solidFill>
                            <a:srgbClr val="000000"/>
                          </a:solidFill>
                          <a:latin typeface="Times New Roman" pitchFamily="18" charset="0"/>
                          <a:cs typeface="Times New Roman" pitchFamily="18" charset="0"/>
                        </a:rPr>
                        <a:t>x</a:t>
                      </a:r>
                      <a:endParaRPr lang="zh-CN" altLang="en-US" sz="2795"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i="1" dirty="0" smtClean="0">
                          <a:solidFill>
                            <a:srgbClr val="000000"/>
                          </a:solidFill>
                          <a:latin typeface="Times New Roman" pitchFamily="18" charset="0"/>
                          <a:cs typeface="Times New Roman" pitchFamily="18" charset="0"/>
                        </a:rPr>
                        <a:t>y</a:t>
                      </a:r>
                      <a:endParaRPr lang="zh-CN" altLang="en-US" sz="2795"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i="1" dirty="0" smtClean="0">
                          <a:solidFill>
                            <a:srgbClr val="000000"/>
                          </a:solidFill>
                          <a:latin typeface="Times New Roman" pitchFamily="18" charset="0"/>
                          <a:cs typeface="Times New Roman" pitchFamily="18" charset="0"/>
                        </a:rPr>
                        <a:t>x+y</a:t>
                      </a:r>
                      <a:endParaRPr lang="zh-CN" altLang="en-US" sz="2795"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12800">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812800">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812800">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812800">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11" name="TextBox 1"/>
          <p:cNvSpPr txBox="1"/>
          <p:nvPr/>
        </p:nvSpPr>
        <p:spPr>
          <a:xfrm>
            <a:off x="10198100" y="6629401"/>
            <a:ext cx="235642" cy="174407"/>
          </a:xfrm>
          <a:prstGeom prst="rect">
            <a:avLst/>
          </a:prstGeom>
          <a:noFill/>
        </p:spPr>
        <p:txBody>
          <a:bodyPr wrap="none" lIns="0" tIns="0" rIns="0">
            <a:spAutoFit/>
          </a:bodyPr>
          <a:lstStyle/>
          <a:p>
            <a:pPr>
              <a:lnSpc>
                <a:spcPts val="400"/>
              </a:lnSpc>
              <a:tabLst>
                <a:tab pos="88900" algn="l"/>
              </a:tabLst>
              <a:defRPr/>
            </a:pPr>
            <a:r>
              <a:rPr lang="en-US" altLang="zh-CN" sz="503" dirty="0">
                <a:solidFill>
                  <a:srgbClr val="0033CC"/>
                </a:solidFill>
                <a:latin typeface="Times New Roman" pitchFamily="18" charset="0"/>
                <a:cs typeface="Times New Roman" pitchFamily="18" charset="0"/>
              </a:rPr>
              <a:t>Präsentat</a:t>
            </a:r>
          </a:p>
          <a:p>
            <a:pPr>
              <a:lnSpc>
                <a:spcPts val="600"/>
              </a:lnSpc>
              <a:tabLst>
                <a:tab pos="88900" algn="l"/>
              </a:tabLst>
              <a:defRPr/>
            </a:pPr>
            <a:r>
              <a:rPr lang="en-US" altLang="zh-CN" dirty="0"/>
              <a:t>	</a:t>
            </a:r>
            <a:r>
              <a:rPr lang="en-US" altLang="zh-CN" sz="503" dirty="0">
                <a:solidFill>
                  <a:srgbClr val="0033CC"/>
                </a:solidFill>
                <a:latin typeface="Times New Roman" pitchFamily="18" charset="0"/>
                <a:cs typeface="Times New Roman" pitchFamily="18" charset="0"/>
              </a:rPr>
              <a:t>ion</a:t>
            </a:r>
          </a:p>
        </p:txBody>
      </p:sp>
      <p:sp>
        <p:nvSpPr>
          <p:cNvPr id="43049"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43050" name="TextBox 1"/>
          <p:cNvSpPr txBox="1">
            <a:spLocks noChangeArrowheads="1"/>
          </p:cNvSpPr>
          <p:nvPr/>
        </p:nvSpPr>
        <p:spPr bwMode="auto">
          <a:xfrm>
            <a:off x="2717800" y="914401"/>
            <a:ext cx="7747000" cy="556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lnSpc>
                <a:spcPct val="90000"/>
              </a:lnSpc>
              <a:spcBef>
                <a:spcPts val="1000"/>
              </a:spcBef>
              <a:buFont typeface="Arial" panose="020B0604020202020204" pitchFamily="34" charset="0"/>
              <a:buChar char="•"/>
              <a:tabLst>
                <a:tab pos="23749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23749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23749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23749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23749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9pPr>
          </a:lstStyle>
          <a:p>
            <a:pPr>
              <a:lnSpc>
                <a:spcPts val="2200"/>
              </a:lnSpc>
              <a:spcBef>
                <a:spcPct val="0"/>
              </a:spcBef>
              <a:buNone/>
            </a:pPr>
            <a:r>
              <a:rPr lang="en-US" altLang="zh-CN" sz="1800" dirty="0"/>
              <a:t>	</a:t>
            </a:r>
            <a:r>
              <a:rPr lang="en-US" altLang="zh-CN" sz="2400" dirty="0" err="1">
                <a:solidFill>
                  <a:srgbClr val="FFFF66"/>
                </a:solidFill>
                <a:latin typeface="Times New Roman" panose="02020603050405020304" pitchFamily="18" charset="0"/>
                <a:cs typeface="Times New Roman" panose="02020603050405020304" pitchFamily="18" charset="0"/>
              </a:rPr>
              <a:t>Operación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FF66"/>
                </a:solidFill>
                <a:latin typeface="Times New Roman" panose="02020603050405020304" pitchFamily="18" charset="0"/>
                <a:cs typeface="Times New Roman" panose="02020603050405020304" pitchFamily="18" charset="0"/>
              </a:rPr>
              <a:t>OR:</a:t>
            </a: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2800"/>
              </a:lnSpc>
              <a:spcBef>
                <a:spcPct val="0"/>
              </a:spcBef>
              <a:buNone/>
            </a:pP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Si </a:t>
            </a: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UNA DE LAS ENTRADAS </a:t>
            </a:r>
            <a:r>
              <a:rPr lang="en-US" altLang="zh-CN" sz="2300" dirty="0" err="1">
                <a:solidFill>
                  <a:srgbClr val="FF0000"/>
                </a:solidFill>
                <a:effectLst>
                  <a:outerShdw blurRad="38100" dist="38100" dir="2700000" algn="tl">
                    <a:srgbClr val="000000">
                      <a:alpha val="43137"/>
                    </a:srgbClr>
                  </a:outerShdw>
                </a:effectLst>
                <a:latin typeface="Times New Roman" panose="02020603050405020304" pitchFamily="18" charset="0"/>
              </a:rPr>
              <a:t>es</a:t>
            </a: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 1, </a:t>
            </a:r>
            <a:r>
              <a:rPr lang="en-US" altLang="zh-CN" sz="2300" dirty="0" err="1">
                <a:solidFill>
                  <a:srgbClr val="FF0000"/>
                </a:solidFill>
                <a:effectLst>
                  <a:outerShdw blurRad="38100" dist="38100" dir="2700000" algn="tl">
                    <a:srgbClr val="000000">
                      <a:alpha val="43137"/>
                    </a:srgbClr>
                  </a:outerShdw>
                </a:effectLst>
                <a:latin typeface="Times New Roman" panose="02020603050405020304" pitchFamily="18" charset="0"/>
              </a:rPr>
              <a:t>entonces</a:t>
            </a: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 la </a:t>
            </a:r>
            <a:r>
              <a:rPr lang="en-US" altLang="zh-CN" sz="2300" dirty="0" err="1">
                <a:solidFill>
                  <a:srgbClr val="FF0000"/>
                </a:solidFill>
                <a:effectLst>
                  <a:outerShdw blurRad="38100" dist="38100" dir="2700000" algn="tl">
                    <a:srgbClr val="000000">
                      <a:alpha val="43137"/>
                    </a:srgbClr>
                  </a:outerShdw>
                </a:effectLst>
                <a:latin typeface="Times New Roman" panose="02020603050405020304" pitchFamily="18" charset="0"/>
              </a:rPr>
              <a:t>salida</a:t>
            </a: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 </a:t>
            </a:r>
            <a:r>
              <a:rPr lang="en-US" altLang="zh-CN" sz="2300" dirty="0" err="1">
                <a:solidFill>
                  <a:srgbClr val="FF0000"/>
                </a:solidFill>
                <a:effectLst>
                  <a:outerShdw blurRad="38100" dist="38100" dir="2700000" algn="tl">
                    <a:srgbClr val="000000">
                      <a:alpha val="43137"/>
                    </a:srgbClr>
                  </a:outerShdw>
                </a:effectLst>
                <a:latin typeface="Times New Roman" panose="02020603050405020304" pitchFamily="18" charset="0"/>
              </a:rPr>
              <a:t>es</a:t>
            </a:r>
            <a:r>
              <a:rPr lang="en-US" altLang="zh-CN" sz="2300" dirty="0">
                <a:solidFill>
                  <a:srgbClr val="FF0000"/>
                </a:solidFill>
                <a:effectLst>
                  <a:outerShdw blurRad="38100" dist="38100" dir="2700000" algn="tl">
                    <a:srgbClr val="000000">
                      <a:alpha val="43137"/>
                    </a:srgbClr>
                  </a:outerShdw>
                </a:effectLst>
                <a:latin typeface="Times New Roman" panose="02020603050405020304" pitchFamily="18" charset="0"/>
              </a:rPr>
              <a:t> 1</a:t>
            </a:r>
          </a:p>
        </p:txBody>
      </p:sp>
    </p:spTree>
    <p:extLst>
      <p:ext uri="{BB962C8B-B14F-4D97-AF65-F5344CB8AC3E}">
        <p14:creationId xmlns:p14="http://schemas.microsoft.com/office/powerpoint/2010/main" val="2994050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695825" y="2333625"/>
            <a:ext cx="1150938" cy="76200"/>
          </a:xfrm>
          <a:custGeom>
            <a:avLst/>
            <a:gdLst>
              <a:gd name="connsiteX0" fmla="*/ 19050 w 1151508"/>
              <a:gd name="connsiteY0" fmla="*/ 19050 h 76200"/>
              <a:gd name="connsiteX1" fmla="*/ 1132458 w 1151508"/>
              <a:gd name="connsiteY1" fmla="*/ 19050 h 76200"/>
            </a:gdLst>
            <a:ahLst/>
            <a:cxnLst>
              <a:cxn ang="0">
                <a:pos x="connsiteX0" y="connsiteY0"/>
              </a:cxn>
              <a:cxn ang="1">
                <a:pos x="connsiteX1" y="connsiteY1"/>
              </a:cxn>
            </a:cxnLst>
            <a:rect l="l" t="t" r="r" b="b"/>
            <a:pathLst>
              <a:path w="1151508" h="76200">
                <a:moveTo>
                  <a:pt x="19050" y="19050"/>
                </a:moveTo>
                <a:lnTo>
                  <a:pt x="113245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5794375" y="2333626"/>
            <a:ext cx="1327150" cy="1052513"/>
          </a:xfrm>
          <a:custGeom>
            <a:avLst/>
            <a:gdLst>
              <a:gd name="connsiteX0" fmla="*/ 19050 w 1327277"/>
              <a:gd name="connsiteY0" fmla="*/ 19050 h 1052195"/>
              <a:gd name="connsiteX1" fmla="*/ 678307 w 1327277"/>
              <a:gd name="connsiteY1" fmla="*/ 225298 h 1052195"/>
              <a:gd name="connsiteX2" fmla="*/ 1308227 w 1327277"/>
              <a:gd name="connsiteY2" fmla="*/ 1033145 h 1052195"/>
            </a:gdLst>
            <a:ahLst/>
            <a:cxnLst>
              <a:cxn ang="0">
                <a:pos x="connsiteX0" y="connsiteY0"/>
              </a:cxn>
              <a:cxn ang="1">
                <a:pos x="connsiteX1" y="connsiteY1"/>
              </a:cxn>
              <a:cxn ang="2">
                <a:pos x="connsiteX2" y="connsiteY2"/>
              </a:cxn>
            </a:cxnLst>
            <a:rect l="l" t="t" r="r" b="b"/>
            <a:pathLst>
              <a:path w="1327277" h="1052195">
                <a:moveTo>
                  <a:pt x="19050" y="19050"/>
                </a:moveTo>
                <a:cubicBezTo>
                  <a:pt x="241172" y="36195"/>
                  <a:pt x="463422" y="56260"/>
                  <a:pt x="678307" y="225298"/>
                </a:cubicBezTo>
                <a:cubicBezTo>
                  <a:pt x="893190" y="394335"/>
                  <a:pt x="1100709" y="712342"/>
                  <a:pt x="1308227" y="1033145"/>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4695825" y="4367213"/>
            <a:ext cx="1150938" cy="76200"/>
          </a:xfrm>
          <a:custGeom>
            <a:avLst/>
            <a:gdLst>
              <a:gd name="connsiteX0" fmla="*/ 19050 w 1151508"/>
              <a:gd name="connsiteY0" fmla="*/ 19050 h 76200"/>
              <a:gd name="connsiteX1" fmla="*/ 1132458 w 1151508"/>
              <a:gd name="connsiteY1" fmla="*/ 19050 h 76200"/>
            </a:gdLst>
            <a:ahLst/>
            <a:cxnLst>
              <a:cxn ang="0">
                <a:pos x="connsiteX0" y="connsiteY0"/>
              </a:cxn>
              <a:cxn ang="1">
                <a:pos x="connsiteX1" y="connsiteY1"/>
              </a:cxn>
            </a:cxnLst>
            <a:rect l="l" t="t" r="r" b="b"/>
            <a:pathLst>
              <a:path w="1151508" h="76200">
                <a:moveTo>
                  <a:pt x="19050" y="19050"/>
                </a:moveTo>
                <a:lnTo>
                  <a:pt x="113245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794375" y="3352801"/>
            <a:ext cx="1327150" cy="1052513"/>
          </a:xfrm>
          <a:custGeom>
            <a:avLst/>
            <a:gdLst>
              <a:gd name="connsiteX0" fmla="*/ 19050 w 1327277"/>
              <a:gd name="connsiteY0" fmla="*/ 1033145 h 1052195"/>
              <a:gd name="connsiteX1" fmla="*/ 678307 w 1327277"/>
              <a:gd name="connsiteY1" fmla="*/ 826897 h 1052195"/>
              <a:gd name="connsiteX2" fmla="*/ 1308227 w 1327277"/>
              <a:gd name="connsiteY2" fmla="*/ 19050 h 1052195"/>
            </a:gdLst>
            <a:ahLst/>
            <a:cxnLst>
              <a:cxn ang="0">
                <a:pos x="connsiteX0" y="connsiteY0"/>
              </a:cxn>
              <a:cxn ang="1">
                <a:pos x="connsiteX1" y="connsiteY1"/>
              </a:cxn>
              <a:cxn ang="2">
                <a:pos x="connsiteX2" y="connsiteY2"/>
              </a:cxn>
            </a:cxnLst>
            <a:rect l="l" t="t" r="r" b="b"/>
            <a:pathLst>
              <a:path w="1327277" h="1052195">
                <a:moveTo>
                  <a:pt x="19050" y="1033145"/>
                </a:moveTo>
                <a:cubicBezTo>
                  <a:pt x="241172" y="1016000"/>
                  <a:pt x="463422" y="995934"/>
                  <a:pt x="678307" y="826897"/>
                </a:cubicBezTo>
                <a:cubicBezTo>
                  <a:pt x="893190" y="657860"/>
                  <a:pt x="1100709" y="339852"/>
                  <a:pt x="1308227"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691063" y="2341564"/>
            <a:ext cx="609600" cy="2066925"/>
          </a:xfrm>
          <a:custGeom>
            <a:avLst/>
            <a:gdLst>
              <a:gd name="connsiteX0" fmla="*/ 22986 w 609473"/>
              <a:gd name="connsiteY0" fmla="*/ 19050 h 2066163"/>
              <a:gd name="connsiteX1" fmla="*/ 590422 w 609473"/>
              <a:gd name="connsiteY1" fmla="*/ 1033145 h 2066163"/>
              <a:gd name="connsiteX2" fmla="*/ 23114 w 609473"/>
              <a:gd name="connsiteY2" fmla="*/ 2047113 h 2066163"/>
              <a:gd name="connsiteX3" fmla="*/ 19050 w 609473"/>
              <a:gd name="connsiteY3" fmla="*/ 2047113 h 2066163"/>
            </a:gdLst>
            <a:ahLst/>
            <a:cxnLst>
              <a:cxn ang="0">
                <a:pos x="connsiteX0" y="connsiteY0"/>
              </a:cxn>
              <a:cxn ang="1">
                <a:pos x="connsiteX1" y="connsiteY1"/>
              </a:cxn>
              <a:cxn ang="2">
                <a:pos x="connsiteX2" y="connsiteY2"/>
              </a:cxn>
              <a:cxn ang="3">
                <a:pos x="connsiteX3" y="connsiteY3"/>
              </a:cxn>
            </a:cxnLst>
            <a:rect l="l" t="t" r="r" b="b"/>
            <a:pathLst>
              <a:path w="609473" h="2066163">
                <a:moveTo>
                  <a:pt x="22986" y="19050"/>
                </a:moveTo>
                <a:cubicBezTo>
                  <a:pt x="336422" y="19050"/>
                  <a:pt x="590422" y="472948"/>
                  <a:pt x="590422" y="1033145"/>
                </a:cubicBezTo>
                <a:cubicBezTo>
                  <a:pt x="590422" y="1593088"/>
                  <a:pt x="336422" y="2047113"/>
                  <a:pt x="23114" y="2047113"/>
                </a:cubicBezTo>
                <a:cubicBezTo>
                  <a:pt x="21717" y="2047113"/>
                  <a:pt x="20320" y="2047113"/>
                  <a:pt x="19050" y="2047113"/>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387851" y="2889250"/>
            <a:ext cx="849313" cy="76200"/>
          </a:xfrm>
          <a:custGeom>
            <a:avLst/>
            <a:gdLst>
              <a:gd name="connsiteX0" fmla="*/ 19050 w 848741"/>
              <a:gd name="connsiteY0" fmla="*/ 19050 h 76200"/>
              <a:gd name="connsiteX1" fmla="*/ 829690 w 848741"/>
              <a:gd name="connsiteY1" fmla="*/ 19050 h 76200"/>
            </a:gdLst>
            <a:ahLst/>
            <a:cxnLst>
              <a:cxn ang="0">
                <a:pos x="connsiteX0" y="connsiteY0"/>
              </a:cxn>
              <a:cxn ang="1">
                <a:pos x="connsiteX1" y="connsiteY1"/>
              </a:cxn>
            </a:cxnLst>
            <a:rect l="l" t="t" r="r" b="b"/>
            <a:pathLst>
              <a:path w="848741" h="76200">
                <a:moveTo>
                  <a:pt x="19050" y="19050"/>
                </a:moveTo>
                <a:lnTo>
                  <a:pt x="829690"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387851" y="3811588"/>
            <a:ext cx="849313" cy="76200"/>
          </a:xfrm>
          <a:custGeom>
            <a:avLst/>
            <a:gdLst>
              <a:gd name="connsiteX0" fmla="*/ 19050 w 848741"/>
              <a:gd name="connsiteY0" fmla="*/ 19050 h 76200"/>
              <a:gd name="connsiteX1" fmla="*/ 829690 w 848741"/>
              <a:gd name="connsiteY1" fmla="*/ 19050 h 76200"/>
            </a:gdLst>
            <a:ahLst/>
            <a:cxnLst>
              <a:cxn ang="0">
                <a:pos x="connsiteX0" y="connsiteY0"/>
              </a:cxn>
              <a:cxn ang="1">
                <a:pos x="connsiteX1" y="connsiteY1"/>
              </a:cxn>
            </a:cxnLst>
            <a:rect l="l" t="t" r="r" b="b"/>
            <a:pathLst>
              <a:path w="848741" h="76200">
                <a:moveTo>
                  <a:pt x="19050" y="19050"/>
                </a:moveTo>
                <a:lnTo>
                  <a:pt x="829690"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7097713" y="3348038"/>
            <a:ext cx="849312" cy="76200"/>
          </a:xfrm>
          <a:custGeom>
            <a:avLst/>
            <a:gdLst>
              <a:gd name="connsiteX0" fmla="*/ 19050 w 848741"/>
              <a:gd name="connsiteY0" fmla="*/ 19050 h 76200"/>
              <a:gd name="connsiteX1" fmla="*/ 829690 w 848741"/>
              <a:gd name="connsiteY1" fmla="*/ 19050 h 76200"/>
            </a:gdLst>
            <a:ahLst/>
            <a:cxnLst>
              <a:cxn ang="0">
                <a:pos x="connsiteX0" y="connsiteY0"/>
              </a:cxn>
              <a:cxn ang="1">
                <a:pos x="connsiteX1" y="connsiteY1"/>
              </a:cxn>
            </a:cxnLst>
            <a:rect l="l" t="t" r="r" b="b"/>
            <a:pathLst>
              <a:path w="848741" h="76200">
                <a:moveTo>
                  <a:pt x="19050" y="19050"/>
                </a:moveTo>
                <a:lnTo>
                  <a:pt x="829690"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45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9"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16" name="TextBox 1"/>
          <p:cNvSpPr txBox="1"/>
          <p:nvPr/>
        </p:nvSpPr>
        <p:spPr>
          <a:xfrm>
            <a:off x="4102100" y="1371601"/>
            <a:ext cx="5322888" cy="2752725"/>
          </a:xfrm>
          <a:prstGeom prst="rect">
            <a:avLst/>
          </a:prstGeom>
          <a:noFill/>
        </p:spPr>
        <p:txBody>
          <a:bodyPr wrap="none" lIns="0" tIns="0" rIns="0">
            <a:spAutoFit/>
          </a:bodyPr>
          <a:lstStyle/>
          <a:p>
            <a:pPr>
              <a:lnSpc>
                <a:spcPts val="2200"/>
              </a:lnSpc>
              <a:tabLst>
                <a:tab pos="838200" algn="l"/>
                <a:tab pos="4330700" algn="l"/>
              </a:tabLst>
              <a:defRPr/>
            </a:pPr>
            <a:r>
              <a:rPr lang="en-US" altLang="zh-CN" dirty="0"/>
              <a:t>	</a:t>
            </a:r>
            <a:r>
              <a:rPr lang="en-US" altLang="zh-CN" sz="2400" u="sng" dirty="0">
                <a:solidFill>
                  <a:srgbClr val="FFFF66"/>
                </a:solidFill>
                <a:latin typeface="Times New Roman" pitchFamily="18" charset="0"/>
                <a:cs typeface="Times New Roman" pitchFamily="18" charset="0"/>
              </a:rPr>
              <a:t>Compuerta OR:</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838200" algn="l"/>
                <a:tab pos="43307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3200"/>
              </a:lnSpc>
              <a:tabLst>
                <a:tab pos="838200" algn="l"/>
                <a:tab pos="4330700" algn="l"/>
              </a:tabLst>
              <a:defRPr/>
            </a:pPr>
            <a:r>
              <a:rPr lang="en-US" altLang="zh-CN" dirty="0"/>
              <a:t>	</a:t>
            </a:r>
            <a:r>
              <a:rPr lang="en-US" altLang="zh-CN" dirty="0"/>
              <a:t>                  </a:t>
            </a:r>
            <a:r>
              <a:rPr lang="en-US" altLang="zh-CN" sz="2800" dirty="0">
                <a:solidFill>
                  <a:srgbClr val="FFFF00"/>
                </a:solidFill>
              </a:rPr>
              <a:t>OR</a:t>
            </a:r>
            <a:r>
              <a:rPr lang="en-US" altLang="zh-CN" dirty="0"/>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 y</a:t>
            </a:r>
          </a:p>
          <a:p>
            <a:pPr>
              <a:lnSpc>
                <a:spcPts val="3600"/>
              </a:lnSpc>
              <a:tabLst>
                <a:tab pos="838200" algn="l"/>
                <a:tab pos="4330700" algn="l"/>
              </a:tabLst>
              <a:defRPr/>
            </a:pPr>
            <a:r>
              <a:rPr lang="en-US" altLang="zh-CN" sz="3206" i="1" dirty="0">
                <a:solidFill>
                  <a:srgbClr val="FFFFFF"/>
                </a:solidFill>
                <a:latin typeface="Times New Roman" pitchFamily="18" charset="0"/>
                <a:cs typeface="Times New Roman" pitchFamily="18" charset="0"/>
              </a:rPr>
              <a:t>y</a:t>
            </a:r>
          </a:p>
        </p:txBody>
      </p:sp>
      <p:pic>
        <p:nvPicPr>
          <p:cNvPr id="3" name="Imagen 2"/>
          <p:cNvPicPr>
            <a:picLocks noChangeAspect="1"/>
          </p:cNvPicPr>
          <p:nvPr/>
        </p:nvPicPr>
        <p:blipFill>
          <a:blip r:embed="rId4"/>
          <a:stretch>
            <a:fillRect/>
          </a:stretch>
        </p:blipFill>
        <p:spPr>
          <a:xfrm>
            <a:off x="6819900" y="3802511"/>
            <a:ext cx="3807192" cy="2771576"/>
          </a:xfrm>
          <a:prstGeom prst="rect">
            <a:avLst/>
          </a:prstGeom>
        </p:spPr>
      </p:pic>
    </p:spTree>
    <p:extLst>
      <p:ext uri="{BB962C8B-B14F-4D97-AF65-F5344CB8AC3E}">
        <p14:creationId xmlns:p14="http://schemas.microsoft.com/office/powerpoint/2010/main" val="731247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2546351" y="5945189"/>
            <a:ext cx="7161213" cy="466725"/>
          </a:xfrm>
          <a:custGeom>
            <a:avLst/>
            <a:gdLst>
              <a:gd name="connsiteX0" fmla="*/ 0 w 7161276"/>
              <a:gd name="connsiteY0" fmla="*/ 466725 h 466725"/>
              <a:gd name="connsiteX1" fmla="*/ 7161276 w 7161276"/>
              <a:gd name="connsiteY1" fmla="*/ 466725 h 466725"/>
              <a:gd name="connsiteX2" fmla="*/ 7161276 w 7161276"/>
              <a:gd name="connsiteY2" fmla="*/ 0 h 466725"/>
              <a:gd name="connsiteX3" fmla="*/ 0 w 7161276"/>
              <a:gd name="connsiteY3" fmla="*/ 0 h 466725"/>
              <a:gd name="connsiteX4" fmla="*/ 0 w 7161276"/>
              <a:gd name="connsiteY4" fmla="*/ 466725 h 4667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1276" h="466725">
                <a:moveTo>
                  <a:pt x="0" y="466725"/>
                </a:moveTo>
                <a:lnTo>
                  <a:pt x="7161276" y="466725"/>
                </a:lnTo>
                <a:lnTo>
                  <a:pt x="7161276" y="0"/>
                </a:lnTo>
                <a:lnTo>
                  <a:pt x="0" y="0"/>
                </a:lnTo>
                <a:lnTo>
                  <a:pt x="0" y="46672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540001" y="5938839"/>
            <a:ext cx="7173913" cy="479425"/>
          </a:xfrm>
          <a:custGeom>
            <a:avLst/>
            <a:gdLst>
              <a:gd name="connsiteX0" fmla="*/ 6350 w 7173976"/>
              <a:gd name="connsiteY0" fmla="*/ 473075 h 479425"/>
              <a:gd name="connsiteX1" fmla="*/ 7167626 w 7173976"/>
              <a:gd name="connsiteY1" fmla="*/ 473075 h 479425"/>
              <a:gd name="connsiteX2" fmla="*/ 7167626 w 7173976"/>
              <a:gd name="connsiteY2" fmla="*/ 6350 h 479425"/>
              <a:gd name="connsiteX3" fmla="*/ 6350 w 7173976"/>
              <a:gd name="connsiteY3" fmla="*/ 6350 h 479425"/>
              <a:gd name="connsiteX4" fmla="*/ 6350 w 7173976"/>
              <a:gd name="connsiteY4" fmla="*/ 473075 h 47942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73976" h="479425">
                <a:moveTo>
                  <a:pt x="6350" y="473075"/>
                </a:moveTo>
                <a:lnTo>
                  <a:pt x="7167626" y="473075"/>
                </a:lnTo>
                <a:lnTo>
                  <a:pt x="7167626" y="6350"/>
                </a:lnTo>
                <a:lnTo>
                  <a:pt x="6350" y="6350"/>
                </a:lnTo>
                <a:lnTo>
                  <a:pt x="6350" y="473075"/>
                </a:lnTo>
              </a:path>
            </a:pathLst>
          </a:custGeom>
          <a:solidFill>
            <a:srgbClr val="000000">
              <a:alpha val="0"/>
            </a:srgbClr>
          </a:solidFill>
          <a:ln w="12700">
            <a:solidFill>
              <a:srgbClr val="3333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71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270000"/>
            <a:ext cx="71120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4"/>
          <p:cNvGraphicFramePr>
            <a:graphicFrameLocks noGrp="1"/>
          </p:cNvGraphicFramePr>
          <p:nvPr/>
        </p:nvGraphicFramePr>
        <p:xfrm>
          <a:off x="3048000" y="1825625"/>
          <a:ext cx="6096000" cy="4064000"/>
        </p:xfrm>
        <a:graphic>
          <a:graphicData uri="http://schemas.openxmlformats.org/drawingml/2006/table">
            <a:tbl>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tblGrid>
              <a:tr h="812800">
                <a:tc>
                  <a:txBody>
                    <a:bodyPr/>
                    <a:lstStyle/>
                    <a:p>
                      <a:pPr algn="ctr"/>
                      <a:r>
                        <a:rPr lang="en-US" altLang="zh-CN" sz="2795" i="1" dirty="0" smtClean="0">
                          <a:solidFill>
                            <a:srgbClr val="000000"/>
                          </a:solidFill>
                          <a:latin typeface="Times New Roman" pitchFamily="18" charset="0"/>
                          <a:cs typeface="Times New Roman" pitchFamily="18" charset="0"/>
                        </a:rPr>
                        <a:t>x</a:t>
                      </a:r>
                      <a:endParaRPr lang="zh-CN" altLang="en-US" sz="2795"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i="1" dirty="0" smtClean="0">
                          <a:solidFill>
                            <a:srgbClr val="000000"/>
                          </a:solidFill>
                          <a:latin typeface="Times New Roman" pitchFamily="18" charset="0"/>
                          <a:cs typeface="Times New Roman" pitchFamily="18" charset="0"/>
                        </a:rPr>
                        <a:t>y</a:t>
                      </a:r>
                      <a:endParaRPr lang="zh-CN" altLang="en-US" sz="2795"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i="1" dirty="0" smtClean="0">
                          <a:solidFill>
                            <a:srgbClr val="000000"/>
                          </a:solidFill>
                          <a:latin typeface="Times New Roman" pitchFamily="18" charset="0"/>
                          <a:cs typeface="Times New Roman" pitchFamily="18" charset="0"/>
                        </a:rPr>
                        <a:t>xy</a:t>
                      </a:r>
                      <a:endParaRPr lang="zh-CN" altLang="en-US" sz="2795"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12800">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0</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812800">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812800">
                <a:tc>
                  <a:txBody>
                    <a:bodyPr/>
                    <a:lstStyle/>
                    <a:p>
                      <a:pPr algn="ctr"/>
                      <a:r>
                        <a:rPr lang="en-US" altLang="zh-CN" sz="2795" dirty="0" smtClean="0">
                          <a:solidFill>
                            <a:srgbClr val="000000"/>
                          </a:solidFill>
                          <a:latin typeface="Times New Roman" pitchFamily="18" charset="0"/>
                          <a:cs typeface="Times New Roman" pitchFamily="18" charset="0"/>
                        </a:rPr>
                        <a:t>1</a:t>
                      </a:r>
                      <a:endParaRPr lang="zh-CN" altLang="en-US" sz="2795"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5" dirty="0" smtClean="0">
                          <a:solidFill>
                            <a:srgbClr val="000000"/>
                          </a:solidFill>
                          <a:latin typeface="Times New Roman" pitchFamily="18" charset="0"/>
                          <a:cs typeface="Times New Roman" pitchFamily="18" charset="0"/>
                        </a:rPr>
                        <a:t>0</a:t>
                      </a:r>
                      <a:endParaRPr lang="zh-CN" altLang="en-US" sz="2795"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812800">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798" dirty="0" smtClean="0">
                          <a:solidFill>
                            <a:srgbClr val="000000"/>
                          </a:solidFill>
                          <a:latin typeface="Times New Roman" pitchFamily="18" charset="0"/>
                          <a:cs typeface="Times New Roman" pitchFamily="18" charset="0"/>
                        </a:rPr>
                        <a:t>1</a:t>
                      </a:r>
                      <a:endParaRPr lang="zh-CN" altLang="en-US" sz="2798"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47142"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47143" name="TextBox 1"/>
          <p:cNvSpPr txBox="1">
            <a:spLocks noChangeArrowheads="1"/>
          </p:cNvSpPr>
          <p:nvPr/>
        </p:nvSpPr>
        <p:spPr bwMode="auto">
          <a:xfrm>
            <a:off x="2628900" y="914401"/>
            <a:ext cx="5171352" cy="556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23749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23749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23749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23749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23749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2374900" algn="l"/>
              </a:tabLst>
              <a:defRPr>
                <a:solidFill>
                  <a:schemeClr val="tx1"/>
                </a:solidFill>
                <a:latin typeface="Calibri" panose="020F0502020204030204" pitchFamily="34" charset="0"/>
              </a:defRPr>
            </a:lvl9pPr>
          </a:lstStyle>
          <a:p>
            <a:pPr>
              <a:lnSpc>
                <a:spcPts val="2200"/>
              </a:lnSpc>
              <a:spcBef>
                <a:spcPct val="0"/>
              </a:spcBef>
              <a:buNone/>
            </a:pPr>
            <a:r>
              <a:rPr lang="en-US" altLang="zh-CN" sz="1800" dirty="0"/>
              <a:t>	</a:t>
            </a:r>
            <a:r>
              <a:rPr lang="en-US" altLang="zh-CN" sz="2400" u="sng" dirty="0" err="1">
                <a:solidFill>
                  <a:srgbClr val="FFFF66"/>
                </a:solidFill>
                <a:latin typeface="Times New Roman" panose="02020603050405020304" pitchFamily="18" charset="0"/>
                <a:cs typeface="Times New Roman" panose="02020603050405020304" pitchFamily="18" charset="0"/>
              </a:rPr>
              <a:t>Operación</a:t>
            </a:r>
            <a:r>
              <a:rPr lang="en-US" altLang="zh-CN" sz="2400" u="sng" dirty="0">
                <a:solidFill>
                  <a:srgbClr val="FFFF66"/>
                </a:solidFill>
                <a:latin typeface="Times New Roman" panose="02020603050405020304" pitchFamily="18" charset="0"/>
                <a:cs typeface="Times New Roman" panose="02020603050405020304" pitchFamily="18" charset="0"/>
              </a:rPr>
              <a:t> AND:</a:t>
            </a:r>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nSpc>
                <a:spcPts val="1000"/>
              </a:lnSpc>
              <a:spcBef>
                <a:spcPct val="0"/>
              </a:spcBef>
              <a:buNone/>
            </a:pPr>
            <a:endParaRPr lang="en-US" altLang="zh-CN" sz="1800" dirty="0"/>
          </a:p>
          <a:p>
            <a:pPr algn="ctr">
              <a:lnSpc>
                <a:spcPts val="1000"/>
              </a:lnSpc>
              <a:spcBef>
                <a:spcPct val="0"/>
              </a:spcBef>
              <a:buNone/>
            </a:pPr>
            <a:endParaRPr lang="en-US" altLang="zh-CN" sz="1800" dirty="0">
              <a:solidFill>
                <a:srgbClr val="FF0000"/>
              </a:solidFill>
              <a:effectLst>
                <a:outerShdw blurRad="38100" dist="38100" dir="2700000" algn="tl">
                  <a:srgbClr val="000000">
                    <a:alpha val="43137"/>
                  </a:srgbClr>
                </a:outerShdw>
              </a:effectLst>
            </a:endParaRPr>
          </a:p>
          <a:p>
            <a:pPr algn="ctr">
              <a:lnSpc>
                <a:spcPts val="2800"/>
              </a:lnSpc>
              <a:spcBef>
                <a:spcPct val="0"/>
              </a:spcBef>
              <a:buNone/>
            </a:pPr>
            <a:r>
              <a:rPr lang="en-US" altLang="zh-CN" sz="2400" dirty="0" err="1">
                <a:solidFill>
                  <a:srgbClr val="FF0000"/>
                </a:solidFill>
                <a:effectLst>
                  <a:outerShdw blurRad="38100" dist="38100" dir="2700000" algn="tl">
                    <a:srgbClr val="000000">
                      <a:alpha val="43137"/>
                    </a:srgbClr>
                  </a:outerShdw>
                </a:effectLst>
                <a:latin typeface="Times New Roman" panose="02020603050405020304" pitchFamily="18" charset="0"/>
              </a:rPr>
              <a:t>Es</a:t>
            </a: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rPr>
              <a:t> 1 </a:t>
            </a:r>
            <a:r>
              <a:rPr lang="en-US" altLang="zh-CN" sz="2400" dirty="0" err="1">
                <a:solidFill>
                  <a:srgbClr val="FF0000"/>
                </a:solidFill>
                <a:effectLst>
                  <a:outerShdw blurRad="38100" dist="38100" dir="2700000" algn="tl">
                    <a:srgbClr val="000000">
                      <a:alpha val="43137"/>
                    </a:srgbClr>
                  </a:outerShdw>
                </a:effectLst>
                <a:latin typeface="Times New Roman" panose="02020603050405020304" pitchFamily="18" charset="0"/>
              </a:rPr>
              <a:t>Cuando</a:t>
            </a: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rPr>
              <a:t> TODAS </a:t>
            </a:r>
            <a:r>
              <a:rPr lang="en-US" altLang="zh-CN" sz="2400" dirty="0" err="1">
                <a:solidFill>
                  <a:srgbClr val="FF0000"/>
                </a:solidFill>
                <a:effectLst>
                  <a:outerShdw blurRad="38100" dist="38100" dir="2700000" algn="tl">
                    <a:srgbClr val="000000">
                      <a:alpha val="43137"/>
                    </a:srgbClr>
                  </a:outerShdw>
                </a:effectLst>
                <a:latin typeface="Times New Roman" panose="02020603050405020304" pitchFamily="18" charset="0"/>
              </a:rPr>
              <a:t>las</a:t>
            </a: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rPr>
              <a:t> entradas son = 1</a:t>
            </a:r>
            <a:endPar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endParaRPr>
          </a:p>
        </p:txBody>
      </p:sp>
    </p:spTree>
    <p:extLst>
      <p:ext uri="{BB962C8B-B14F-4D97-AF65-F5344CB8AC3E}">
        <p14:creationId xmlns:p14="http://schemas.microsoft.com/office/powerpoint/2010/main" val="3717354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387851" y="2889250"/>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387851" y="3811588"/>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7097713"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181601" y="2514600"/>
            <a:ext cx="1952625" cy="1752600"/>
          </a:xfrm>
          <a:custGeom>
            <a:avLst/>
            <a:gdLst>
              <a:gd name="connsiteX0" fmla="*/ 19050 w 1952625"/>
              <a:gd name="connsiteY0" fmla="*/ 19050 h 1752600"/>
              <a:gd name="connsiteX1" fmla="*/ 976376 w 1952625"/>
              <a:gd name="connsiteY1" fmla="*/ 19050 h 1752600"/>
              <a:gd name="connsiteX2" fmla="*/ 976248 w 1952625"/>
              <a:gd name="connsiteY2" fmla="*/ 19050 h 1752600"/>
              <a:gd name="connsiteX3" fmla="*/ 1933575 w 1952625"/>
              <a:gd name="connsiteY3" fmla="*/ 876300 h 1752600"/>
              <a:gd name="connsiteX4" fmla="*/ 976248 w 1952625"/>
              <a:gd name="connsiteY4" fmla="*/ 1733550 h 1752600"/>
              <a:gd name="connsiteX5" fmla="*/ 976248 w 1952625"/>
              <a:gd name="connsiteY5" fmla="*/ 1733550 h 1752600"/>
              <a:gd name="connsiteX6" fmla="*/ 976248 w 1952625"/>
              <a:gd name="connsiteY6" fmla="*/ 1733550 h 1752600"/>
              <a:gd name="connsiteX7" fmla="*/ 19050 w 1952625"/>
              <a:gd name="connsiteY7" fmla="*/ 1733550 h 1752600"/>
              <a:gd name="connsiteX8" fmla="*/ 19050 w 1952625"/>
              <a:gd name="connsiteY8" fmla="*/ 19050 h 175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952625" h="1752600">
                <a:moveTo>
                  <a:pt x="19050" y="19050"/>
                </a:moveTo>
                <a:lnTo>
                  <a:pt x="976376" y="19050"/>
                </a:lnTo>
                <a:lnTo>
                  <a:pt x="976248" y="19050"/>
                </a:lnTo>
                <a:cubicBezTo>
                  <a:pt x="1504950" y="19050"/>
                  <a:pt x="1933575" y="402844"/>
                  <a:pt x="1933575" y="876300"/>
                </a:cubicBezTo>
                <a:cubicBezTo>
                  <a:pt x="1933575" y="1349755"/>
                  <a:pt x="1504950" y="1733550"/>
                  <a:pt x="976248" y="1733550"/>
                </a:cubicBezTo>
                <a:cubicBezTo>
                  <a:pt x="976248" y="1733550"/>
                  <a:pt x="976248" y="1733550"/>
                  <a:pt x="976248" y="1733550"/>
                </a:cubicBezTo>
                <a:lnTo>
                  <a:pt x="976248" y="1733550"/>
                </a:lnTo>
                <a:lnTo>
                  <a:pt x="19050" y="17335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91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12" name="TextBox 1"/>
          <p:cNvSpPr txBox="1"/>
          <p:nvPr/>
        </p:nvSpPr>
        <p:spPr>
          <a:xfrm>
            <a:off x="4051301" y="1371601"/>
            <a:ext cx="4738477" cy="2764859"/>
          </a:xfrm>
          <a:prstGeom prst="rect">
            <a:avLst/>
          </a:prstGeom>
          <a:noFill/>
        </p:spPr>
        <p:txBody>
          <a:bodyPr wrap="none" lIns="0" tIns="0" rIns="0">
            <a:spAutoFit/>
          </a:bodyPr>
          <a:lstStyle/>
          <a:p>
            <a:pPr>
              <a:lnSpc>
                <a:spcPts val="2200"/>
              </a:lnSpc>
              <a:tabLst>
                <a:tab pos="838200" algn="l"/>
                <a:tab pos="4330700" algn="l"/>
              </a:tabLst>
              <a:defRPr/>
            </a:pPr>
            <a:r>
              <a:rPr lang="en-US" altLang="zh-CN" dirty="0"/>
              <a:t>	</a:t>
            </a:r>
            <a:r>
              <a:rPr lang="en-US" altLang="zh-CN" sz="2400" u="sng" dirty="0">
                <a:solidFill>
                  <a:srgbClr val="FFFF66"/>
                </a:solidFill>
                <a:latin typeface="Times New Roman" pitchFamily="18" charset="0"/>
                <a:cs typeface="Times New Roman" pitchFamily="18" charset="0"/>
              </a:rPr>
              <a:t>Compuerta AND:</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838200" algn="l"/>
                <a:tab pos="43307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2900"/>
              </a:lnSpc>
              <a:tabLst>
                <a:tab pos="838200" algn="l"/>
                <a:tab pos="4330700" algn="l"/>
              </a:tabLst>
              <a:defRPr/>
            </a:pPr>
            <a:r>
              <a:rPr lang="en-US" altLang="zh-CN" dirty="0"/>
              <a:t>		</a:t>
            </a:r>
            <a:r>
              <a:rPr lang="en-US" altLang="zh-CN" sz="3204" i="1" dirty="0">
                <a:solidFill>
                  <a:srgbClr val="FFFFFF"/>
                </a:solidFill>
                <a:latin typeface="Times New Roman" pitchFamily="18" charset="0"/>
                <a:cs typeface="Times New Roman" pitchFamily="18" charset="0"/>
              </a:rPr>
              <a:t>xy</a:t>
            </a:r>
          </a:p>
          <a:p>
            <a:pPr>
              <a:lnSpc>
                <a:spcPts val="1000"/>
              </a:lnSpc>
              <a:defRPr/>
            </a:pPr>
            <a:endParaRPr lang="en-US" altLang="zh-CN" dirty="0"/>
          </a:p>
          <a:p>
            <a:pPr>
              <a:lnSpc>
                <a:spcPts val="3000"/>
              </a:lnSpc>
              <a:tabLst>
                <a:tab pos="838200" algn="l"/>
                <a:tab pos="4330700" algn="l"/>
              </a:tabLst>
              <a:defRPr/>
            </a:pPr>
            <a:r>
              <a:rPr lang="en-US" altLang="zh-CN" sz="3206" i="1" dirty="0">
                <a:solidFill>
                  <a:srgbClr val="FFFFFF"/>
                </a:solidFill>
                <a:latin typeface="Times New Roman" pitchFamily="18" charset="0"/>
                <a:cs typeface="Times New Roman" pitchFamily="18" charset="0"/>
              </a:rPr>
              <a:t>y</a:t>
            </a:r>
          </a:p>
        </p:txBody>
      </p:sp>
      <p:sp>
        <p:nvSpPr>
          <p:cNvPr id="2" name="Rectángulo 1"/>
          <p:cNvSpPr/>
          <p:nvPr/>
        </p:nvSpPr>
        <p:spPr>
          <a:xfrm>
            <a:off x="5865007" y="3244334"/>
            <a:ext cx="609462" cy="369332"/>
          </a:xfrm>
          <a:prstGeom prst="rect">
            <a:avLst/>
          </a:prstGeom>
        </p:spPr>
        <p:txBody>
          <a:bodyPr wrap="none">
            <a:spAutoFit/>
          </a:bodyPr>
          <a:lstStyle/>
          <a:p>
            <a:r>
              <a:rPr lang="en-US" altLang="zh-CN" dirty="0">
                <a:solidFill>
                  <a:srgbClr val="FFFF00"/>
                </a:solidFill>
              </a:rPr>
              <a:t>AND</a:t>
            </a:r>
            <a:endParaRPr lang="es-MX" dirty="0"/>
          </a:p>
        </p:txBody>
      </p:sp>
      <p:pic>
        <p:nvPicPr>
          <p:cNvPr id="3" name="Imagen 2"/>
          <p:cNvPicPr>
            <a:picLocks noChangeAspect="1"/>
          </p:cNvPicPr>
          <p:nvPr/>
        </p:nvPicPr>
        <p:blipFill>
          <a:blip r:embed="rId4"/>
          <a:stretch>
            <a:fillRect/>
          </a:stretch>
        </p:blipFill>
        <p:spPr>
          <a:xfrm>
            <a:off x="6966744" y="3933057"/>
            <a:ext cx="3701256" cy="2533559"/>
          </a:xfrm>
          <a:prstGeom prst="rect">
            <a:avLst/>
          </a:prstGeom>
        </p:spPr>
      </p:pic>
    </p:spTree>
    <p:extLst>
      <p:ext uri="{BB962C8B-B14F-4D97-AF65-F5344CB8AC3E}">
        <p14:creationId xmlns:p14="http://schemas.microsoft.com/office/powerpoint/2010/main" val="2416198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270000"/>
            <a:ext cx="7112000"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4"/>
          <p:cNvGraphicFramePr>
            <a:graphicFrameLocks noGrp="1"/>
          </p:cNvGraphicFramePr>
          <p:nvPr/>
        </p:nvGraphicFramePr>
        <p:xfrm>
          <a:off x="2962275" y="1844676"/>
          <a:ext cx="6096000" cy="4063999"/>
        </p:xfrm>
        <a:graphic>
          <a:graphicData uri="http://schemas.openxmlformats.org/drawingml/2006/table">
            <a:tbl>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1354073">
                <a:tc>
                  <a:txBody>
                    <a:bodyPr/>
                    <a:lstStyle/>
                    <a:p>
                      <a:pPr algn="ctr"/>
                      <a:r>
                        <a:rPr lang="en-US" altLang="zh-CN" sz="2800" i="1" dirty="0" smtClean="0">
                          <a:solidFill>
                            <a:srgbClr val="000000"/>
                          </a:solidFill>
                          <a:latin typeface="Times New Roman" pitchFamily="18" charset="0"/>
                          <a:cs typeface="Times New Roman" pitchFamily="18" charset="0"/>
                        </a:rPr>
                        <a:t>x</a:t>
                      </a:r>
                      <a:endParaRPr lang="zh-CN" altLang="en-US" sz="2800" i="1" dirty="0" smtClean="0">
                        <a:solidFill>
                          <a:srgbClr val="000000"/>
                        </a:solidFill>
                        <a:latin typeface="Times New Roman" pitchFamily="18" charset="0"/>
                        <a:cs typeface="Times New Roman" pitchFamily="18" charset="0"/>
                      </a:endParaRPr>
                    </a:p>
                  </a:txBody>
                  <a:tcPr anchor="ct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800" i="1" dirty="0" smtClean="0">
                          <a:solidFill>
                            <a:srgbClr val="000000"/>
                          </a:solidFill>
                          <a:latin typeface="Times New Roman" pitchFamily="18" charset="0"/>
                          <a:cs typeface="Times New Roman" pitchFamily="18" charset="0"/>
                        </a:rPr>
                        <a:t>x</a:t>
                      </a:r>
                      <a:endParaRPr lang="zh-CN" altLang="en-US" sz="2800" i="1" dirty="0" smtClean="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1355725">
                <a:tc>
                  <a:txBody>
                    <a:bodyPr/>
                    <a:lstStyle/>
                    <a:p>
                      <a:pPr algn="ctr"/>
                      <a:r>
                        <a:rPr lang="en-US" altLang="zh-CN" sz="2800" dirty="0" smtClean="0">
                          <a:solidFill>
                            <a:srgbClr val="000000"/>
                          </a:solidFill>
                          <a:latin typeface="Times New Roman" pitchFamily="18" charset="0"/>
                          <a:cs typeface="Times New Roman" pitchFamily="18" charset="0"/>
                        </a:rPr>
                        <a:t>0</a:t>
                      </a:r>
                      <a:endParaRPr lang="zh-CN" altLang="en-US" sz="2800" dirty="0" smtClean="0">
                        <a:solidFill>
                          <a:srgbClr val="00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800" dirty="0" smtClean="0">
                          <a:solidFill>
                            <a:srgbClr val="000000"/>
                          </a:solidFill>
                          <a:latin typeface="Times New Roman" pitchFamily="18" charset="0"/>
                          <a:cs typeface="Times New Roman" pitchFamily="18" charset="0"/>
                        </a:rPr>
                        <a:t>1</a:t>
                      </a:r>
                      <a:endParaRPr lang="zh-CN" altLang="en-US" sz="2800" dirty="0" smtClean="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1354201">
                <a:tc>
                  <a:txBody>
                    <a:bodyPr/>
                    <a:lstStyle/>
                    <a:p>
                      <a:pPr algn="ctr"/>
                      <a:r>
                        <a:rPr lang="en-US" altLang="zh-CN" sz="2800" dirty="0" smtClean="0">
                          <a:solidFill>
                            <a:srgbClr val="000000"/>
                          </a:solidFill>
                          <a:latin typeface="Times New Roman" pitchFamily="18" charset="0"/>
                          <a:cs typeface="Times New Roman" pitchFamily="18" charset="0"/>
                        </a:rPr>
                        <a:t>1</a:t>
                      </a:r>
                      <a:endParaRPr lang="zh-CN" altLang="en-US" sz="2800" dirty="0" smtClean="0">
                        <a:solidFill>
                          <a:srgbClr val="000000"/>
                        </a:solidFill>
                        <a:latin typeface="Times New Roman" pitchFamily="18" charset="0"/>
                        <a:cs typeface="Times New Roman" pitchFamily="18" charset="0"/>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2800" dirty="0" smtClean="0">
                          <a:solidFill>
                            <a:srgbClr val="000000"/>
                          </a:solidFill>
                          <a:latin typeface="Times New Roman" pitchFamily="18" charset="0"/>
                          <a:cs typeface="Times New Roman" pitchFamily="18" charset="0"/>
                        </a:rPr>
                        <a:t>0</a:t>
                      </a:r>
                      <a:endParaRPr lang="zh-CN" altLang="en-US" sz="2800" dirty="0" smtClean="0">
                        <a:solidFill>
                          <a:srgbClr val="000000"/>
                        </a:solidFill>
                        <a:latin typeface="Times New Roman" pitchFamily="18" charset="0"/>
                        <a:cs typeface="Times New Roman" pitchFamily="18" charset="0"/>
                      </a:endParaRPr>
                    </a:p>
                  </a:txBody>
                  <a:tcPr anchor="ct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
        <p:nvSpPr>
          <p:cNvPr id="51224"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51225" name="TextBox 1"/>
          <p:cNvSpPr txBox="1">
            <a:spLocks noChangeArrowheads="1"/>
          </p:cNvSpPr>
          <p:nvPr/>
        </p:nvSpPr>
        <p:spPr bwMode="auto">
          <a:xfrm>
            <a:off x="5003800" y="889001"/>
            <a:ext cx="206056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u="sng">
                <a:solidFill>
                  <a:srgbClr val="FFFF66"/>
                </a:solidFill>
                <a:latin typeface="Times New Roman" panose="02020603050405020304" pitchFamily="18" charset="0"/>
                <a:cs typeface="Times New Roman" panose="02020603050405020304" pitchFamily="18" charset="0"/>
              </a:rPr>
              <a:t>Operación NOT:</a:t>
            </a:r>
          </a:p>
        </p:txBody>
      </p:sp>
      <p:sp>
        <p:nvSpPr>
          <p:cNvPr id="14" name="Freeform 3"/>
          <p:cNvSpPr/>
          <p:nvPr/>
        </p:nvSpPr>
        <p:spPr>
          <a:xfrm>
            <a:off x="7315201" y="2362200"/>
            <a:ext cx="398463"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1227" name="TextBox 1"/>
          <p:cNvSpPr txBox="1">
            <a:spLocks noChangeArrowheads="1"/>
          </p:cNvSpPr>
          <p:nvPr/>
        </p:nvSpPr>
        <p:spPr bwMode="auto">
          <a:xfrm>
            <a:off x="3429001" y="838201"/>
            <a:ext cx="4581525"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15748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15748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15748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15748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15748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5748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5748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5748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574800" algn="l"/>
              </a:tabLst>
              <a:defRPr>
                <a:solidFill>
                  <a:schemeClr val="tx1"/>
                </a:solidFill>
                <a:latin typeface="Calibri" panose="020F0502020204030204" pitchFamily="34" charset="0"/>
              </a:defRPr>
            </a:lvl9pPr>
          </a:lstStyle>
          <a:p>
            <a:pPr>
              <a:lnSpc>
                <a:spcPts val="2200"/>
              </a:lnSpc>
              <a:spcBef>
                <a:spcPct val="0"/>
              </a:spcBef>
              <a:buNone/>
            </a:pPr>
            <a:r>
              <a:rPr lang="en-US" altLang="zh-CN" sz="1800"/>
              <a:t>	</a:t>
            </a:r>
            <a:endParaRPr lang="en-US" altLang="zh-CN" sz="2400" u="sng">
              <a:solidFill>
                <a:srgbClr val="FFFF66"/>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1000"/>
              </a:lnSpc>
              <a:spcBef>
                <a:spcPct val="0"/>
              </a:spcBef>
              <a:buNone/>
            </a:pPr>
            <a:endParaRPr lang="en-US" altLang="zh-CN" sz="1800"/>
          </a:p>
          <a:p>
            <a:pPr>
              <a:lnSpc>
                <a:spcPts val="2800"/>
              </a:lnSpc>
              <a:spcBef>
                <a:spcPct val="0"/>
              </a:spcBef>
              <a:buNone/>
            </a:pPr>
            <a:r>
              <a:rPr lang="en-US" altLang="zh-CN" sz="2400">
                <a:solidFill>
                  <a:srgbClr val="000000"/>
                </a:solidFill>
                <a:latin typeface="Times New Roman" panose="02020603050405020304" pitchFamily="18" charset="0"/>
              </a:rPr>
              <a:t>La</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salida</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es</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la</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negación</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de</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la</a:t>
            </a:r>
            <a:r>
              <a:rPr lang="en-US" altLang="zh-CN" sz="2400">
                <a:latin typeface="Times New Roman" panose="02020603050405020304" pitchFamily="18" charset="0"/>
              </a:rPr>
              <a:t> </a:t>
            </a:r>
            <a:r>
              <a:rPr lang="en-US" altLang="zh-CN" sz="2400">
                <a:solidFill>
                  <a:srgbClr val="000000"/>
                </a:solidFill>
                <a:latin typeface="Times New Roman" panose="02020603050405020304" pitchFamily="18" charset="0"/>
              </a:rPr>
              <a:t>entrada</a:t>
            </a:r>
          </a:p>
        </p:txBody>
      </p:sp>
    </p:spTree>
    <p:extLst>
      <p:ext uri="{BB962C8B-B14F-4D97-AF65-F5344CB8AC3E}">
        <p14:creationId xmlns:p14="http://schemas.microsoft.com/office/powerpoint/2010/main" val="3264806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368801" y="3346450"/>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6640513"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7748589" y="3157538"/>
            <a:ext cx="238125" cy="57150"/>
          </a:xfrm>
          <a:custGeom>
            <a:avLst/>
            <a:gdLst>
              <a:gd name="connsiteX0" fmla="*/ 14287 w 238125"/>
              <a:gd name="connsiteY0" fmla="*/ 14287 h 57150"/>
              <a:gd name="connsiteX1" fmla="*/ 223837 w 238125"/>
              <a:gd name="connsiteY1" fmla="*/ 14287 h 57150"/>
            </a:gdLst>
            <a:ahLst/>
            <a:cxnLst>
              <a:cxn ang="0">
                <a:pos x="connsiteX0" y="connsiteY0"/>
              </a:cxn>
              <a:cxn ang="1">
                <a:pos x="connsiteX1" y="connsiteY1"/>
              </a:cxn>
            </a:cxnLst>
            <a:rect l="l" t="t" r="r" b="b"/>
            <a:pathLst>
              <a:path w="238125" h="57150">
                <a:moveTo>
                  <a:pt x="14287" y="14287"/>
                </a:moveTo>
                <a:lnTo>
                  <a:pt x="22383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167314" y="2643188"/>
            <a:ext cx="1247775" cy="1428750"/>
          </a:xfrm>
          <a:custGeom>
            <a:avLst/>
            <a:gdLst>
              <a:gd name="connsiteX0" fmla="*/ 19050 w 1247775"/>
              <a:gd name="connsiteY0" fmla="*/ 1409700 h 1428750"/>
              <a:gd name="connsiteX1" fmla="*/ 19050 w 1247775"/>
              <a:gd name="connsiteY1" fmla="*/ 19050 h 1428750"/>
              <a:gd name="connsiteX2" fmla="*/ 1228725 w 1247775"/>
              <a:gd name="connsiteY2" fmla="*/ 714375 h 1428750"/>
              <a:gd name="connsiteX3" fmla="*/ 19050 w 1247775"/>
              <a:gd name="connsiteY3" fmla="*/ 1409700 h 1428750"/>
            </a:gdLst>
            <a:ahLst/>
            <a:cxnLst>
              <a:cxn ang="0">
                <a:pos x="connsiteX0" y="connsiteY0"/>
              </a:cxn>
              <a:cxn ang="1">
                <a:pos x="connsiteX1" y="connsiteY1"/>
              </a:cxn>
              <a:cxn ang="2">
                <a:pos x="connsiteX2" y="connsiteY2"/>
              </a:cxn>
              <a:cxn ang="3">
                <a:pos x="connsiteX3" y="connsiteY3"/>
              </a:cxn>
            </a:cxnLst>
            <a:rect l="l" t="t" r="r" b="b"/>
            <a:pathLst>
              <a:path w="1247775" h="1428750">
                <a:moveTo>
                  <a:pt x="19050" y="1409700"/>
                </a:moveTo>
                <a:lnTo>
                  <a:pt x="19050" y="19050"/>
                </a:lnTo>
                <a:lnTo>
                  <a:pt x="1228725" y="714375"/>
                </a:lnTo>
                <a:lnTo>
                  <a:pt x="19050" y="140970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6391275" y="3238501"/>
            <a:ext cx="285750" cy="238125"/>
          </a:xfrm>
          <a:custGeom>
            <a:avLst/>
            <a:gdLst>
              <a:gd name="connsiteX0" fmla="*/ 19050 w 285750"/>
              <a:gd name="connsiteY0" fmla="*/ 119126 h 238125"/>
              <a:gd name="connsiteX1" fmla="*/ 142875 w 285750"/>
              <a:gd name="connsiteY1" fmla="*/ 19050 h 238125"/>
              <a:gd name="connsiteX2" fmla="*/ 142875 w 285750"/>
              <a:gd name="connsiteY2" fmla="*/ 19050 h 238125"/>
              <a:gd name="connsiteX3" fmla="*/ 142875 w 285750"/>
              <a:gd name="connsiteY3" fmla="*/ 19050 h 238125"/>
              <a:gd name="connsiteX4" fmla="*/ 266700 w 285750"/>
              <a:gd name="connsiteY4" fmla="*/ 119126 h 238125"/>
              <a:gd name="connsiteX5" fmla="*/ 266700 w 285750"/>
              <a:gd name="connsiteY5" fmla="*/ 119126 h 238125"/>
              <a:gd name="connsiteX6" fmla="*/ 266700 w 285750"/>
              <a:gd name="connsiteY6" fmla="*/ 119126 h 238125"/>
              <a:gd name="connsiteX7" fmla="*/ 142875 w 285750"/>
              <a:gd name="connsiteY7" fmla="*/ 219075 h 238125"/>
              <a:gd name="connsiteX8" fmla="*/ 142875 w 285750"/>
              <a:gd name="connsiteY8" fmla="*/ 219075 h 238125"/>
              <a:gd name="connsiteX9" fmla="*/ 142875 w 285750"/>
              <a:gd name="connsiteY9" fmla="*/ 219075 h 238125"/>
              <a:gd name="connsiteX10" fmla="*/ 19050 w 285750"/>
              <a:gd name="connsiteY10" fmla="*/ 119126 h 238125"/>
              <a:gd name="connsiteX11" fmla="*/ 19050 w 285750"/>
              <a:gd name="connsiteY11" fmla="*/ 119126 h 2381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85750" h="238125">
                <a:moveTo>
                  <a:pt x="19050" y="119126"/>
                </a:moveTo>
                <a:cubicBezTo>
                  <a:pt x="19050" y="63880"/>
                  <a:pt x="74548" y="19050"/>
                  <a:pt x="142875" y="19050"/>
                </a:cubicBezTo>
                <a:cubicBezTo>
                  <a:pt x="142875" y="19050"/>
                  <a:pt x="142875" y="19050"/>
                  <a:pt x="142875" y="19050"/>
                </a:cubicBezTo>
                <a:lnTo>
                  <a:pt x="142875" y="19050"/>
                </a:lnTo>
                <a:cubicBezTo>
                  <a:pt x="211201" y="19050"/>
                  <a:pt x="266700" y="63880"/>
                  <a:pt x="266700" y="119126"/>
                </a:cubicBezTo>
                <a:cubicBezTo>
                  <a:pt x="266700" y="119126"/>
                  <a:pt x="266700" y="119126"/>
                  <a:pt x="266700" y="119126"/>
                </a:cubicBezTo>
                <a:lnTo>
                  <a:pt x="266700" y="119126"/>
                </a:lnTo>
                <a:cubicBezTo>
                  <a:pt x="266700" y="174244"/>
                  <a:pt x="211201" y="219075"/>
                  <a:pt x="142875" y="219075"/>
                </a:cubicBezTo>
                <a:cubicBezTo>
                  <a:pt x="142875" y="219075"/>
                  <a:pt x="142875" y="219075"/>
                  <a:pt x="142875" y="219075"/>
                </a:cubicBezTo>
                <a:lnTo>
                  <a:pt x="142875" y="219075"/>
                </a:lnTo>
                <a:cubicBezTo>
                  <a:pt x="74548" y="219075"/>
                  <a:pt x="19050" y="174244"/>
                  <a:pt x="19050" y="119126"/>
                </a:cubicBezTo>
                <a:cubicBezTo>
                  <a:pt x="19050" y="119126"/>
                  <a:pt x="19050" y="119126"/>
                  <a:pt x="19050" y="119126"/>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32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8"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53259" name="TextBox 1"/>
          <p:cNvSpPr txBox="1">
            <a:spLocks noChangeArrowheads="1"/>
          </p:cNvSpPr>
          <p:nvPr/>
        </p:nvSpPr>
        <p:spPr bwMode="auto">
          <a:xfrm>
            <a:off x="4699000" y="1384301"/>
            <a:ext cx="214552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u="sng">
                <a:solidFill>
                  <a:srgbClr val="FFFF66"/>
                </a:solidFill>
                <a:latin typeface="Times New Roman" panose="02020603050405020304" pitchFamily="18" charset="0"/>
                <a:cs typeface="Times New Roman" panose="02020603050405020304" pitchFamily="18" charset="0"/>
              </a:rPr>
              <a:t>Compuerta NOT:</a:t>
            </a:r>
          </a:p>
        </p:txBody>
      </p:sp>
      <p:sp>
        <p:nvSpPr>
          <p:cNvPr id="14" name="TextBox 1"/>
          <p:cNvSpPr txBox="1"/>
          <p:nvPr/>
        </p:nvSpPr>
        <p:spPr>
          <a:xfrm>
            <a:off x="3987800" y="3225801"/>
            <a:ext cx="182742" cy="405239"/>
          </a:xfrm>
          <a:prstGeom prst="rect">
            <a:avLst/>
          </a:prstGeom>
          <a:noFill/>
        </p:spPr>
        <p:txBody>
          <a:bodyPr wrap="none" lIns="0" tIns="0" rIns="0">
            <a:spAutoFit/>
          </a:bodyPr>
          <a:lstStyle/>
          <a:p>
            <a:pPr>
              <a:lnSpc>
                <a:spcPts val="2800"/>
              </a:lnSpc>
              <a:defRPr/>
            </a:pPr>
            <a:r>
              <a:rPr lang="en-US" altLang="zh-CN" sz="3204" i="1" dirty="0">
                <a:solidFill>
                  <a:srgbClr val="FFFFFF"/>
                </a:solidFill>
                <a:latin typeface="Times New Roman" pitchFamily="18" charset="0"/>
                <a:cs typeface="Times New Roman" pitchFamily="18" charset="0"/>
              </a:rPr>
              <a:t>x</a:t>
            </a:r>
          </a:p>
        </p:txBody>
      </p:sp>
      <p:sp>
        <p:nvSpPr>
          <p:cNvPr id="15" name="TextBox 1"/>
          <p:cNvSpPr txBox="1"/>
          <p:nvPr/>
        </p:nvSpPr>
        <p:spPr>
          <a:xfrm>
            <a:off x="7772400" y="3213101"/>
            <a:ext cx="182742" cy="405239"/>
          </a:xfrm>
          <a:prstGeom prst="rect">
            <a:avLst/>
          </a:prstGeom>
          <a:noFill/>
        </p:spPr>
        <p:txBody>
          <a:bodyPr wrap="none" lIns="0" tIns="0" rIns="0">
            <a:spAutoFit/>
          </a:bodyPr>
          <a:lstStyle/>
          <a:p>
            <a:pPr>
              <a:lnSpc>
                <a:spcPts val="2800"/>
              </a:lnSpc>
              <a:defRPr/>
            </a:pPr>
            <a:r>
              <a:rPr lang="en-US" altLang="zh-CN" sz="3204" i="1" dirty="0">
                <a:solidFill>
                  <a:srgbClr val="FFFFFF"/>
                </a:solidFill>
                <a:latin typeface="Times New Roman" pitchFamily="18" charset="0"/>
                <a:cs typeface="Times New Roman" pitchFamily="18" charset="0"/>
              </a:rPr>
              <a:t>x</a:t>
            </a:r>
          </a:p>
        </p:txBody>
      </p:sp>
      <p:pic>
        <p:nvPicPr>
          <p:cNvPr id="2" name="Imagen 1"/>
          <p:cNvPicPr>
            <a:picLocks noChangeAspect="1"/>
          </p:cNvPicPr>
          <p:nvPr/>
        </p:nvPicPr>
        <p:blipFill>
          <a:blip r:embed="rId4"/>
          <a:stretch>
            <a:fillRect/>
          </a:stretch>
        </p:blipFill>
        <p:spPr>
          <a:xfrm>
            <a:off x="6412514" y="3677060"/>
            <a:ext cx="4152900" cy="2928119"/>
          </a:xfrm>
          <a:prstGeom prst="rect">
            <a:avLst/>
          </a:prstGeom>
        </p:spPr>
      </p:pic>
      <p:sp>
        <p:nvSpPr>
          <p:cNvPr id="16" name="Rectángulo 15"/>
          <p:cNvSpPr/>
          <p:nvPr/>
        </p:nvSpPr>
        <p:spPr>
          <a:xfrm>
            <a:off x="5375920" y="3203684"/>
            <a:ext cx="592022" cy="369332"/>
          </a:xfrm>
          <a:prstGeom prst="rect">
            <a:avLst/>
          </a:prstGeom>
        </p:spPr>
        <p:txBody>
          <a:bodyPr wrap="none">
            <a:spAutoFit/>
          </a:bodyPr>
          <a:lstStyle/>
          <a:p>
            <a:r>
              <a:rPr lang="en-US" altLang="zh-CN" dirty="0">
                <a:solidFill>
                  <a:srgbClr val="FFFF00"/>
                </a:solidFill>
              </a:rPr>
              <a:t>NOT</a:t>
            </a:r>
            <a:endParaRPr lang="es-MX" dirty="0"/>
          </a:p>
        </p:txBody>
      </p:sp>
    </p:spTree>
    <p:extLst>
      <p:ext uri="{BB962C8B-B14F-4D97-AF65-F5344CB8AC3E}">
        <p14:creationId xmlns:p14="http://schemas.microsoft.com/office/powerpoint/2010/main" val="1817635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i="1">
              <a:effectLst>
                <a:outerShdw blurRad="38100" dist="38100" dir="2700000" algn="tl">
                  <a:srgbClr val="000000">
                    <a:alpha val="43137"/>
                  </a:srgbClr>
                </a:outerShdw>
              </a:effectLst>
            </a:endParaRPr>
          </a:p>
        </p:txBody>
      </p:sp>
      <p:sp>
        <p:nvSpPr>
          <p:cNvPr id="2" name="TextBox 1"/>
          <p:cNvSpPr txBox="1"/>
          <p:nvPr/>
        </p:nvSpPr>
        <p:spPr>
          <a:xfrm>
            <a:off x="2603500" y="1460500"/>
            <a:ext cx="820738" cy="330200"/>
          </a:xfrm>
          <a:prstGeom prst="rect">
            <a:avLst/>
          </a:prstGeom>
          <a:noFill/>
        </p:spPr>
        <p:txBody>
          <a:bodyPr wrap="none" lIns="0" tIns="0" rIns="0">
            <a:spAutoFit/>
          </a:bodyPr>
          <a:lstStyle/>
          <a:p>
            <a:pPr>
              <a:lnSpc>
                <a:spcPts val="2200"/>
              </a:lnSpc>
              <a:defRPr/>
            </a:pPr>
            <a:r>
              <a:rPr lang="en-US" altLang="zh-CN" sz="24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Indice</a:t>
            </a:r>
          </a:p>
        </p:txBody>
      </p:sp>
      <p:sp>
        <p:nvSpPr>
          <p:cNvPr id="8" name="TextBox 1"/>
          <p:cNvSpPr txBox="1"/>
          <p:nvPr/>
        </p:nvSpPr>
        <p:spPr>
          <a:xfrm>
            <a:off x="2870200" y="2501900"/>
            <a:ext cx="3048000" cy="369888"/>
          </a:xfrm>
          <a:prstGeom prst="rect">
            <a:avLst/>
          </a:prstGeom>
          <a:noFill/>
        </p:spPr>
        <p:txBody>
          <a:bodyPr wrap="none" lIns="0" tIns="0" rIns="0">
            <a:spAutoFit/>
          </a:bodyPr>
          <a:lstStyle/>
          <a:p>
            <a:pPr>
              <a:lnSpc>
                <a:spcPts val="2500"/>
              </a:lnSpc>
              <a:defRPr/>
            </a:pP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2798"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Reseña</a:t>
            </a:r>
            <a:r>
              <a:rPr lang="en-US" altLang="zh-CN" sz="2798"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Histórica</a:t>
            </a:r>
          </a:p>
        </p:txBody>
      </p:sp>
      <p:sp>
        <p:nvSpPr>
          <p:cNvPr id="9" name="TextBox 1"/>
          <p:cNvSpPr txBox="1"/>
          <p:nvPr/>
        </p:nvSpPr>
        <p:spPr>
          <a:xfrm>
            <a:off x="2870200" y="3136900"/>
            <a:ext cx="3054350" cy="369888"/>
          </a:xfrm>
          <a:prstGeom prst="rect">
            <a:avLst/>
          </a:prstGeom>
          <a:noFill/>
        </p:spPr>
        <p:txBody>
          <a:bodyPr wrap="none" lIns="0" tIns="0" rIns="0">
            <a:spAutoFit/>
          </a:bodyPr>
          <a:lstStyle/>
          <a:p>
            <a:pPr>
              <a:lnSpc>
                <a:spcPts val="2500"/>
              </a:lnSpc>
              <a:defRPr/>
            </a:pP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2.</a:t>
            </a:r>
            <a:r>
              <a:rPr lang="en-US" altLang="zh-CN" sz="2795"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Algebra</a:t>
            </a:r>
            <a:r>
              <a:rPr lang="en-US" altLang="zh-CN" sz="2795"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795"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Boole</a:t>
            </a:r>
          </a:p>
        </p:txBody>
      </p:sp>
      <p:sp>
        <p:nvSpPr>
          <p:cNvPr id="10" name="TextBox 1"/>
          <p:cNvSpPr txBox="1"/>
          <p:nvPr/>
        </p:nvSpPr>
        <p:spPr>
          <a:xfrm>
            <a:off x="2870200" y="3784600"/>
            <a:ext cx="2103438" cy="369888"/>
          </a:xfrm>
          <a:prstGeom prst="rect">
            <a:avLst/>
          </a:prstGeom>
          <a:noFill/>
        </p:spPr>
        <p:txBody>
          <a:bodyPr wrap="none" lIns="0" tIns="0" rIns="0">
            <a:spAutoFit/>
          </a:bodyPr>
          <a:lstStyle/>
          <a:p>
            <a:pPr>
              <a:lnSpc>
                <a:spcPts val="2500"/>
              </a:lnSpc>
              <a:defRPr/>
            </a:pP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3.</a:t>
            </a:r>
            <a:r>
              <a:rPr lang="en-US" altLang="zh-CN" sz="2798"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Postulados</a:t>
            </a:r>
          </a:p>
        </p:txBody>
      </p:sp>
      <p:sp>
        <p:nvSpPr>
          <p:cNvPr id="11" name="TextBox 1"/>
          <p:cNvSpPr txBox="1"/>
          <p:nvPr/>
        </p:nvSpPr>
        <p:spPr>
          <a:xfrm>
            <a:off x="2870201" y="4419600"/>
            <a:ext cx="1914525" cy="369888"/>
          </a:xfrm>
          <a:prstGeom prst="rect">
            <a:avLst/>
          </a:prstGeom>
          <a:noFill/>
        </p:spPr>
        <p:txBody>
          <a:bodyPr wrap="none" lIns="0" tIns="0" rIns="0">
            <a:spAutoFit/>
          </a:bodyPr>
          <a:lstStyle/>
          <a:p>
            <a:pPr>
              <a:lnSpc>
                <a:spcPts val="2500"/>
              </a:lnSpc>
              <a:defRPr/>
            </a:pP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4.</a:t>
            </a:r>
            <a:r>
              <a:rPr lang="en-US" altLang="zh-CN" sz="2795"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5"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Teoremas</a:t>
            </a:r>
          </a:p>
        </p:txBody>
      </p:sp>
      <p:sp>
        <p:nvSpPr>
          <p:cNvPr id="12" name="TextBox 1"/>
          <p:cNvSpPr txBox="1"/>
          <p:nvPr/>
        </p:nvSpPr>
        <p:spPr>
          <a:xfrm>
            <a:off x="2870201" y="5067300"/>
            <a:ext cx="1954213" cy="369888"/>
          </a:xfrm>
          <a:prstGeom prst="rect">
            <a:avLst/>
          </a:prstGeom>
          <a:noFill/>
        </p:spPr>
        <p:txBody>
          <a:bodyPr wrap="none" lIns="0" tIns="0" rIns="0">
            <a:spAutoFit/>
          </a:bodyPr>
          <a:lstStyle/>
          <a:p>
            <a:pPr>
              <a:lnSpc>
                <a:spcPts val="2500"/>
              </a:lnSpc>
              <a:defRPr/>
            </a:pP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5.</a:t>
            </a:r>
            <a:r>
              <a:rPr lang="en-US" altLang="zh-CN" sz="2798"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798"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Ejercicios</a:t>
            </a:r>
          </a:p>
        </p:txBody>
      </p:sp>
    </p:spTree>
    <p:extLst>
      <p:ext uri="{BB962C8B-B14F-4D97-AF65-F5344CB8AC3E}">
        <p14:creationId xmlns:p14="http://schemas.microsoft.com/office/powerpoint/2010/main" val="1873576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387851" y="2889250"/>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387851" y="3811588"/>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7269163"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181601" y="2514600"/>
            <a:ext cx="1952625" cy="1752600"/>
          </a:xfrm>
          <a:custGeom>
            <a:avLst/>
            <a:gdLst>
              <a:gd name="connsiteX0" fmla="*/ 19050 w 1952625"/>
              <a:gd name="connsiteY0" fmla="*/ 19050 h 1752600"/>
              <a:gd name="connsiteX1" fmla="*/ 976376 w 1952625"/>
              <a:gd name="connsiteY1" fmla="*/ 19050 h 1752600"/>
              <a:gd name="connsiteX2" fmla="*/ 976248 w 1952625"/>
              <a:gd name="connsiteY2" fmla="*/ 19050 h 1752600"/>
              <a:gd name="connsiteX3" fmla="*/ 1933575 w 1952625"/>
              <a:gd name="connsiteY3" fmla="*/ 876300 h 1752600"/>
              <a:gd name="connsiteX4" fmla="*/ 976248 w 1952625"/>
              <a:gd name="connsiteY4" fmla="*/ 1733550 h 1752600"/>
              <a:gd name="connsiteX5" fmla="*/ 976248 w 1952625"/>
              <a:gd name="connsiteY5" fmla="*/ 1733550 h 1752600"/>
              <a:gd name="connsiteX6" fmla="*/ 976248 w 1952625"/>
              <a:gd name="connsiteY6" fmla="*/ 1733550 h 1752600"/>
              <a:gd name="connsiteX7" fmla="*/ 19050 w 1952625"/>
              <a:gd name="connsiteY7" fmla="*/ 1733550 h 1752600"/>
              <a:gd name="connsiteX8" fmla="*/ 19050 w 1952625"/>
              <a:gd name="connsiteY8" fmla="*/ 19050 h 1752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952625" h="1752600">
                <a:moveTo>
                  <a:pt x="19050" y="19050"/>
                </a:moveTo>
                <a:lnTo>
                  <a:pt x="976376" y="19050"/>
                </a:lnTo>
                <a:lnTo>
                  <a:pt x="976248" y="19050"/>
                </a:lnTo>
                <a:cubicBezTo>
                  <a:pt x="1504950" y="19050"/>
                  <a:pt x="1933575" y="402844"/>
                  <a:pt x="1933575" y="876300"/>
                </a:cubicBezTo>
                <a:cubicBezTo>
                  <a:pt x="1933575" y="1349755"/>
                  <a:pt x="1504950" y="1733550"/>
                  <a:pt x="976248" y="1733550"/>
                </a:cubicBezTo>
                <a:cubicBezTo>
                  <a:pt x="976248" y="1733550"/>
                  <a:pt x="976248" y="1733550"/>
                  <a:pt x="976248" y="1733550"/>
                </a:cubicBezTo>
                <a:lnTo>
                  <a:pt x="976248" y="1733550"/>
                </a:lnTo>
                <a:lnTo>
                  <a:pt x="19050" y="17335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7096126" y="3257551"/>
            <a:ext cx="219075" cy="219075"/>
          </a:xfrm>
          <a:custGeom>
            <a:avLst/>
            <a:gdLst>
              <a:gd name="connsiteX0" fmla="*/ 19050 w 219075"/>
              <a:gd name="connsiteY0" fmla="*/ 109601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601 h 219075"/>
              <a:gd name="connsiteX5" fmla="*/ 200025 w 219075"/>
              <a:gd name="connsiteY5" fmla="*/ 109601 h 219075"/>
              <a:gd name="connsiteX6" fmla="*/ 200025 w 219075"/>
              <a:gd name="connsiteY6" fmla="*/ 109601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601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601"/>
                </a:moveTo>
                <a:cubicBezTo>
                  <a:pt x="19050" y="59563"/>
                  <a:pt x="59563" y="19050"/>
                  <a:pt x="109601" y="19050"/>
                </a:cubicBezTo>
                <a:cubicBezTo>
                  <a:pt x="109601" y="19050"/>
                  <a:pt x="109601" y="19050"/>
                  <a:pt x="109601" y="19050"/>
                </a:cubicBezTo>
                <a:lnTo>
                  <a:pt x="109601" y="19050"/>
                </a:lnTo>
                <a:cubicBezTo>
                  <a:pt x="159511" y="19050"/>
                  <a:pt x="200025" y="59563"/>
                  <a:pt x="200025" y="109601"/>
                </a:cubicBezTo>
                <a:cubicBezTo>
                  <a:pt x="200025" y="109601"/>
                  <a:pt x="200025" y="109601"/>
                  <a:pt x="200025" y="109601"/>
                </a:cubicBezTo>
                <a:lnTo>
                  <a:pt x="200025" y="109601"/>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601"/>
                  <a:pt x="19050" y="109601"/>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8215313" y="3128963"/>
            <a:ext cx="457200" cy="57150"/>
          </a:xfrm>
          <a:custGeom>
            <a:avLst/>
            <a:gdLst>
              <a:gd name="connsiteX0" fmla="*/ 14287 w 457200"/>
              <a:gd name="connsiteY0" fmla="*/ 14287 h 57150"/>
              <a:gd name="connsiteX1" fmla="*/ 442912 w 457200"/>
              <a:gd name="connsiteY1" fmla="*/ 14287 h 57150"/>
            </a:gdLst>
            <a:ahLst/>
            <a:cxnLst>
              <a:cxn ang="0">
                <a:pos x="connsiteX0" y="connsiteY0"/>
              </a:cxn>
              <a:cxn ang="1">
                <a:pos x="connsiteX1" y="connsiteY1"/>
              </a:cxn>
            </a:cxnLst>
            <a:rect l="l" t="t" r="r" b="b"/>
            <a:pathLst>
              <a:path w="457200" h="57150">
                <a:moveTo>
                  <a:pt x="14287" y="14287"/>
                </a:moveTo>
                <a:lnTo>
                  <a:pt x="442912"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634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3911600"/>
            <a:ext cx="20320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7384"/>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表格 4"/>
          <p:cNvGraphicFramePr>
            <a:graphicFrameLocks noGrp="1"/>
          </p:cNvGraphicFramePr>
          <p:nvPr/>
        </p:nvGraphicFramePr>
        <p:xfrm>
          <a:off x="8248650" y="4302126"/>
          <a:ext cx="1562100" cy="1758949"/>
        </p:xfrm>
        <a:graphic>
          <a:graphicData uri="http://schemas.openxmlformats.org/drawingml/2006/table">
            <a:tbl>
              <a:tblPr/>
              <a:tblGrid>
                <a:gridCol w="520700">
                  <a:extLst>
                    <a:ext uri="{9D8B030D-6E8A-4147-A177-3AD203B41FA5}">
                      <a16:colId xmlns="" xmlns:a16="http://schemas.microsoft.com/office/drawing/2014/main" val="20000"/>
                    </a:ext>
                  </a:extLst>
                </a:gridCol>
                <a:gridCol w="520700">
                  <a:extLst>
                    <a:ext uri="{9D8B030D-6E8A-4147-A177-3AD203B41FA5}">
                      <a16:colId xmlns="" xmlns:a16="http://schemas.microsoft.com/office/drawing/2014/main" val="20001"/>
                    </a:ext>
                  </a:extLst>
                </a:gridCol>
                <a:gridCol w="520700">
                  <a:extLst>
                    <a:ext uri="{9D8B030D-6E8A-4147-A177-3AD203B41FA5}">
                      <a16:colId xmlns="" xmlns:a16="http://schemas.microsoft.com/office/drawing/2014/main" val="20002"/>
                    </a:ext>
                  </a:extLst>
                </a:gridCol>
              </a:tblGrid>
              <a:tr h="352425">
                <a:tc>
                  <a:txBody>
                    <a:bodyPr/>
                    <a:lstStyle/>
                    <a:p>
                      <a:pPr algn="ctr"/>
                      <a:r>
                        <a:rPr lang="en-US" altLang="zh-CN" sz="1400" i="1" dirty="0" smtClean="0">
                          <a:solidFill>
                            <a:srgbClr val="000000"/>
                          </a:solidFill>
                          <a:latin typeface="Times New Roman" pitchFamily="18" charset="0"/>
                          <a:cs typeface="Times New Roman" pitchFamily="18" charset="0"/>
                        </a:rPr>
                        <a:t>x</a:t>
                      </a:r>
                      <a:endParaRPr lang="zh-CN" altLang="en-US" sz="1400"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i="1" dirty="0" smtClean="0">
                          <a:solidFill>
                            <a:srgbClr val="000000"/>
                          </a:solidFill>
                          <a:latin typeface="Times New Roman" pitchFamily="18" charset="0"/>
                          <a:cs typeface="Times New Roman" pitchFamily="18" charset="0"/>
                        </a:rPr>
                        <a:t>xy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50901">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50773">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63530"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18" name="TextBox 1"/>
          <p:cNvSpPr txBox="1"/>
          <p:nvPr/>
        </p:nvSpPr>
        <p:spPr>
          <a:xfrm>
            <a:off x="3886201" y="1358901"/>
            <a:ext cx="4738477" cy="4893647"/>
          </a:xfrm>
          <a:prstGeom prst="rect">
            <a:avLst/>
          </a:prstGeom>
          <a:noFill/>
        </p:spPr>
        <p:txBody>
          <a:bodyPr wrap="none" lIns="0" tIns="0" rIns="0">
            <a:spAutoFit/>
          </a:bodyPr>
          <a:lstStyle/>
          <a:p>
            <a:pPr>
              <a:lnSpc>
                <a:spcPts val="2200"/>
              </a:lnSpc>
              <a:tabLst>
                <a:tab pos="838200" algn="l"/>
                <a:tab pos="2286000" algn="l"/>
                <a:tab pos="4330700" algn="l"/>
              </a:tabLst>
              <a:defRPr/>
            </a:pPr>
            <a:r>
              <a:rPr lang="en-US" altLang="zh-CN" dirty="0"/>
              <a:t>	</a:t>
            </a:r>
            <a:r>
              <a:rPr lang="en-US" altLang="zh-CN" sz="2400" u="sng" dirty="0">
                <a:solidFill>
                  <a:srgbClr val="FFFF66"/>
                </a:solidFill>
                <a:latin typeface="Times New Roman" pitchFamily="18" charset="0"/>
                <a:cs typeface="Times New Roman" pitchFamily="18" charset="0"/>
              </a:rPr>
              <a:t>Compuerta NAND:</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838200" algn="l"/>
                <a:tab pos="2286000" algn="l"/>
                <a:tab pos="43307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2900"/>
              </a:lnSpc>
              <a:tabLst>
                <a:tab pos="838200" algn="l"/>
                <a:tab pos="2286000" algn="l"/>
                <a:tab pos="4330700" algn="l"/>
              </a:tabLst>
              <a:defRPr/>
            </a:pPr>
            <a:r>
              <a:rPr lang="en-US" altLang="zh-CN" dirty="0"/>
              <a:t>			</a:t>
            </a:r>
            <a:r>
              <a:rPr lang="en-US" altLang="zh-CN" sz="3204" i="1" dirty="0">
                <a:solidFill>
                  <a:srgbClr val="FFFFFF"/>
                </a:solidFill>
                <a:latin typeface="Times New Roman" pitchFamily="18" charset="0"/>
                <a:cs typeface="Times New Roman" pitchFamily="18" charset="0"/>
              </a:rPr>
              <a:t>xy</a:t>
            </a:r>
          </a:p>
          <a:p>
            <a:pPr>
              <a:lnSpc>
                <a:spcPts val="1000"/>
              </a:lnSpc>
              <a:defRPr/>
            </a:pPr>
            <a:endParaRPr lang="en-US" altLang="zh-CN" dirty="0"/>
          </a:p>
          <a:p>
            <a:pPr>
              <a:lnSpc>
                <a:spcPts val="3000"/>
              </a:lnSpc>
              <a:tabLst>
                <a:tab pos="838200" algn="l"/>
                <a:tab pos="2286000" algn="l"/>
                <a:tab pos="4330700" algn="l"/>
              </a:tabLst>
              <a:defRPr/>
            </a:pPr>
            <a:r>
              <a:rPr lang="en-US" altLang="zh-CN" sz="3206" i="1" dirty="0">
                <a:solidFill>
                  <a:srgbClr val="FFFFFF"/>
                </a:solidFill>
                <a:latin typeface="Times New Roman" pitchFamily="18" charset="0"/>
                <a:cs typeface="Times New Roman" pitchFamily="18" charset="0"/>
              </a:rPr>
              <a:t>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600"/>
              </a:lnSpc>
              <a:tabLst>
                <a:tab pos="838200" algn="l"/>
                <a:tab pos="2286000" algn="l"/>
                <a:tab pos="4330700" algn="l"/>
              </a:tabLst>
              <a:defRPr/>
            </a:pPr>
            <a:r>
              <a:rPr lang="en-US" altLang="zh-CN" dirty="0"/>
              <a:t>		</a:t>
            </a:r>
            <a:r>
              <a:rPr lang="en-US" altLang="zh-CN" sz="1596" dirty="0">
                <a:solidFill>
                  <a:srgbClr val="99CCFF"/>
                </a:solidFill>
                <a:latin typeface="Times New Roman" pitchFamily="18" charset="0"/>
                <a:cs typeface="Times New Roman" pitchFamily="18" charset="0"/>
              </a:rPr>
              <a:t>TABLA</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DE</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VERDAD</a:t>
            </a:r>
          </a:p>
        </p:txBody>
      </p:sp>
      <p:sp>
        <p:nvSpPr>
          <p:cNvPr id="15" name="Rectángulo 14"/>
          <p:cNvSpPr/>
          <p:nvPr/>
        </p:nvSpPr>
        <p:spPr>
          <a:xfrm>
            <a:off x="1668016" y="4014093"/>
            <a:ext cx="2218184" cy="576064"/>
          </a:xfrm>
          <a:prstGeom prst="rect">
            <a:avLst/>
          </a:prstGeom>
          <a:solidFill>
            <a:schemeClr val="bg1">
              <a:alpha val="2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Niega la operación AND</a:t>
            </a:r>
            <a:endParaRPr lang="es-ES" dirty="0"/>
          </a:p>
        </p:txBody>
      </p:sp>
      <p:sp>
        <p:nvSpPr>
          <p:cNvPr id="16" name="Rectángulo 15"/>
          <p:cNvSpPr/>
          <p:nvPr/>
        </p:nvSpPr>
        <p:spPr>
          <a:xfrm>
            <a:off x="5865008" y="3244334"/>
            <a:ext cx="758541" cy="369332"/>
          </a:xfrm>
          <a:prstGeom prst="rect">
            <a:avLst/>
          </a:prstGeom>
        </p:spPr>
        <p:txBody>
          <a:bodyPr wrap="none">
            <a:spAutoFit/>
          </a:bodyPr>
          <a:lstStyle/>
          <a:p>
            <a:r>
              <a:rPr lang="en-US" altLang="zh-CN" dirty="0">
                <a:solidFill>
                  <a:srgbClr val="FFFF00"/>
                </a:solidFill>
              </a:rPr>
              <a:t>NAND</a:t>
            </a:r>
            <a:endParaRPr lang="es-MX" dirty="0"/>
          </a:p>
        </p:txBody>
      </p:sp>
      <p:pic>
        <p:nvPicPr>
          <p:cNvPr id="2" name="Imagen 1"/>
          <p:cNvPicPr>
            <a:picLocks noChangeAspect="1"/>
          </p:cNvPicPr>
          <p:nvPr/>
        </p:nvPicPr>
        <p:blipFill>
          <a:blip r:embed="rId5"/>
          <a:stretch>
            <a:fillRect/>
          </a:stretch>
        </p:blipFill>
        <p:spPr>
          <a:xfrm>
            <a:off x="2127250" y="4610100"/>
            <a:ext cx="1447800" cy="1676400"/>
          </a:xfrm>
          <a:prstGeom prst="rect">
            <a:avLst/>
          </a:prstGeom>
        </p:spPr>
      </p:pic>
      <p:sp>
        <p:nvSpPr>
          <p:cNvPr id="17" name="Rectángulo 16"/>
          <p:cNvSpPr/>
          <p:nvPr/>
        </p:nvSpPr>
        <p:spPr>
          <a:xfrm>
            <a:off x="1524000" y="5263634"/>
            <a:ext cx="609462" cy="369332"/>
          </a:xfrm>
          <a:prstGeom prst="rect">
            <a:avLst/>
          </a:prstGeom>
        </p:spPr>
        <p:txBody>
          <a:bodyPr wrap="none">
            <a:spAutoFit/>
          </a:bodyPr>
          <a:lstStyle/>
          <a:p>
            <a:r>
              <a:rPr lang="en-US" altLang="zh-CN" dirty="0">
                <a:solidFill>
                  <a:srgbClr val="FFFF00"/>
                </a:solidFill>
              </a:rPr>
              <a:t>AND</a:t>
            </a:r>
            <a:endParaRPr lang="es-MX" dirty="0"/>
          </a:p>
        </p:txBody>
      </p:sp>
      <p:sp>
        <p:nvSpPr>
          <p:cNvPr id="3" name="CuadroTexto 2"/>
          <p:cNvSpPr txBox="1"/>
          <p:nvPr/>
        </p:nvSpPr>
        <p:spPr>
          <a:xfrm>
            <a:off x="9404206" y="4149081"/>
            <a:ext cx="364202" cy="307777"/>
          </a:xfrm>
          <a:prstGeom prst="rect">
            <a:avLst/>
          </a:prstGeom>
          <a:noFill/>
        </p:spPr>
        <p:txBody>
          <a:bodyPr wrap="none" rtlCol="0">
            <a:spAutoFit/>
          </a:bodyPr>
          <a:lstStyle/>
          <a:p>
            <a:r>
              <a:rPr lang="es-ES" sz="1400" dirty="0"/>
              <a:t>__</a:t>
            </a:r>
            <a:endParaRPr lang="es-ES" sz="1400" dirty="0"/>
          </a:p>
        </p:txBody>
      </p:sp>
    </p:spTree>
    <p:extLst>
      <p:ext uri="{BB962C8B-B14F-4D97-AF65-F5344CB8AC3E}">
        <p14:creationId xmlns:p14="http://schemas.microsoft.com/office/powerpoint/2010/main" val="1546839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695825" y="2333625"/>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5794375" y="2333626"/>
            <a:ext cx="1327150" cy="1052513"/>
          </a:xfrm>
          <a:custGeom>
            <a:avLst/>
            <a:gdLst>
              <a:gd name="connsiteX0" fmla="*/ 19050 w 1327150"/>
              <a:gd name="connsiteY0" fmla="*/ 19050 h 1052576"/>
              <a:gd name="connsiteX1" fmla="*/ 678179 w 1327150"/>
              <a:gd name="connsiteY1" fmla="*/ 225425 h 1052576"/>
              <a:gd name="connsiteX2" fmla="*/ 1308100 w 1327150"/>
              <a:gd name="connsiteY2" fmla="*/ 1033526 h 1052576"/>
            </a:gdLst>
            <a:ahLst/>
            <a:cxnLst>
              <a:cxn ang="0">
                <a:pos x="connsiteX0" y="connsiteY0"/>
              </a:cxn>
              <a:cxn ang="1">
                <a:pos x="connsiteX1" y="connsiteY1"/>
              </a:cxn>
              <a:cxn ang="2">
                <a:pos x="connsiteX2" y="connsiteY2"/>
              </a:cxn>
            </a:cxnLst>
            <a:rect l="l" t="t" r="r" b="b"/>
            <a:pathLst>
              <a:path w="1327150" h="1052576">
                <a:moveTo>
                  <a:pt x="19050" y="19050"/>
                </a:moveTo>
                <a:cubicBezTo>
                  <a:pt x="241172" y="36195"/>
                  <a:pt x="463422" y="56260"/>
                  <a:pt x="678179" y="225425"/>
                </a:cubicBezTo>
                <a:cubicBezTo>
                  <a:pt x="893064" y="394461"/>
                  <a:pt x="1100582" y="712470"/>
                  <a:pt x="1308100" y="1033526"/>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4695825" y="4367213"/>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794375" y="3352801"/>
            <a:ext cx="1327150" cy="1052513"/>
          </a:xfrm>
          <a:custGeom>
            <a:avLst/>
            <a:gdLst>
              <a:gd name="connsiteX0" fmla="*/ 19050 w 1327150"/>
              <a:gd name="connsiteY0" fmla="*/ 1033398 h 1052448"/>
              <a:gd name="connsiteX1" fmla="*/ 678179 w 1327150"/>
              <a:gd name="connsiteY1" fmla="*/ 827151 h 1052448"/>
              <a:gd name="connsiteX2" fmla="*/ 1308100 w 1327150"/>
              <a:gd name="connsiteY2" fmla="*/ 19050 h 1052448"/>
            </a:gdLst>
            <a:ahLst/>
            <a:cxnLst>
              <a:cxn ang="0">
                <a:pos x="connsiteX0" y="connsiteY0"/>
              </a:cxn>
              <a:cxn ang="1">
                <a:pos x="connsiteX1" y="connsiteY1"/>
              </a:cxn>
              <a:cxn ang="2">
                <a:pos x="connsiteX2" y="connsiteY2"/>
              </a:cxn>
            </a:cxnLst>
            <a:rect l="l" t="t" r="r" b="b"/>
            <a:pathLst>
              <a:path w="1327150" h="1052448">
                <a:moveTo>
                  <a:pt x="19050" y="1033398"/>
                </a:moveTo>
                <a:cubicBezTo>
                  <a:pt x="241172" y="1016253"/>
                  <a:pt x="463422" y="996188"/>
                  <a:pt x="678179" y="827151"/>
                </a:cubicBezTo>
                <a:cubicBezTo>
                  <a:pt x="893064" y="658114"/>
                  <a:pt x="1100582" y="339978"/>
                  <a:pt x="1308100"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691063" y="2341564"/>
            <a:ext cx="609600" cy="2066925"/>
          </a:xfrm>
          <a:custGeom>
            <a:avLst/>
            <a:gdLst>
              <a:gd name="connsiteX0" fmla="*/ 23114 w 609727"/>
              <a:gd name="connsiteY0" fmla="*/ 19050 h 2066797"/>
              <a:gd name="connsiteX1" fmla="*/ 590677 w 609727"/>
              <a:gd name="connsiteY1" fmla="*/ 1033398 h 2066797"/>
              <a:gd name="connsiteX2" fmla="*/ 23114 w 609727"/>
              <a:gd name="connsiteY2" fmla="*/ 2047747 h 2066797"/>
              <a:gd name="connsiteX3" fmla="*/ 19050 w 609727"/>
              <a:gd name="connsiteY3" fmla="*/ 2047747 h 2066797"/>
            </a:gdLst>
            <a:ahLst/>
            <a:cxnLst>
              <a:cxn ang="0">
                <a:pos x="connsiteX0" y="connsiteY0"/>
              </a:cxn>
              <a:cxn ang="1">
                <a:pos x="connsiteX1" y="connsiteY1"/>
              </a:cxn>
              <a:cxn ang="2">
                <a:pos x="connsiteX2" y="connsiteY2"/>
              </a:cxn>
              <a:cxn ang="3">
                <a:pos x="connsiteX3" y="connsiteY3"/>
              </a:cxn>
            </a:cxnLst>
            <a:rect l="l" t="t" r="r" b="b"/>
            <a:pathLst>
              <a:path w="609727" h="2066797">
                <a:moveTo>
                  <a:pt x="23114" y="19050"/>
                </a:moveTo>
                <a:cubicBezTo>
                  <a:pt x="336550" y="19050"/>
                  <a:pt x="590677" y="473075"/>
                  <a:pt x="590677" y="1033398"/>
                </a:cubicBezTo>
                <a:cubicBezTo>
                  <a:pt x="590677" y="1593595"/>
                  <a:pt x="336550" y="2047747"/>
                  <a:pt x="23114" y="2047747"/>
                </a:cubicBezTo>
                <a:cubicBezTo>
                  <a:pt x="21717" y="2047747"/>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387851" y="2889250"/>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387851" y="3811588"/>
            <a:ext cx="849313" cy="76200"/>
          </a:xfrm>
          <a:custGeom>
            <a:avLst/>
            <a:gdLst>
              <a:gd name="connsiteX0" fmla="*/ 19050 w 849376"/>
              <a:gd name="connsiteY0" fmla="*/ 19050 h 76200"/>
              <a:gd name="connsiteX1" fmla="*/ 830326 w 849376"/>
              <a:gd name="connsiteY1" fmla="*/ 19050 h 76200"/>
            </a:gdLst>
            <a:ahLst/>
            <a:cxnLst>
              <a:cxn ang="0">
                <a:pos x="connsiteX0" y="connsiteY0"/>
              </a:cxn>
              <a:cxn ang="1">
                <a:pos x="connsiteX1" y="connsiteY1"/>
              </a:cxn>
            </a:cxnLst>
            <a:rect l="l" t="t" r="r" b="b"/>
            <a:pathLst>
              <a:path w="849376" h="76200">
                <a:moveTo>
                  <a:pt x="19050" y="19050"/>
                </a:moveTo>
                <a:lnTo>
                  <a:pt x="8303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7278688"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7096126" y="3257551"/>
            <a:ext cx="219075" cy="219075"/>
          </a:xfrm>
          <a:custGeom>
            <a:avLst/>
            <a:gdLst>
              <a:gd name="connsiteX0" fmla="*/ 19050 w 219075"/>
              <a:gd name="connsiteY0" fmla="*/ 109601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601 h 219075"/>
              <a:gd name="connsiteX5" fmla="*/ 200025 w 219075"/>
              <a:gd name="connsiteY5" fmla="*/ 109601 h 219075"/>
              <a:gd name="connsiteX6" fmla="*/ 200025 w 219075"/>
              <a:gd name="connsiteY6" fmla="*/ 109601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601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601"/>
                </a:moveTo>
                <a:cubicBezTo>
                  <a:pt x="19050" y="59563"/>
                  <a:pt x="59563" y="19050"/>
                  <a:pt x="109601" y="19050"/>
                </a:cubicBezTo>
                <a:cubicBezTo>
                  <a:pt x="109601" y="19050"/>
                  <a:pt x="109601" y="19050"/>
                  <a:pt x="109601" y="19050"/>
                </a:cubicBezTo>
                <a:lnTo>
                  <a:pt x="109601" y="19050"/>
                </a:lnTo>
                <a:cubicBezTo>
                  <a:pt x="159511" y="19050"/>
                  <a:pt x="200025" y="59563"/>
                  <a:pt x="200025" y="109601"/>
                </a:cubicBezTo>
                <a:cubicBezTo>
                  <a:pt x="200025" y="109601"/>
                  <a:pt x="200025" y="109601"/>
                  <a:pt x="200025" y="109601"/>
                </a:cubicBezTo>
                <a:lnTo>
                  <a:pt x="200025" y="109601"/>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601"/>
                  <a:pt x="19050" y="109601"/>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8482014" y="3195638"/>
            <a:ext cx="942975" cy="57150"/>
          </a:xfrm>
          <a:custGeom>
            <a:avLst/>
            <a:gdLst>
              <a:gd name="connsiteX0" fmla="*/ 14287 w 942975"/>
              <a:gd name="connsiteY0" fmla="*/ 14287 h 57150"/>
              <a:gd name="connsiteX1" fmla="*/ 928687 w 942975"/>
              <a:gd name="connsiteY1" fmla="*/ 14287 h 57150"/>
            </a:gdLst>
            <a:ahLst/>
            <a:cxnLst>
              <a:cxn ang="0">
                <a:pos x="connsiteX0" y="connsiteY0"/>
              </a:cxn>
              <a:cxn ang="1">
                <a:pos x="connsiteX1" y="connsiteY1"/>
              </a:cxn>
            </a:cxnLst>
            <a:rect l="l" t="t" r="r" b="b"/>
            <a:pathLst>
              <a:path w="942975" h="57150">
                <a:moveTo>
                  <a:pt x="14287" y="14287"/>
                </a:moveTo>
                <a:lnTo>
                  <a:pt x="92868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675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3911600"/>
            <a:ext cx="20320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表格 4"/>
          <p:cNvGraphicFramePr>
            <a:graphicFrameLocks noGrp="1"/>
          </p:cNvGraphicFramePr>
          <p:nvPr/>
        </p:nvGraphicFramePr>
        <p:xfrm>
          <a:off x="8248650" y="4302126"/>
          <a:ext cx="1562100" cy="1758949"/>
        </p:xfrm>
        <a:graphic>
          <a:graphicData uri="http://schemas.openxmlformats.org/drawingml/2006/table">
            <a:tbl>
              <a:tblPr/>
              <a:tblGrid>
                <a:gridCol w="520700">
                  <a:extLst>
                    <a:ext uri="{9D8B030D-6E8A-4147-A177-3AD203B41FA5}">
                      <a16:colId xmlns="" xmlns:a16="http://schemas.microsoft.com/office/drawing/2014/main" val="20000"/>
                    </a:ext>
                  </a:extLst>
                </a:gridCol>
                <a:gridCol w="520700">
                  <a:extLst>
                    <a:ext uri="{9D8B030D-6E8A-4147-A177-3AD203B41FA5}">
                      <a16:colId xmlns="" xmlns:a16="http://schemas.microsoft.com/office/drawing/2014/main" val="20001"/>
                    </a:ext>
                  </a:extLst>
                </a:gridCol>
                <a:gridCol w="520700">
                  <a:extLst>
                    <a:ext uri="{9D8B030D-6E8A-4147-A177-3AD203B41FA5}">
                      <a16:colId xmlns="" xmlns:a16="http://schemas.microsoft.com/office/drawing/2014/main" val="20002"/>
                    </a:ext>
                  </a:extLst>
                </a:gridCol>
              </a:tblGrid>
              <a:tr h="352425">
                <a:tc>
                  <a:txBody>
                    <a:bodyPr/>
                    <a:lstStyle/>
                    <a:p>
                      <a:pPr algn="ctr"/>
                      <a:r>
                        <a:rPr lang="en-US" altLang="zh-CN" sz="1400" i="1" dirty="0" smtClean="0">
                          <a:solidFill>
                            <a:srgbClr val="000000"/>
                          </a:solidFill>
                          <a:latin typeface="Times New Roman" pitchFamily="18" charset="0"/>
                          <a:cs typeface="Times New Roman" pitchFamily="18" charset="0"/>
                        </a:rPr>
                        <a:t>x</a:t>
                      </a:r>
                      <a:endParaRPr lang="zh-CN" altLang="en-US" sz="1400"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400" i="1" dirty="0" smtClean="0">
                          <a:solidFill>
                            <a:srgbClr val="000000"/>
                          </a:solidFill>
                          <a:latin typeface="Times New Roman" pitchFamily="18" charset="0"/>
                          <a:cs typeface="Times New Roman" pitchFamily="18" charset="0"/>
                        </a:rPr>
                        <a:t>x</a:t>
                      </a:r>
                      <a:r>
                        <a:rPr lang="en-US" altLang="zh-CN" sz="1400" dirty="0" smtClean="0">
                          <a:solidFill>
                            <a:srgbClr val="000000"/>
                          </a:solidFill>
                          <a:latin typeface="Times New Roman" pitchFamily="18" charset="0"/>
                          <a:cs typeface="Times New Roman" pitchFamily="18" charset="0"/>
                        </a:rPr>
                        <a:t>+</a:t>
                      </a: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50901">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50773">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67630"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22" name="TextBox 1"/>
          <p:cNvSpPr txBox="1"/>
          <p:nvPr/>
        </p:nvSpPr>
        <p:spPr>
          <a:xfrm>
            <a:off x="3898900" y="1371601"/>
            <a:ext cx="5605702" cy="4880823"/>
          </a:xfrm>
          <a:prstGeom prst="rect">
            <a:avLst/>
          </a:prstGeom>
          <a:noFill/>
        </p:spPr>
        <p:txBody>
          <a:bodyPr wrap="none" lIns="0" tIns="0" rIns="0">
            <a:spAutoFit/>
          </a:bodyPr>
          <a:lstStyle/>
          <a:p>
            <a:pPr>
              <a:lnSpc>
                <a:spcPts val="2200"/>
              </a:lnSpc>
              <a:tabLst>
                <a:tab pos="838200" algn="l"/>
                <a:tab pos="2286000" algn="l"/>
                <a:tab pos="4610100" algn="l"/>
              </a:tabLst>
              <a:defRPr/>
            </a:pPr>
            <a:r>
              <a:rPr lang="en-US" altLang="zh-CN" dirty="0"/>
              <a:t>	</a:t>
            </a:r>
            <a:r>
              <a:rPr lang="en-US" altLang="zh-CN" sz="2400" u="sng" dirty="0">
                <a:solidFill>
                  <a:srgbClr val="FFFF66"/>
                </a:solidFill>
                <a:latin typeface="Times New Roman" pitchFamily="18" charset="0"/>
                <a:cs typeface="Times New Roman" pitchFamily="18" charset="0"/>
              </a:rPr>
              <a:t>Compuerta NOR:</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838200" algn="l"/>
                <a:tab pos="2286000" algn="l"/>
                <a:tab pos="46101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3200"/>
              </a:lnSpc>
              <a:tabLst>
                <a:tab pos="838200" algn="l"/>
                <a:tab pos="2286000" algn="l"/>
                <a:tab pos="4610100" algn="l"/>
              </a:tabLst>
              <a:defRPr/>
            </a:pPr>
            <a:r>
              <a:rPr lang="en-US" altLang="zh-CN" dirty="0"/>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 y</a:t>
            </a:r>
            <a:endParaRPr lang="en-US" altLang="zh-CN" sz="3204" i="1" dirty="0">
              <a:solidFill>
                <a:srgbClr val="FFFFFF"/>
              </a:solidFill>
              <a:latin typeface="Times New Roman" pitchFamily="18" charset="0"/>
              <a:cs typeface="Times New Roman" pitchFamily="18" charset="0"/>
            </a:endParaRPr>
          </a:p>
          <a:p>
            <a:pPr>
              <a:lnSpc>
                <a:spcPts val="3600"/>
              </a:lnSpc>
              <a:tabLst>
                <a:tab pos="838200" algn="l"/>
                <a:tab pos="2286000" algn="l"/>
                <a:tab pos="4610100" algn="l"/>
              </a:tabLst>
              <a:defRPr/>
            </a:pPr>
            <a:r>
              <a:rPr lang="en-US" altLang="zh-CN" sz="3206" i="1" dirty="0">
                <a:solidFill>
                  <a:srgbClr val="FFFFFF"/>
                </a:solidFill>
                <a:latin typeface="Times New Roman" pitchFamily="18" charset="0"/>
                <a:cs typeface="Times New Roman" pitchFamily="18" charset="0"/>
              </a:rPr>
              <a:t>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600"/>
              </a:lnSpc>
              <a:tabLst>
                <a:tab pos="838200" algn="l"/>
                <a:tab pos="2286000" algn="l"/>
                <a:tab pos="4610100" algn="l"/>
              </a:tabLst>
              <a:defRPr/>
            </a:pPr>
            <a:r>
              <a:rPr lang="en-US" altLang="zh-CN" dirty="0"/>
              <a:t>		</a:t>
            </a:r>
            <a:r>
              <a:rPr lang="en-US" altLang="zh-CN" sz="1596" dirty="0">
                <a:solidFill>
                  <a:srgbClr val="99CCFF"/>
                </a:solidFill>
                <a:latin typeface="Times New Roman" pitchFamily="18" charset="0"/>
                <a:cs typeface="Times New Roman" pitchFamily="18" charset="0"/>
              </a:rPr>
              <a:t>TABLA</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DE</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VERDAD</a:t>
            </a:r>
          </a:p>
        </p:txBody>
      </p:sp>
      <p:sp>
        <p:nvSpPr>
          <p:cNvPr id="18" name="Rectángulo 17"/>
          <p:cNvSpPr/>
          <p:nvPr/>
        </p:nvSpPr>
        <p:spPr>
          <a:xfrm>
            <a:off x="1668016" y="4149080"/>
            <a:ext cx="2218184" cy="576064"/>
          </a:xfrm>
          <a:prstGeom prst="rect">
            <a:avLst/>
          </a:prstGeom>
          <a:solidFill>
            <a:schemeClr val="bg1">
              <a:alpha val="2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Niega la operación OR</a:t>
            </a:r>
            <a:endParaRPr lang="es-ES" dirty="0"/>
          </a:p>
        </p:txBody>
      </p:sp>
      <p:sp>
        <p:nvSpPr>
          <p:cNvPr id="19" name="Rectángulo 18"/>
          <p:cNvSpPr/>
          <p:nvPr/>
        </p:nvSpPr>
        <p:spPr>
          <a:xfrm>
            <a:off x="5735961" y="3244334"/>
            <a:ext cx="611065" cy="369332"/>
          </a:xfrm>
          <a:prstGeom prst="rect">
            <a:avLst/>
          </a:prstGeom>
        </p:spPr>
        <p:txBody>
          <a:bodyPr wrap="none">
            <a:spAutoFit/>
          </a:bodyPr>
          <a:lstStyle/>
          <a:p>
            <a:r>
              <a:rPr lang="en-US" altLang="zh-CN" dirty="0">
                <a:solidFill>
                  <a:srgbClr val="FFFF00"/>
                </a:solidFill>
              </a:rPr>
              <a:t>NOR</a:t>
            </a:r>
            <a:endParaRPr lang="es-MX" dirty="0"/>
          </a:p>
        </p:txBody>
      </p:sp>
      <p:pic>
        <p:nvPicPr>
          <p:cNvPr id="2" name="Imagen 1"/>
          <p:cNvPicPr>
            <a:picLocks noChangeAspect="1"/>
          </p:cNvPicPr>
          <p:nvPr/>
        </p:nvPicPr>
        <p:blipFill>
          <a:blip r:embed="rId5"/>
          <a:stretch>
            <a:fillRect/>
          </a:stretch>
        </p:blipFill>
        <p:spPr>
          <a:xfrm>
            <a:off x="2010507" y="4788010"/>
            <a:ext cx="1447800" cy="1638300"/>
          </a:xfrm>
          <a:prstGeom prst="rect">
            <a:avLst/>
          </a:prstGeom>
        </p:spPr>
      </p:pic>
      <p:sp>
        <p:nvSpPr>
          <p:cNvPr id="23" name="Rectángulo 22"/>
          <p:cNvSpPr/>
          <p:nvPr/>
        </p:nvSpPr>
        <p:spPr>
          <a:xfrm>
            <a:off x="1601566" y="5507940"/>
            <a:ext cx="461986" cy="369332"/>
          </a:xfrm>
          <a:prstGeom prst="rect">
            <a:avLst/>
          </a:prstGeom>
        </p:spPr>
        <p:txBody>
          <a:bodyPr wrap="none">
            <a:spAutoFit/>
          </a:bodyPr>
          <a:lstStyle/>
          <a:p>
            <a:r>
              <a:rPr lang="en-US" altLang="zh-CN" dirty="0">
                <a:solidFill>
                  <a:srgbClr val="FFFF00"/>
                </a:solidFill>
              </a:rPr>
              <a:t>OR</a:t>
            </a:r>
            <a:endParaRPr lang="es-MX" dirty="0"/>
          </a:p>
        </p:txBody>
      </p:sp>
      <p:sp>
        <p:nvSpPr>
          <p:cNvPr id="24" name="CuadroTexto 23"/>
          <p:cNvSpPr txBox="1"/>
          <p:nvPr/>
        </p:nvSpPr>
        <p:spPr>
          <a:xfrm>
            <a:off x="9404206" y="4149081"/>
            <a:ext cx="364202" cy="307777"/>
          </a:xfrm>
          <a:prstGeom prst="rect">
            <a:avLst/>
          </a:prstGeom>
          <a:noFill/>
        </p:spPr>
        <p:txBody>
          <a:bodyPr wrap="none" rtlCol="0">
            <a:spAutoFit/>
          </a:bodyPr>
          <a:lstStyle/>
          <a:p>
            <a:r>
              <a:rPr lang="es-ES" sz="1400" dirty="0"/>
              <a:t>__</a:t>
            </a:r>
            <a:endParaRPr lang="es-ES" sz="1400" dirty="0"/>
          </a:p>
        </p:txBody>
      </p:sp>
    </p:spTree>
    <p:extLst>
      <p:ext uri="{BB962C8B-B14F-4D97-AF65-F5344CB8AC3E}">
        <p14:creationId xmlns:p14="http://schemas.microsoft.com/office/powerpoint/2010/main" val="24448171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695825" y="2333625"/>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5794375" y="2333626"/>
            <a:ext cx="1327150" cy="1052513"/>
          </a:xfrm>
          <a:custGeom>
            <a:avLst/>
            <a:gdLst>
              <a:gd name="connsiteX0" fmla="*/ 19050 w 1327150"/>
              <a:gd name="connsiteY0" fmla="*/ 19050 h 1052576"/>
              <a:gd name="connsiteX1" fmla="*/ 678179 w 1327150"/>
              <a:gd name="connsiteY1" fmla="*/ 225425 h 1052576"/>
              <a:gd name="connsiteX2" fmla="*/ 1308100 w 1327150"/>
              <a:gd name="connsiteY2" fmla="*/ 1033526 h 1052576"/>
            </a:gdLst>
            <a:ahLst/>
            <a:cxnLst>
              <a:cxn ang="0">
                <a:pos x="connsiteX0" y="connsiteY0"/>
              </a:cxn>
              <a:cxn ang="1">
                <a:pos x="connsiteX1" y="connsiteY1"/>
              </a:cxn>
              <a:cxn ang="2">
                <a:pos x="connsiteX2" y="connsiteY2"/>
              </a:cxn>
            </a:cxnLst>
            <a:rect l="l" t="t" r="r" b="b"/>
            <a:pathLst>
              <a:path w="1327150" h="1052576">
                <a:moveTo>
                  <a:pt x="19050" y="19050"/>
                </a:moveTo>
                <a:cubicBezTo>
                  <a:pt x="241172" y="36195"/>
                  <a:pt x="463422" y="56260"/>
                  <a:pt x="678179" y="225425"/>
                </a:cubicBezTo>
                <a:cubicBezTo>
                  <a:pt x="893064" y="394461"/>
                  <a:pt x="1100582" y="712470"/>
                  <a:pt x="1308100" y="1033526"/>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4695825" y="4367213"/>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794375" y="3352801"/>
            <a:ext cx="1327150" cy="1052513"/>
          </a:xfrm>
          <a:custGeom>
            <a:avLst/>
            <a:gdLst>
              <a:gd name="connsiteX0" fmla="*/ 19050 w 1327150"/>
              <a:gd name="connsiteY0" fmla="*/ 1033398 h 1052448"/>
              <a:gd name="connsiteX1" fmla="*/ 678179 w 1327150"/>
              <a:gd name="connsiteY1" fmla="*/ 827151 h 1052448"/>
              <a:gd name="connsiteX2" fmla="*/ 1308100 w 1327150"/>
              <a:gd name="connsiteY2" fmla="*/ 19050 h 1052448"/>
            </a:gdLst>
            <a:ahLst/>
            <a:cxnLst>
              <a:cxn ang="0">
                <a:pos x="connsiteX0" y="connsiteY0"/>
              </a:cxn>
              <a:cxn ang="1">
                <a:pos x="connsiteX1" y="connsiteY1"/>
              </a:cxn>
              <a:cxn ang="2">
                <a:pos x="connsiteX2" y="connsiteY2"/>
              </a:cxn>
            </a:cxnLst>
            <a:rect l="l" t="t" r="r" b="b"/>
            <a:pathLst>
              <a:path w="1327150" h="1052448">
                <a:moveTo>
                  <a:pt x="19050" y="1033398"/>
                </a:moveTo>
                <a:cubicBezTo>
                  <a:pt x="241172" y="1016253"/>
                  <a:pt x="463422" y="996188"/>
                  <a:pt x="678179" y="827151"/>
                </a:cubicBezTo>
                <a:cubicBezTo>
                  <a:pt x="893064" y="658114"/>
                  <a:pt x="1100582" y="339978"/>
                  <a:pt x="1308100"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691063" y="2341564"/>
            <a:ext cx="609600" cy="2066925"/>
          </a:xfrm>
          <a:custGeom>
            <a:avLst/>
            <a:gdLst>
              <a:gd name="connsiteX0" fmla="*/ 23114 w 609727"/>
              <a:gd name="connsiteY0" fmla="*/ 19050 h 2066797"/>
              <a:gd name="connsiteX1" fmla="*/ 590677 w 609727"/>
              <a:gd name="connsiteY1" fmla="*/ 1033398 h 2066797"/>
              <a:gd name="connsiteX2" fmla="*/ 23114 w 609727"/>
              <a:gd name="connsiteY2" fmla="*/ 2047747 h 2066797"/>
              <a:gd name="connsiteX3" fmla="*/ 19050 w 609727"/>
              <a:gd name="connsiteY3" fmla="*/ 2047747 h 2066797"/>
            </a:gdLst>
            <a:ahLst/>
            <a:cxnLst>
              <a:cxn ang="0">
                <a:pos x="connsiteX0" y="connsiteY0"/>
              </a:cxn>
              <a:cxn ang="1">
                <a:pos x="connsiteX1" y="connsiteY1"/>
              </a:cxn>
              <a:cxn ang="2">
                <a:pos x="connsiteX2" y="connsiteY2"/>
              </a:cxn>
              <a:cxn ang="3">
                <a:pos x="connsiteX3" y="connsiteY3"/>
              </a:cxn>
            </a:cxnLst>
            <a:rect l="l" t="t" r="r" b="b"/>
            <a:pathLst>
              <a:path w="609727" h="2066797">
                <a:moveTo>
                  <a:pt x="23114" y="19050"/>
                </a:moveTo>
                <a:cubicBezTo>
                  <a:pt x="336550" y="19050"/>
                  <a:pt x="590677" y="473075"/>
                  <a:pt x="590677" y="1033398"/>
                </a:cubicBezTo>
                <a:cubicBezTo>
                  <a:pt x="590677" y="1593595"/>
                  <a:pt x="336550" y="2047747"/>
                  <a:pt x="23114" y="2047747"/>
                </a:cubicBezTo>
                <a:cubicBezTo>
                  <a:pt x="21717" y="2047747"/>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102100" y="2889250"/>
            <a:ext cx="1144588" cy="76200"/>
          </a:xfrm>
          <a:custGeom>
            <a:avLst/>
            <a:gdLst>
              <a:gd name="connsiteX0" fmla="*/ 19050 w 1144650"/>
              <a:gd name="connsiteY0" fmla="*/ 19050 h 76200"/>
              <a:gd name="connsiteX1" fmla="*/ 1125601 w 1144650"/>
              <a:gd name="connsiteY1" fmla="*/ 19050 h 76200"/>
            </a:gdLst>
            <a:ahLst/>
            <a:cxnLst>
              <a:cxn ang="0">
                <a:pos x="connsiteX0" y="connsiteY0"/>
              </a:cxn>
              <a:cxn ang="1">
                <a:pos x="connsiteX1" y="connsiteY1"/>
              </a:cxn>
            </a:cxnLst>
            <a:rect l="l" t="t" r="r" b="b"/>
            <a:pathLst>
              <a:path w="1144650" h="76200">
                <a:moveTo>
                  <a:pt x="19050" y="19050"/>
                </a:moveTo>
                <a:lnTo>
                  <a:pt x="112560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102100" y="3811588"/>
            <a:ext cx="1144588" cy="76200"/>
          </a:xfrm>
          <a:custGeom>
            <a:avLst/>
            <a:gdLst>
              <a:gd name="connsiteX0" fmla="*/ 19050 w 1144650"/>
              <a:gd name="connsiteY0" fmla="*/ 19050 h 76200"/>
              <a:gd name="connsiteX1" fmla="*/ 1125601 w 1144650"/>
              <a:gd name="connsiteY1" fmla="*/ 19050 h 76200"/>
            </a:gdLst>
            <a:ahLst/>
            <a:cxnLst>
              <a:cxn ang="0">
                <a:pos x="connsiteX0" y="connsiteY0"/>
              </a:cxn>
              <a:cxn ang="1">
                <a:pos x="connsiteX1" y="connsiteY1"/>
              </a:cxn>
            </a:cxnLst>
            <a:rect l="l" t="t" r="r" b="b"/>
            <a:pathLst>
              <a:path w="1144650" h="76200">
                <a:moveTo>
                  <a:pt x="19050" y="19050"/>
                </a:moveTo>
                <a:lnTo>
                  <a:pt x="112560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7097713"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4421188" y="2328864"/>
            <a:ext cx="609600" cy="2066925"/>
          </a:xfrm>
          <a:custGeom>
            <a:avLst/>
            <a:gdLst>
              <a:gd name="connsiteX0" fmla="*/ 23114 w 609727"/>
              <a:gd name="connsiteY0" fmla="*/ 19050 h 2066797"/>
              <a:gd name="connsiteX1" fmla="*/ 590677 w 609727"/>
              <a:gd name="connsiteY1" fmla="*/ 1033398 h 2066797"/>
              <a:gd name="connsiteX2" fmla="*/ 23114 w 609727"/>
              <a:gd name="connsiteY2" fmla="*/ 2047747 h 2066797"/>
              <a:gd name="connsiteX3" fmla="*/ 19050 w 609727"/>
              <a:gd name="connsiteY3" fmla="*/ 2047747 h 2066797"/>
            </a:gdLst>
            <a:ahLst/>
            <a:cxnLst>
              <a:cxn ang="0">
                <a:pos x="connsiteX0" y="connsiteY0"/>
              </a:cxn>
              <a:cxn ang="1">
                <a:pos x="connsiteX1" y="connsiteY1"/>
              </a:cxn>
              <a:cxn ang="2">
                <a:pos x="connsiteX2" y="connsiteY2"/>
              </a:cxn>
              <a:cxn ang="3">
                <a:pos x="connsiteX3" y="connsiteY3"/>
              </a:cxn>
            </a:cxnLst>
            <a:rect l="l" t="t" r="r" b="b"/>
            <a:pathLst>
              <a:path w="609727" h="2066797">
                <a:moveTo>
                  <a:pt x="23114" y="19050"/>
                </a:moveTo>
                <a:cubicBezTo>
                  <a:pt x="336550" y="19050"/>
                  <a:pt x="590677" y="473075"/>
                  <a:pt x="590677" y="1033398"/>
                </a:cubicBezTo>
                <a:cubicBezTo>
                  <a:pt x="590677" y="1593595"/>
                  <a:pt x="336550" y="2047747"/>
                  <a:pt x="23114" y="2047747"/>
                </a:cubicBezTo>
                <a:cubicBezTo>
                  <a:pt x="21717" y="2047747"/>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8594725" y="3270251"/>
            <a:ext cx="241300" cy="269875"/>
          </a:xfrm>
          <a:custGeom>
            <a:avLst/>
            <a:gdLst>
              <a:gd name="connsiteX0" fmla="*/ 6350 w 241300"/>
              <a:gd name="connsiteY0" fmla="*/ 135001 h 269875"/>
              <a:gd name="connsiteX1" fmla="*/ 120650 w 241300"/>
              <a:gd name="connsiteY1" fmla="*/ 6350 h 269875"/>
              <a:gd name="connsiteX2" fmla="*/ 120650 w 241300"/>
              <a:gd name="connsiteY2" fmla="*/ 6350 h 269875"/>
              <a:gd name="connsiteX3" fmla="*/ 120650 w 241300"/>
              <a:gd name="connsiteY3" fmla="*/ 6350 h 269875"/>
              <a:gd name="connsiteX4" fmla="*/ 234950 w 241300"/>
              <a:gd name="connsiteY4" fmla="*/ 135001 h 269875"/>
              <a:gd name="connsiteX5" fmla="*/ 234950 w 241300"/>
              <a:gd name="connsiteY5" fmla="*/ 135001 h 269875"/>
              <a:gd name="connsiteX6" fmla="*/ 120650 w 241300"/>
              <a:gd name="connsiteY6" fmla="*/ 263525 h 269875"/>
              <a:gd name="connsiteX7" fmla="*/ 120650 w 241300"/>
              <a:gd name="connsiteY7" fmla="*/ 263525 h 269875"/>
              <a:gd name="connsiteX8" fmla="*/ 120650 w 241300"/>
              <a:gd name="connsiteY8" fmla="*/ 263525 h 269875"/>
              <a:gd name="connsiteX9" fmla="*/ 6350 w 241300"/>
              <a:gd name="connsiteY9" fmla="*/ 135001 h 269875"/>
              <a:gd name="connsiteX10" fmla="*/ 6350 w 241300"/>
              <a:gd name="connsiteY10" fmla="*/ 135001 h 269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41300" h="269875">
                <a:moveTo>
                  <a:pt x="6350" y="135001"/>
                </a:moveTo>
                <a:cubicBezTo>
                  <a:pt x="6350" y="63880"/>
                  <a:pt x="57531" y="6350"/>
                  <a:pt x="120650" y="6350"/>
                </a:cubicBezTo>
                <a:cubicBezTo>
                  <a:pt x="120650" y="6350"/>
                  <a:pt x="120650" y="6350"/>
                  <a:pt x="120650" y="6350"/>
                </a:cubicBezTo>
                <a:lnTo>
                  <a:pt x="120650" y="6350"/>
                </a:lnTo>
                <a:cubicBezTo>
                  <a:pt x="183768" y="6350"/>
                  <a:pt x="234950" y="63880"/>
                  <a:pt x="234950" y="135001"/>
                </a:cubicBezTo>
                <a:lnTo>
                  <a:pt x="234950" y="135001"/>
                </a:lnTo>
                <a:cubicBezTo>
                  <a:pt x="234950" y="205994"/>
                  <a:pt x="183768" y="263525"/>
                  <a:pt x="120650" y="263525"/>
                </a:cubicBezTo>
                <a:cubicBezTo>
                  <a:pt x="120650" y="263525"/>
                  <a:pt x="120650" y="263525"/>
                  <a:pt x="120650" y="263525"/>
                </a:cubicBezTo>
                <a:lnTo>
                  <a:pt x="120650" y="263525"/>
                </a:lnTo>
                <a:cubicBezTo>
                  <a:pt x="57531" y="263525"/>
                  <a:pt x="6350" y="205994"/>
                  <a:pt x="6350" y="135001"/>
                </a:cubicBezTo>
                <a:cubicBezTo>
                  <a:pt x="6350" y="135001"/>
                  <a:pt x="6350" y="135001"/>
                  <a:pt x="6350" y="135001"/>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96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3911600"/>
            <a:ext cx="20320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表格 4"/>
          <p:cNvGraphicFramePr>
            <a:graphicFrameLocks noGrp="1"/>
          </p:cNvGraphicFramePr>
          <p:nvPr>
            <p:extLst/>
          </p:nvPr>
        </p:nvGraphicFramePr>
        <p:xfrm>
          <a:off x="8089900" y="4302126"/>
          <a:ext cx="1847223" cy="1758949"/>
        </p:xfrm>
        <a:graphic>
          <a:graphicData uri="http://schemas.openxmlformats.org/drawingml/2006/table">
            <a:tbl>
              <a:tblPr/>
              <a:tblGrid>
                <a:gridCol w="615741">
                  <a:extLst>
                    <a:ext uri="{9D8B030D-6E8A-4147-A177-3AD203B41FA5}">
                      <a16:colId xmlns="" xmlns:a16="http://schemas.microsoft.com/office/drawing/2014/main" val="20000"/>
                    </a:ext>
                  </a:extLst>
                </a:gridCol>
                <a:gridCol w="615741">
                  <a:extLst>
                    <a:ext uri="{9D8B030D-6E8A-4147-A177-3AD203B41FA5}">
                      <a16:colId xmlns="" xmlns:a16="http://schemas.microsoft.com/office/drawing/2014/main" val="20001"/>
                    </a:ext>
                  </a:extLst>
                </a:gridCol>
                <a:gridCol w="615741">
                  <a:extLst>
                    <a:ext uri="{9D8B030D-6E8A-4147-A177-3AD203B41FA5}">
                      <a16:colId xmlns="" xmlns:a16="http://schemas.microsoft.com/office/drawing/2014/main" val="20002"/>
                    </a:ext>
                  </a:extLst>
                </a:gridCol>
              </a:tblGrid>
              <a:tr h="352425">
                <a:tc>
                  <a:txBody>
                    <a:bodyPr/>
                    <a:lstStyle/>
                    <a:p>
                      <a:pPr algn="ctr"/>
                      <a:r>
                        <a:rPr lang="en-US" altLang="zh-CN" sz="1400" i="1" dirty="0" smtClean="0">
                          <a:solidFill>
                            <a:srgbClr val="000000"/>
                          </a:solidFill>
                          <a:latin typeface="Times New Roman" pitchFamily="18" charset="0"/>
                          <a:cs typeface="Times New Roman" pitchFamily="18" charset="0"/>
                        </a:rPr>
                        <a:t>x</a:t>
                      </a:r>
                      <a:endParaRPr lang="zh-CN" altLang="en-US" sz="1400"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400" i="1" dirty="0" smtClean="0">
                          <a:solidFill>
                            <a:srgbClr val="000000"/>
                          </a:solidFill>
                          <a:latin typeface="Times New Roman" pitchFamily="18" charset="0"/>
                          <a:cs typeface="Times New Roman" pitchFamily="18" charset="0"/>
                        </a:rPr>
                        <a:t>x     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50901">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50773">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69678"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22" name="TextBox 1"/>
          <p:cNvSpPr txBox="1"/>
          <p:nvPr/>
        </p:nvSpPr>
        <p:spPr>
          <a:xfrm>
            <a:off x="3581400" y="1366839"/>
            <a:ext cx="5515934" cy="4880823"/>
          </a:xfrm>
          <a:prstGeom prst="rect">
            <a:avLst/>
          </a:prstGeom>
          <a:noFill/>
        </p:spPr>
        <p:txBody>
          <a:bodyPr wrap="none" lIns="0" tIns="0" rIns="0">
            <a:spAutoFit/>
          </a:bodyPr>
          <a:lstStyle/>
          <a:p>
            <a:pPr>
              <a:lnSpc>
                <a:spcPts val="2200"/>
              </a:lnSpc>
              <a:tabLst>
                <a:tab pos="1130300" algn="l"/>
                <a:tab pos="2578100" algn="l"/>
                <a:tab pos="4622800" algn="l"/>
              </a:tabLst>
              <a:defRPr/>
            </a:pPr>
            <a:r>
              <a:rPr lang="en-US" altLang="zh-CN" dirty="0"/>
              <a:t>	</a:t>
            </a:r>
            <a:r>
              <a:rPr lang="en-US" altLang="zh-CN" sz="2400" u="sng" dirty="0">
                <a:solidFill>
                  <a:srgbClr val="FFFF66"/>
                </a:solidFill>
                <a:latin typeface="Times New Roman" pitchFamily="18" charset="0"/>
                <a:cs typeface="Times New Roman" pitchFamily="18" charset="0"/>
              </a:rPr>
              <a:t>Compuerta XOR (OR exclusivo):</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1130300" algn="l"/>
                <a:tab pos="2578100" algn="l"/>
                <a:tab pos="46228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3200"/>
              </a:lnSpc>
              <a:tabLst>
                <a:tab pos="1130300" algn="l"/>
                <a:tab pos="2578100" algn="l"/>
                <a:tab pos="4622800" algn="l"/>
              </a:tabLst>
              <a:defRPr/>
            </a:pPr>
            <a:r>
              <a:rPr lang="en-US" altLang="zh-CN" dirty="0"/>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p>
          <a:p>
            <a:pPr>
              <a:lnSpc>
                <a:spcPts val="3600"/>
              </a:lnSpc>
              <a:tabLst>
                <a:tab pos="1130300" algn="l"/>
                <a:tab pos="2578100" algn="l"/>
                <a:tab pos="4622800" algn="l"/>
              </a:tabLst>
              <a:defRPr/>
            </a:pPr>
            <a:r>
              <a:rPr lang="en-US" altLang="zh-CN" sz="3206" i="1" dirty="0">
                <a:solidFill>
                  <a:srgbClr val="FFFFFF"/>
                </a:solidFill>
                <a:latin typeface="Times New Roman" pitchFamily="18" charset="0"/>
                <a:cs typeface="Times New Roman" pitchFamily="18" charset="0"/>
              </a:rPr>
              <a:t>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600"/>
              </a:lnSpc>
              <a:tabLst>
                <a:tab pos="1130300" algn="l"/>
                <a:tab pos="2578100" algn="l"/>
                <a:tab pos="4622800" algn="l"/>
              </a:tabLst>
              <a:defRPr/>
            </a:pPr>
            <a:r>
              <a:rPr lang="en-US" altLang="zh-CN" dirty="0"/>
              <a:t>		</a:t>
            </a:r>
            <a:endParaRPr lang="en-US" altLang="zh-CN" sz="1596" dirty="0">
              <a:solidFill>
                <a:srgbClr val="99CCFF"/>
              </a:solidFill>
              <a:latin typeface="Times New Roman" pitchFamily="18" charset="0"/>
              <a:cs typeface="Times New Roman" pitchFamily="18" charset="0"/>
            </a:endParaRPr>
          </a:p>
        </p:txBody>
      </p:sp>
      <p:sp>
        <p:nvSpPr>
          <p:cNvPr id="2" name="CuadroTexto 1"/>
          <p:cNvSpPr txBox="1"/>
          <p:nvPr/>
        </p:nvSpPr>
        <p:spPr>
          <a:xfrm>
            <a:off x="7121525" y="6301056"/>
            <a:ext cx="3510980" cy="502702"/>
          </a:xfrm>
          <a:prstGeom prst="rect">
            <a:avLst/>
          </a:prstGeom>
          <a:noFill/>
        </p:spPr>
        <p:txBody>
          <a:bodyPr wrap="square" rtlCol="0">
            <a:spAutoFit/>
          </a:bodyPr>
          <a:lstStyle/>
          <a:p>
            <a:pPr>
              <a:lnSpc>
                <a:spcPts val="1600"/>
              </a:lnSpc>
              <a:tabLst>
                <a:tab pos="1130300" algn="l"/>
                <a:tab pos="2578100" algn="l"/>
                <a:tab pos="4622800" algn="l"/>
              </a:tabLst>
              <a:defRPr/>
            </a:pPr>
            <a:r>
              <a:rPr lang="en-US" altLang="zh-CN" dirty="0" err="1">
                <a:solidFill>
                  <a:schemeClr val="bg1"/>
                </a:solidFill>
              </a:rPr>
              <a:t>Toma</a:t>
            </a:r>
            <a:r>
              <a:rPr lang="en-US" altLang="zh-CN" dirty="0">
                <a:solidFill>
                  <a:schemeClr val="bg1"/>
                </a:solidFill>
              </a:rPr>
              <a:t> el valor 1 </a:t>
            </a:r>
            <a:r>
              <a:rPr lang="en-US" altLang="zh-CN" dirty="0" err="1">
                <a:solidFill>
                  <a:schemeClr val="bg1"/>
                </a:solidFill>
              </a:rPr>
              <a:t>cuando</a:t>
            </a:r>
            <a:r>
              <a:rPr lang="en-US" altLang="zh-CN" dirty="0">
                <a:solidFill>
                  <a:schemeClr val="bg1"/>
                </a:solidFill>
              </a:rPr>
              <a:t> </a:t>
            </a:r>
            <a:r>
              <a:rPr lang="en-US" altLang="zh-CN" dirty="0" err="1">
                <a:solidFill>
                  <a:schemeClr val="bg1"/>
                </a:solidFill>
              </a:rPr>
              <a:t>una</a:t>
            </a:r>
            <a:r>
              <a:rPr lang="en-US" altLang="zh-CN" dirty="0">
                <a:solidFill>
                  <a:schemeClr val="bg1"/>
                </a:solidFill>
              </a:rPr>
              <a:t> y solo </a:t>
            </a:r>
            <a:r>
              <a:rPr lang="en-US" altLang="zh-CN" dirty="0" err="1">
                <a:solidFill>
                  <a:schemeClr val="bg1"/>
                </a:solidFill>
              </a:rPr>
              <a:t>una</a:t>
            </a:r>
            <a:r>
              <a:rPr lang="en-US" altLang="zh-CN" dirty="0">
                <a:solidFill>
                  <a:schemeClr val="bg1"/>
                </a:solidFill>
              </a:rPr>
              <a:t> de las </a:t>
            </a:r>
            <a:r>
              <a:rPr lang="en-US" altLang="zh-CN" dirty="0">
                <a:solidFill>
                  <a:schemeClr val="bg1"/>
                </a:solidFill>
              </a:rPr>
              <a:t>variables </a:t>
            </a:r>
            <a:r>
              <a:rPr lang="en-US" altLang="zh-CN" dirty="0" err="1">
                <a:solidFill>
                  <a:schemeClr val="bg1"/>
                </a:solidFill>
              </a:rPr>
              <a:t>toma</a:t>
            </a:r>
            <a:r>
              <a:rPr lang="en-US" altLang="zh-CN" dirty="0">
                <a:solidFill>
                  <a:schemeClr val="bg1"/>
                </a:solidFill>
              </a:rPr>
              <a:t> el valor </a:t>
            </a:r>
            <a:r>
              <a:rPr lang="en-US" altLang="zh-CN" dirty="0">
                <a:solidFill>
                  <a:schemeClr val="bg1"/>
                </a:solidFill>
              </a:rPr>
              <a:t>1</a:t>
            </a:r>
            <a:endParaRPr lang="es-MX" dirty="0">
              <a:solidFill>
                <a:schemeClr val="bg1"/>
              </a:solidFill>
            </a:endParaRPr>
          </a:p>
        </p:txBody>
      </p:sp>
      <p:sp>
        <p:nvSpPr>
          <p:cNvPr id="20" name="Elipse 19"/>
          <p:cNvSpPr/>
          <p:nvPr/>
        </p:nvSpPr>
        <p:spPr>
          <a:xfrm>
            <a:off x="9544000" y="4430324"/>
            <a:ext cx="152400" cy="15080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dirty="0">
                <a:solidFill>
                  <a:schemeClr val="tx1"/>
                </a:solidFill>
              </a:rPr>
              <a:t>+</a:t>
            </a:r>
            <a:endParaRPr lang="es-MX" sz="900" dirty="0">
              <a:solidFill>
                <a:schemeClr val="tx1"/>
              </a:solidFill>
            </a:endParaRPr>
          </a:p>
        </p:txBody>
      </p:sp>
      <p:sp>
        <p:nvSpPr>
          <p:cNvPr id="23" name="Rectángulo 22"/>
          <p:cNvSpPr/>
          <p:nvPr/>
        </p:nvSpPr>
        <p:spPr>
          <a:xfrm>
            <a:off x="1668016" y="4149080"/>
            <a:ext cx="2218184" cy="576064"/>
          </a:xfrm>
          <a:prstGeom prst="rect">
            <a:avLst/>
          </a:prstGeom>
          <a:solidFill>
            <a:schemeClr val="bg1">
              <a:alpha val="2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Operación OR</a:t>
            </a:r>
            <a:endParaRPr lang="es-ES" dirty="0"/>
          </a:p>
        </p:txBody>
      </p:sp>
      <p:pic>
        <p:nvPicPr>
          <p:cNvPr id="24" name="Imagen 23"/>
          <p:cNvPicPr>
            <a:picLocks noChangeAspect="1"/>
          </p:cNvPicPr>
          <p:nvPr/>
        </p:nvPicPr>
        <p:blipFill>
          <a:blip r:embed="rId5"/>
          <a:stretch>
            <a:fillRect/>
          </a:stretch>
        </p:blipFill>
        <p:spPr>
          <a:xfrm>
            <a:off x="2010507" y="4788010"/>
            <a:ext cx="1447800" cy="1638300"/>
          </a:xfrm>
          <a:prstGeom prst="rect">
            <a:avLst/>
          </a:prstGeom>
        </p:spPr>
      </p:pic>
      <p:sp>
        <p:nvSpPr>
          <p:cNvPr id="25" name="Rectángulo 24"/>
          <p:cNvSpPr/>
          <p:nvPr/>
        </p:nvSpPr>
        <p:spPr>
          <a:xfrm>
            <a:off x="1601566" y="5507940"/>
            <a:ext cx="461986" cy="369332"/>
          </a:xfrm>
          <a:prstGeom prst="rect">
            <a:avLst/>
          </a:prstGeom>
        </p:spPr>
        <p:txBody>
          <a:bodyPr wrap="none">
            <a:spAutoFit/>
          </a:bodyPr>
          <a:lstStyle/>
          <a:p>
            <a:r>
              <a:rPr lang="en-US" altLang="zh-CN" dirty="0">
                <a:solidFill>
                  <a:srgbClr val="FFFF00"/>
                </a:solidFill>
              </a:rPr>
              <a:t>OR</a:t>
            </a:r>
            <a:endParaRPr lang="es-MX" dirty="0"/>
          </a:p>
        </p:txBody>
      </p:sp>
      <p:sp>
        <p:nvSpPr>
          <p:cNvPr id="17" name="Elipse 16"/>
          <p:cNvSpPr/>
          <p:nvPr/>
        </p:nvSpPr>
        <p:spPr>
          <a:xfrm>
            <a:off x="8089900" y="5661248"/>
            <a:ext cx="1847223" cy="399826"/>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5790468" y="3244334"/>
            <a:ext cx="575799" cy="369332"/>
          </a:xfrm>
          <a:prstGeom prst="rect">
            <a:avLst/>
          </a:prstGeom>
        </p:spPr>
        <p:txBody>
          <a:bodyPr wrap="none">
            <a:spAutoFit/>
          </a:bodyPr>
          <a:lstStyle/>
          <a:p>
            <a:r>
              <a:rPr lang="en-US" altLang="zh-CN" dirty="0">
                <a:solidFill>
                  <a:srgbClr val="FFFF00"/>
                </a:solidFill>
              </a:rPr>
              <a:t>XOR</a:t>
            </a:r>
            <a:endParaRPr lang="es-MX" dirty="0"/>
          </a:p>
        </p:txBody>
      </p:sp>
    </p:spTree>
    <p:extLst>
      <p:ext uri="{BB962C8B-B14F-4D97-AF65-F5344CB8AC3E}">
        <p14:creationId xmlns:p14="http://schemas.microsoft.com/office/powerpoint/2010/main" val="25603695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695825" y="2333625"/>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5794375" y="2333626"/>
            <a:ext cx="1327150" cy="1052513"/>
          </a:xfrm>
          <a:custGeom>
            <a:avLst/>
            <a:gdLst>
              <a:gd name="connsiteX0" fmla="*/ 19050 w 1327150"/>
              <a:gd name="connsiteY0" fmla="*/ 19050 h 1052576"/>
              <a:gd name="connsiteX1" fmla="*/ 678179 w 1327150"/>
              <a:gd name="connsiteY1" fmla="*/ 225425 h 1052576"/>
              <a:gd name="connsiteX2" fmla="*/ 1308100 w 1327150"/>
              <a:gd name="connsiteY2" fmla="*/ 1033526 h 1052576"/>
            </a:gdLst>
            <a:ahLst/>
            <a:cxnLst>
              <a:cxn ang="0">
                <a:pos x="connsiteX0" y="connsiteY0"/>
              </a:cxn>
              <a:cxn ang="1">
                <a:pos x="connsiteX1" y="connsiteY1"/>
              </a:cxn>
              <a:cxn ang="2">
                <a:pos x="connsiteX2" y="connsiteY2"/>
              </a:cxn>
            </a:cxnLst>
            <a:rect l="l" t="t" r="r" b="b"/>
            <a:pathLst>
              <a:path w="1327150" h="1052576">
                <a:moveTo>
                  <a:pt x="19050" y="19050"/>
                </a:moveTo>
                <a:cubicBezTo>
                  <a:pt x="241172" y="36195"/>
                  <a:pt x="463422" y="56260"/>
                  <a:pt x="678179" y="225425"/>
                </a:cubicBezTo>
                <a:cubicBezTo>
                  <a:pt x="893064" y="394461"/>
                  <a:pt x="1100582" y="712470"/>
                  <a:pt x="1308100" y="1033526"/>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4695825" y="4367213"/>
            <a:ext cx="1150938" cy="76200"/>
          </a:xfrm>
          <a:custGeom>
            <a:avLst/>
            <a:gdLst>
              <a:gd name="connsiteX0" fmla="*/ 19050 w 1151000"/>
              <a:gd name="connsiteY0" fmla="*/ 19050 h 76200"/>
              <a:gd name="connsiteX1" fmla="*/ 1131951 w 1151000"/>
              <a:gd name="connsiteY1" fmla="*/ 19050 h 76200"/>
            </a:gdLst>
            <a:ahLst/>
            <a:cxnLst>
              <a:cxn ang="0">
                <a:pos x="connsiteX0" y="connsiteY0"/>
              </a:cxn>
              <a:cxn ang="1">
                <a:pos x="connsiteX1" y="connsiteY1"/>
              </a:cxn>
            </a:cxnLst>
            <a:rect l="l" t="t" r="r" b="b"/>
            <a:pathLst>
              <a:path w="1151000" h="76200">
                <a:moveTo>
                  <a:pt x="19050" y="19050"/>
                </a:moveTo>
                <a:lnTo>
                  <a:pt x="113195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794375" y="3352801"/>
            <a:ext cx="1327150" cy="1052513"/>
          </a:xfrm>
          <a:custGeom>
            <a:avLst/>
            <a:gdLst>
              <a:gd name="connsiteX0" fmla="*/ 19050 w 1327150"/>
              <a:gd name="connsiteY0" fmla="*/ 1033398 h 1052448"/>
              <a:gd name="connsiteX1" fmla="*/ 678179 w 1327150"/>
              <a:gd name="connsiteY1" fmla="*/ 827151 h 1052448"/>
              <a:gd name="connsiteX2" fmla="*/ 1308100 w 1327150"/>
              <a:gd name="connsiteY2" fmla="*/ 19050 h 1052448"/>
            </a:gdLst>
            <a:ahLst/>
            <a:cxnLst>
              <a:cxn ang="0">
                <a:pos x="connsiteX0" y="connsiteY0"/>
              </a:cxn>
              <a:cxn ang="1">
                <a:pos x="connsiteX1" y="connsiteY1"/>
              </a:cxn>
              <a:cxn ang="2">
                <a:pos x="connsiteX2" y="connsiteY2"/>
              </a:cxn>
            </a:cxnLst>
            <a:rect l="l" t="t" r="r" b="b"/>
            <a:pathLst>
              <a:path w="1327150" h="1052448">
                <a:moveTo>
                  <a:pt x="19050" y="1033398"/>
                </a:moveTo>
                <a:cubicBezTo>
                  <a:pt x="241172" y="1016253"/>
                  <a:pt x="463422" y="996188"/>
                  <a:pt x="678179" y="827151"/>
                </a:cubicBezTo>
                <a:cubicBezTo>
                  <a:pt x="893064" y="658114"/>
                  <a:pt x="1100582" y="339978"/>
                  <a:pt x="1308100"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691063" y="2341564"/>
            <a:ext cx="609600" cy="2066925"/>
          </a:xfrm>
          <a:custGeom>
            <a:avLst/>
            <a:gdLst>
              <a:gd name="connsiteX0" fmla="*/ 23114 w 609727"/>
              <a:gd name="connsiteY0" fmla="*/ 19050 h 2066797"/>
              <a:gd name="connsiteX1" fmla="*/ 590677 w 609727"/>
              <a:gd name="connsiteY1" fmla="*/ 1033398 h 2066797"/>
              <a:gd name="connsiteX2" fmla="*/ 23114 w 609727"/>
              <a:gd name="connsiteY2" fmla="*/ 2047747 h 2066797"/>
              <a:gd name="connsiteX3" fmla="*/ 19050 w 609727"/>
              <a:gd name="connsiteY3" fmla="*/ 2047747 h 2066797"/>
            </a:gdLst>
            <a:ahLst/>
            <a:cxnLst>
              <a:cxn ang="0">
                <a:pos x="connsiteX0" y="connsiteY0"/>
              </a:cxn>
              <a:cxn ang="1">
                <a:pos x="connsiteX1" y="connsiteY1"/>
              </a:cxn>
              <a:cxn ang="2">
                <a:pos x="connsiteX2" y="connsiteY2"/>
              </a:cxn>
              <a:cxn ang="3">
                <a:pos x="connsiteX3" y="connsiteY3"/>
              </a:cxn>
            </a:cxnLst>
            <a:rect l="l" t="t" r="r" b="b"/>
            <a:pathLst>
              <a:path w="609727" h="2066797">
                <a:moveTo>
                  <a:pt x="23114" y="19050"/>
                </a:moveTo>
                <a:cubicBezTo>
                  <a:pt x="336550" y="19050"/>
                  <a:pt x="590677" y="473075"/>
                  <a:pt x="590677" y="1033398"/>
                </a:cubicBezTo>
                <a:cubicBezTo>
                  <a:pt x="590677" y="1593595"/>
                  <a:pt x="336550" y="2047747"/>
                  <a:pt x="23114" y="2047747"/>
                </a:cubicBezTo>
                <a:cubicBezTo>
                  <a:pt x="21717" y="2047747"/>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102101" y="2889250"/>
            <a:ext cx="1154113" cy="76200"/>
          </a:xfrm>
          <a:custGeom>
            <a:avLst/>
            <a:gdLst>
              <a:gd name="connsiteX0" fmla="*/ 19050 w 1154175"/>
              <a:gd name="connsiteY0" fmla="*/ 19050 h 76200"/>
              <a:gd name="connsiteX1" fmla="*/ 1135126 w 1154175"/>
              <a:gd name="connsiteY1" fmla="*/ 19050 h 76200"/>
            </a:gdLst>
            <a:ahLst/>
            <a:cxnLst>
              <a:cxn ang="0">
                <a:pos x="connsiteX0" y="connsiteY0"/>
              </a:cxn>
              <a:cxn ang="1">
                <a:pos x="connsiteX1" y="connsiteY1"/>
              </a:cxn>
            </a:cxnLst>
            <a:rect l="l" t="t" r="r" b="b"/>
            <a:pathLst>
              <a:path w="1154175" h="76200">
                <a:moveTo>
                  <a:pt x="19050" y="19050"/>
                </a:moveTo>
                <a:lnTo>
                  <a:pt x="11351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102101" y="3811588"/>
            <a:ext cx="1154113" cy="76200"/>
          </a:xfrm>
          <a:custGeom>
            <a:avLst/>
            <a:gdLst>
              <a:gd name="connsiteX0" fmla="*/ 19050 w 1154175"/>
              <a:gd name="connsiteY0" fmla="*/ 19050 h 76200"/>
              <a:gd name="connsiteX1" fmla="*/ 1135126 w 1154175"/>
              <a:gd name="connsiteY1" fmla="*/ 19050 h 76200"/>
            </a:gdLst>
            <a:ahLst/>
            <a:cxnLst>
              <a:cxn ang="0">
                <a:pos x="connsiteX0" y="connsiteY0"/>
              </a:cxn>
              <a:cxn ang="1">
                <a:pos x="connsiteX1" y="connsiteY1"/>
              </a:cxn>
            </a:cxnLst>
            <a:rect l="l" t="t" r="r" b="b"/>
            <a:pathLst>
              <a:path w="1154175" h="76200">
                <a:moveTo>
                  <a:pt x="19050" y="19050"/>
                </a:moveTo>
                <a:lnTo>
                  <a:pt x="11351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7288213" y="3348038"/>
            <a:ext cx="849312" cy="76200"/>
          </a:xfrm>
          <a:custGeom>
            <a:avLst/>
            <a:gdLst>
              <a:gd name="connsiteX0" fmla="*/ 19050 w 849248"/>
              <a:gd name="connsiteY0" fmla="*/ 19050 h 76200"/>
              <a:gd name="connsiteX1" fmla="*/ 830198 w 849248"/>
              <a:gd name="connsiteY1" fmla="*/ 19050 h 76200"/>
            </a:gdLst>
            <a:ahLst/>
            <a:cxnLst>
              <a:cxn ang="0">
                <a:pos x="connsiteX0" y="connsiteY0"/>
              </a:cxn>
              <a:cxn ang="1">
                <a:pos x="connsiteX1" y="connsiteY1"/>
              </a:cxn>
            </a:cxnLst>
            <a:rect l="l" t="t" r="r" b="b"/>
            <a:pathLst>
              <a:path w="849248" h="76200">
                <a:moveTo>
                  <a:pt x="19050" y="19050"/>
                </a:moveTo>
                <a:lnTo>
                  <a:pt x="8301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4421188" y="2328864"/>
            <a:ext cx="609600" cy="2066925"/>
          </a:xfrm>
          <a:custGeom>
            <a:avLst/>
            <a:gdLst>
              <a:gd name="connsiteX0" fmla="*/ 23114 w 609727"/>
              <a:gd name="connsiteY0" fmla="*/ 19050 h 2066797"/>
              <a:gd name="connsiteX1" fmla="*/ 590677 w 609727"/>
              <a:gd name="connsiteY1" fmla="*/ 1033398 h 2066797"/>
              <a:gd name="connsiteX2" fmla="*/ 23114 w 609727"/>
              <a:gd name="connsiteY2" fmla="*/ 2047747 h 2066797"/>
              <a:gd name="connsiteX3" fmla="*/ 19050 w 609727"/>
              <a:gd name="connsiteY3" fmla="*/ 2047747 h 2066797"/>
            </a:gdLst>
            <a:ahLst/>
            <a:cxnLst>
              <a:cxn ang="0">
                <a:pos x="connsiteX0" y="connsiteY0"/>
              </a:cxn>
              <a:cxn ang="1">
                <a:pos x="connsiteX1" y="connsiteY1"/>
              </a:cxn>
              <a:cxn ang="2">
                <a:pos x="connsiteX2" y="connsiteY2"/>
              </a:cxn>
              <a:cxn ang="3">
                <a:pos x="connsiteX3" y="connsiteY3"/>
              </a:cxn>
            </a:cxnLst>
            <a:rect l="l" t="t" r="r" b="b"/>
            <a:pathLst>
              <a:path w="609727" h="2066797">
                <a:moveTo>
                  <a:pt x="23114" y="19050"/>
                </a:moveTo>
                <a:cubicBezTo>
                  <a:pt x="336550" y="19050"/>
                  <a:pt x="590677" y="473075"/>
                  <a:pt x="590677" y="1033398"/>
                </a:cubicBezTo>
                <a:cubicBezTo>
                  <a:pt x="590677" y="1593595"/>
                  <a:pt x="336550" y="2047747"/>
                  <a:pt x="23114" y="2047747"/>
                </a:cubicBezTo>
                <a:cubicBezTo>
                  <a:pt x="21717" y="2047747"/>
                  <a:pt x="20447" y="2047747"/>
                  <a:pt x="19050" y="204774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8709025" y="3270251"/>
            <a:ext cx="241300" cy="269875"/>
          </a:xfrm>
          <a:custGeom>
            <a:avLst/>
            <a:gdLst>
              <a:gd name="connsiteX0" fmla="*/ 6350 w 241300"/>
              <a:gd name="connsiteY0" fmla="*/ 135001 h 269875"/>
              <a:gd name="connsiteX1" fmla="*/ 120650 w 241300"/>
              <a:gd name="connsiteY1" fmla="*/ 6350 h 269875"/>
              <a:gd name="connsiteX2" fmla="*/ 120650 w 241300"/>
              <a:gd name="connsiteY2" fmla="*/ 6350 h 269875"/>
              <a:gd name="connsiteX3" fmla="*/ 120650 w 241300"/>
              <a:gd name="connsiteY3" fmla="*/ 6350 h 269875"/>
              <a:gd name="connsiteX4" fmla="*/ 234950 w 241300"/>
              <a:gd name="connsiteY4" fmla="*/ 135001 h 269875"/>
              <a:gd name="connsiteX5" fmla="*/ 234950 w 241300"/>
              <a:gd name="connsiteY5" fmla="*/ 135001 h 269875"/>
              <a:gd name="connsiteX6" fmla="*/ 120650 w 241300"/>
              <a:gd name="connsiteY6" fmla="*/ 263525 h 269875"/>
              <a:gd name="connsiteX7" fmla="*/ 120650 w 241300"/>
              <a:gd name="connsiteY7" fmla="*/ 263525 h 269875"/>
              <a:gd name="connsiteX8" fmla="*/ 120650 w 241300"/>
              <a:gd name="connsiteY8" fmla="*/ 263525 h 269875"/>
              <a:gd name="connsiteX9" fmla="*/ 6350 w 241300"/>
              <a:gd name="connsiteY9" fmla="*/ 135001 h 269875"/>
              <a:gd name="connsiteX10" fmla="*/ 6350 w 241300"/>
              <a:gd name="connsiteY10" fmla="*/ 135001 h 269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41300" h="269875">
                <a:moveTo>
                  <a:pt x="6350" y="135001"/>
                </a:moveTo>
                <a:cubicBezTo>
                  <a:pt x="6350" y="63880"/>
                  <a:pt x="57531" y="6350"/>
                  <a:pt x="120650" y="6350"/>
                </a:cubicBezTo>
                <a:cubicBezTo>
                  <a:pt x="120650" y="6350"/>
                  <a:pt x="120650" y="6350"/>
                  <a:pt x="120650" y="6350"/>
                </a:cubicBezTo>
                <a:lnTo>
                  <a:pt x="120650" y="6350"/>
                </a:lnTo>
                <a:cubicBezTo>
                  <a:pt x="183768" y="6350"/>
                  <a:pt x="234950" y="63880"/>
                  <a:pt x="234950" y="135001"/>
                </a:cubicBezTo>
                <a:lnTo>
                  <a:pt x="234950" y="135001"/>
                </a:lnTo>
                <a:cubicBezTo>
                  <a:pt x="234950" y="205994"/>
                  <a:pt x="183768" y="263525"/>
                  <a:pt x="120650" y="263525"/>
                </a:cubicBezTo>
                <a:cubicBezTo>
                  <a:pt x="120650" y="263525"/>
                  <a:pt x="120650" y="263525"/>
                  <a:pt x="120650" y="263525"/>
                </a:cubicBezTo>
                <a:lnTo>
                  <a:pt x="120650" y="263525"/>
                </a:lnTo>
                <a:cubicBezTo>
                  <a:pt x="57531" y="263525"/>
                  <a:pt x="6350" y="205994"/>
                  <a:pt x="6350" y="135001"/>
                </a:cubicBezTo>
                <a:cubicBezTo>
                  <a:pt x="6350" y="135001"/>
                  <a:pt x="6350" y="135001"/>
                  <a:pt x="6350" y="135001"/>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7096126" y="3257551"/>
            <a:ext cx="219075" cy="219075"/>
          </a:xfrm>
          <a:custGeom>
            <a:avLst/>
            <a:gdLst>
              <a:gd name="connsiteX0" fmla="*/ 19050 w 219075"/>
              <a:gd name="connsiteY0" fmla="*/ 109601 h 219075"/>
              <a:gd name="connsiteX1" fmla="*/ 109601 w 219075"/>
              <a:gd name="connsiteY1" fmla="*/ 19050 h 219075"/>
              <a:gd name="connsiteX2" fmla="*/ 109601 w 219075"/>
              <a:gd name="connsiteY2" fmla="*/ 19050 h 219075"/>
              <a:gd name="connsiteX3" fmla="*/ 109601 w 219075"/>
              <a:gd name="connsiteY3" fmla="*/ 19050 h 219075"/>
              <a:gd name="connsiteX4" fmla="*/ 200025 w 219075"/>
              <a:gd name="connsiteY4" fmla="*/ 109601 h 219075"/>
              <a:gd name="connsiteX5" fmla="*/ 200025 w 219075"/>
              <a:gd name="connsiteY5" fmla="*/ 109601 h 219075"/>
              <a:gd name="connsiteX6" fmla="*/ 200025 w 219075"/>
              <a:gd name="connsiteY6" fmla="*/ 109601 h 219075"/>
              <a:gd name="connsiteX7" fmla="*/ 109601 w 219075"/>
              <a:gd name="connsiteY7" fmla="*/ 200025 h 219075"/>
              <a:gd name="connsiteX8" fmla="*/ 109601 w 219075"/>
              <a:gd name="connsiteY8" fmla="*/ 200025 h 219075"/>
              <a:gd name="connsiteX9" fmla="*/ 109601 w 219075"/>
              <a:gd name="connsiteY9" fmla="*/ 200025 h 219075"/>
              <a:gd name="connsiteX10" fmla="*/ 19050 w 219075"/>
              <a:gd name="connsiteY10" fmla="*/ 109601 h 219075"/>
              <a:gd name="connsiteX11" fmla="*/ 19050 w 219075"/>
              <a:gd name="connsiteY11" fmla="*/ 109601 h 2190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219075" h="219075">
                <a:moveTo>
                  <a:pt x="19050" y="109601"/>
                </a:moveTo>
                <a:cubicBezTo>
                  <a:pt x="19050" y="59563"/>
                  <a:pt x="59563" y="19050"/>
                  <a:pt x="109601" y="19050"/>
                </a:cubicBezTo>
                <a:cubicBezTo>
                  <a:pt x="109601" y="19050"/>
                  <a:pt x="109601" y="19050"/>
                  <a:pt x="109601" y="19050"/>
                </a:cubicBezTo>
                <a:lnTo>
                  <a:pt x="109601" y="19050"/>
                </a:lnTo>
                <a:cubicBezTo>
                  <a:pt x="159511" y="19050"/>
                  <a:pt x="200025" y="59563"/>
                  <a:pt x="200025" y="109601"/>
                </a:cubicBezTo>
                <a:cubicBezTo>
                  <a:pt x="200025" y="109601"/>
                  <a:pt x="200025" y="109601"/>
                  <a:pt x="200025" y="109601"/>
                </a:cubicBezTo>
                <a:lnTo>
                  <a:pt x="200025" y="109601"/>
                </a:lnTo>
                <a:cubicBezTo>
                  <a:pt x="200025" y="159511"/>
                  <a:pt x="159511" y="200025"/>
                  <a:pt x="109601" y="200025"/>
                </a:cubicBezTo>
                <a:cubicBezTo>
                  <a:pt x="109601" y="200025"/>
                  <a:pt x="109601" y="200025"/>
                  <a:pt x="109601" y="200025"/>
                </a:cubicBezTo>
                <a:lnTo>
                  <a:pt x="109601" y="200025"/>
                </a:lnTo>
                <a:cubicBezTo>
                  <a:pt x="59563" y="200025"/>
                  <a:pt x="19050" y="159511"/>
                  <a:pt x="19050" y="109601"/>
                </a:cubicBezTo>
                <a:cubicBezTo>
                  <a:pt x="19050" y="109601"/>
                  <a:pt x="19050" y="109601"/>
                  <a:pt x="19050" y="109601"/>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3"/>
          <p:cNvSpPr/>
          <p:nvPr/>
        </p:nvSpPr>
        <p:spPr>
          <a:xfrm>
            <a:off x="8339139" y="3195638"/>
            <a:ext cx="942975" cy="57150"/>
          </a:xfrm>
          <a:custGeom>
            <a:avLst/>
            <a:gdLst>
              <a:gd name="connsiteX0" fmla="*/ 14287 w 942975"/>
              <a:gd name="connsiteY0" fmla="*/ 14287 h 57150"/>
              <a:gd name="connsiteX1" fmla="*/ 928687 w 942975"/>
              <a:gd name="connsiteY1" fmla="*/ 14287 h 57150"/>
            </a:gdLst>
            <a:ahLst/>
            <a:cxnLst>
              <a:cxn ang="0">
                <a:pos x="connsiteX0" y="connsiteY0"/>
              </a:cxn>
              <a:cxn ang="1">
                <a:pos x="connsiteX1" y="connsiteY1"/>
              </a:cxn>
            </a:cxnLst>
            <a:rect l="l" t="t" r="r" b="b"/>
            <a:pathLst>
              <a:path w="942975" h="57150">
                <a:moveTo>
                  <a:pt x="14287" y="14287"/>
                </a:moveTo>
                <a:lnTo>
                  <a:pt x="928687" y="1428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16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3911600"/>
            <a:ext cx="20320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表格 4"/>
          <p:cNvGraphicFramePr>
            <a:graphicFrameLocks noGrp="1"/>
          </p:cNvGraphicFramePr>
          <p:nvPr/>
        </p:nvGraphicFramePr>
        <p:xfrm>
          <a:off x="8248650" y="4302126"/>
          <a:ext cx="1562100" cy="1758949"/>
        </p:xfrm>
        <a:graphic>
          <a:graphicData uri="http://schemas.openxmlformats.org/drawingml/2006/table">
            <a:tbl>
              <a:tblPr/>
              <a:tblGrid>
                <a:gridCol w="520700">
                  <a:extLst>
                    <a:ext uri="{9D8B030D-6E8A-4147-A177-3AD203B41FA5}">
                      <a16:colId xmlns="" xmlns:a16="http://schemas.microsoft.com/office/drawing/2014/main" val="20000"/>
                    </a:ext>
                  </a:extLst>
                </a:gridCol>
                <a:gridCol w="520700">
                  <a:extLst>
                    <a:ext uri="{9D8B030D-6E8A-4147-A177-3AD203B41FA5}">
                      <a16:colId xmlns="" xmlns:a16="http://schemas.microsoft.com/office/drawing/2014/main" val="20001"/>
                    </a:ext>
                  </a:extLst>
                </a:gridCol>
                <a:gridCol w="520700">
                  <a:extLst>
                    <a:ext uri="{9D8B030D-6E8A-4147-A177-3AD203B41FA5}">
                      <a16:colId xmlns="" xmlns:a16="http://schemas.microsoft.com/office/drawing/2014/main" val="20002"/>
                    </a:ext>
                  </a:extLst>
                </a:gridCol>
              </a:tblGrid>
              <a:tr h="352425">
                <a:tc>
                  <a:txBody>
                    <a:bodyPr/>
                    <a:lstStyle/>
                    <a:p>
                      <a:pPr algn="ctr"/>
                      <a:r>
                        <a:rPr lang="en-US" altLang="zh-CN" sz="1400" i="1" dirty="0" smtClean="0">
                          <a:solidFill>
                            <a:srgbClr val="000000"/>
                          </a:solidFill>
                          <a:latin typeface="Times New Roman" pitchFamily="18" charset="0"/>
                          <a:cs typeface="Times New Roman" pitchFamily="18" charset="0"/>
                        </a:rPr>
                        <a:t>x</a:t>
                      </a:r>
                      <a:endParaRPr lang="zh-CN" altLang="en-US" sz="1400" i="1" dirty="0" smtClean="0">
                        <a:solidFill>
                          <a:srgbClr val="000000"/>
                        </a:solidFill>
                        <a:latin typeface="Times New Roman" pitchFamily="18" charset="0"/>
                        <a:cs typeface="Times New Roman" pitchFamily="18" charset="0"/>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400" i="1" dirty="0" smtClean="0">
                          <a:solidFill>
                            <a:srgbClr val="000000"/>
                          </a:solidFill>
                          <a:latin typeface="Times New Roman" pitchFamily="18" charset="0"/>
                          <a:cs typeface="Times New Roman" pitchFamily="18" charset="0"/>
                        </a:rPr>
                        <a:t>x</a:t>
                      </a:r>
                      <a:r>
                        <a:rPr lang="en-US" altLang="zh-CN" sz="1400" dirty="0" smtClean="0">
                          <a:solidFill>
                            <a:srgbClr val="000000"/>
                          </a:solidFill>
                          <a:latin typeface="Times New Roman" pitchFamily="18" charset="0"/>
                          <a:cs typeface="Times New Roman" pitchFamily="18" charset="0"/>
                        </a:rPr>
                        <a:t>+</a:t>
                      </a:r>
                      <a:r>
                        <a:rPr lang="en-US" altLang="zh-CN" sz="1400" i="1" dirty="0" smtClean="0">
                          <a:solidFill>
                            <a:srgbClr val="000000"/>
                          </a:solidFill>
                          <a:latin typeface="Times New Roman" pitchFamily="18" charset="0"/>
                          <a:cs typeface="Times New Roman" pitchFamily="18" charset="0"/>
                        </a:rPr>
                        <a:t>y</a:t>
                      </a:r>
                      <a:endParaRPr lang="zh-CN" altLang="en-US" sz="1400" i="1"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50901">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50773">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0</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52425">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mpd="sng">
                      <a:solidFill>
                        <a:srgbClr val="000000"/>
                      </a:solidFill>
                      <a:prstDash val="soli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0" dirty="0" smtClean="0">
                          <a:solidFill>
                            <a:srgbClr val="000000"/>
                          </a:solidFill>
                          <a:latin typeface="Times New Roman" pitchFamily="18" charset="0"/>
                          <a:cs typeface="Times New Roman" pitchFamily="18" charset="0"/>
                        </a:rPr>
                        <a:t>1</a:t>
                      </a:r>
                      <a:endParaRPr lang="zh-CN" altLang="en-US" sz="1400" dirty="0" smtClean="0">
                        <a:solidFill>
                          <a:srgbClr val="000000"/>
                        </a:solidFill>
                        <a:latin typeface="Times New Roman" pitchFamily="18" charset="0"/>
                        <a:cs typeface="Times New Roman" pitchFamily="18" charset="0"/>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000000"/>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bl>
          </a:graphicData>
        </a:graphic>
      </p:graphicFrame>
      <p:sp>
        <p:nvSpPr>
          <p:cNvPr id="19" name="TextBox 1"/>
          <p:cNvSpPr txBox="1"/>
          <p:nvPr/>
        </p:nvSpPr>
        <p:spPr>
          <a:xfrm>
            <a:off x="2324100" y="139701"/>
            <a:ext cx="3525004" cy="405239"/>
          </a:xfrm>
          <a:prstGeom prst="rect">
            <a:avLst/>
          </a:prstGeom>
          <a:noFill/>
        </p:spPr>
        <p:txBody>
          <a:bodyPr wrap="none" lIns="0" tIns="0" rIns="0">
            <a:spAutoFit/>
          </a:bodyPr>
          <a:lstStyle/>
          <a:p>
            <a:pPr>
              <a:lnSpc>
                <a:spcPts val="2800"/>
              </a:lnSpc>
              <a:defRPr/>
            </a:pPr>
            <a:r>
              <a:rPr lang="en-US" altLang="zh-CN" sz="3204" dirty="0">
                <a:solidFill>
                  <a:srgbClr val="99CCFF"/>
                </a:solidFill>
                <a:latin typeface="Times New Roman" pitchFamily="18" charset="0"/>
                <a:cs typeface="Times New Roman" pitchFamily="18" charset="0"/>
              </a:rPr>
              <a:t>[</a:t>
            </a:r>
            <a:r>
              <a:rPr lang="en-US" altLang="zh-CN" sz="3204" dirty="0">
                <a:latin typeface="Times New Roman" pitchFamily="18" charset="0"/>
                <a:cs typeface="Times New Roman" pitchFamily="18" charset="0"/>
              </a:rPr>
              <a:t> </a:t>
            </a:r>
            <a:r>
              <a:rPr lang="en-US" altLang="zh-CN" sz="3204" dirty="0">
                <a:solidFill>
                  <a:srgbClr val="99CCFF"/>
                </a:solidFill>
                <a:latin typeface="Times New Roman" pitchFamily="18" charset="0"/>
                <a:cs typeface="Times New Roman" pitchFamily="18" charset="0"/>
              </a:rPr>
              <a:t>Sistemas</a:t>
            </a:r>
            <a:r>
              <a:rPr lang="en-US" altLang="zh-CN" sz="3204" dirty="0">
                <a:latin typeface="Times New Roman" pitchFamily="18" charset="0"/>
                <a:cs typeface="Times New Roman" pitchFamily="18" charset="0"/>
              </a:rPr>
              <a:t> </a:t>
            </a:r>
            <a:r>
              <a:rPr lang="en-US" altLang="zh-CN" sz="3204" dirty="0">
                <a:solidFill>
                  <a:srgbClr val="99CCFF"/>
                </a:solidFill>
                <a:latin typeface="Times New Roman" pitchFamily="18" charset="0"/>
                <a:cs typeface="Times New Roman" pitchFamily="18" charset="0"/>
              </a:rPr>
              <a:t>Digitales</a:t>
            </a:r>
            <a:r>
              <a:rPr lang="en-US" altLang="zh-CN" sz="3204" dirty="0">
                <a:latin typeface="Times New Roman" pitchFamily="18" charset="0"/>
                <a:cs typeface="Times New Roman" pitchFamily="18" charset="0"/>
              </a:rPr>
              <a:t> </a:t>
            </a:r>
            <a:r>
              <a:rPr lang="en-US" altLang="zh-CN" sz="3204" dirty="0">
                <a:solidFill>
                  <a:srgbClr val="99CCFF"/>
                </a:solidFill>
                <a:latin typeface="Times New Roman" pitchFamily="18" charset="0"/>
                <a:cs typeface="Times New Roman" pitchFamily="18" charset="0"/>
              </a:rPr>
              <a:t>]</a:t>
            </a:r>
          </a:p>
        </p:txBody>
      </p:sp>
      <p:sp>
        <p:nvSpPr>
          <p:cNvPr id="71728"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24" name="TextBox 1"/>
          <p:cNvSpPr txBox="1"/>
          <p:nvPr/>
        </p:nvSpPr>
        <p:spPr>
          <a:xfrm>
            <a:off x="3581401" y="1371601"/>
            <a:ext cx="5730875" cy="4881563"/>
          </a:xfrm>
          <a:prstGeom prst="rect">
            <a:avLst/>
          </a:prstGeom>
          <a:noFill/>
        </p:spPr>
        <p:txBody>
          <a:bodyPr wrap="none" lIns="0" tIns="0" rIns="0">
            <a:spAutoFit/>
          </a:bodyPr>
          <a:lstStyle/>
          <a:p>
            <a:pPr>
              <a:lnSpc>
                <a:spcPts val="2200"/>
              </a:lnSpc>
              <a:tabLst>
                <a:tab pos="1130300" algn="l"/>
                <a:tab pos="2578100" algn="l"/>
                <a:tab pos="4737100" algn="l"/>
              </a:tabLst>
              <a:defRPr/>
            </a:pPr>
            <a:r>
              <a:rPr lang="en-US" altLang="zh-CN" dirty="0"/>
              <a:t>	</a:t>
            </a:r>
            <a:r>
              <a:rPr lang="en-US" altLang="zh-CN" sz="2400" dirty="0">
                <a:solidFill>
                  <a:srgbClr val="FFFF66"/>
                </a:solidFill>
                <a:latin typeface="Times New Roman" pitchFamily="18" charset="0"/>
                <a:cs typeface="Times New Roman" pitchFamily="18" charset="0"/>
              </a:rPr>
              <a:t>Compuerta XNOR (NOR exclusivo):</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1130300" algn="l"/>
                <a:tab pos="2578100" algn="l"/>
                <a:tab pos="4737100" algn="l"/>
              </a:tabLst>
              <a:defRPr/>
            </a:pPr>
            <a:r>
              <a:rPr lang="en-US" altLang="zh-CN" sz="3204" i="1" dirty="0">
                <a:solidFill>
                  <a:srgbClr val="FFFFFF"/>
                </a:solidFill>
                <a:latin typeface="Times New Roman" pitchFamily="18" charset="0"/>
                <a:cs typeface="Times New Roman" pitchFamily="18" charset="0"/>
              </a:rPr>
              <a:t>x</a:t>
            </a:r>
          </a:p>
          <a:p>
            <a:pPr>
              <a:lnSpc>
                <a:spcPts val="1000"/>
              </a:lnSpc>
              <a:defRPr/>
            </a:pPr>
            <a:endParaRPr lang="en-US" altLang="zh-CN" dirty="0"/>
          </a:p>
          <a:p>
            <a:pPr>
              <a:lnSpc>
                <a:spcPts val="3200"/>
              </a:lnSpc>
              <a:tabLst>
                <a:tab pos="1130300" algn="l"/>
                <a:tab pos="2578100" algn="l"/>
                <a:tab pos="4737100" algn="l"/>
              </a:tabLst>
              <a:defRPr/>
            </a:pPr>
            <a:r>
              <a:rPr lang="en-US" altLang="zh-CN" dirty="0"/>
              <a:t>			</a:t>
            </a:r>
            <a:r>
              <a:rPr lang="en-US" altLang="zh-CN" sz="3204" i="1" dirty="0">
                <a:solidFill>
                  <a:srgbClr val="FFFFFF"/>
                </a:solidFill>
                <a:latin typeface="Times New Roman" pitchFamily="18" charset="0"/>
                <a:cs typeface="Times New Roman" pitchFamily="18" charset="0"/>
              </a:rPr>
              <a:t>x</a:t>
            </a:r>
            <a:r>
              <a:rPr lang="en-US" altLang="zh-CN" sz="3204" dirty="0">
                <a:latin typeface="Times New Roman" pitchFamily="18" charset="0"/>
                <a:cs typeface="Times New Roman" pitchFamily="18" charset="0"/>
              </a:rPr>
              <a:t>  </a:t>
            </a:r>
            <a:r>
              <a:rPr lang="en-US" altLang="zh-CN" sz="3204" i="1" dirty="0">
                <a:solidFill>
                  <a:srgbClr val="FFFFFF"/>
                </a:solidFill>
                <a:latin typeface="Times New Roman" pitchFamily="18" charset="0"/>
                <a:cs typeface="Times New Roman" pitchFamily="18" charset="0"/>
              </a:rPr>
              <a:t>+y</a:t>
            </a:r>
          </a:p>
          <a:p>
            <a:pPr>
              <a:lnSpc>
                <a:spcPts val="3600"/>
              </a:lnSpc>
              <a:tabLst>
                <a:tab pos="1130300" algn="l"/>
                <a:tab pos="2578100" algn="l"/>
                <a:tab pos="4737100" algn="l"/>
              </a:tabLst>
              <a:defRPr/>
            </a:pPr>
            <a:r>
              <a:rPr lang="en-US" altLang="zh-CN" sz="3206" i="1" dirty="0">
                <a:solidFill>
                  <a:srgbClr val="FFFFFF"/>
                </a:solidFill>
                <a:latin typeface="Times New Roman" pitchFamily="18" charset="0"/>
                <a:cs typeface="Times New Roman" pitchFamily="18" charset="0"/>
              </a:rPr>
              <a:t>y</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600"/>
              </a:lnSpc>
              <a:tabLst>
                <a:tab pos="1130300" algn="l"/>
                <a:tab pos="2578100" algn="l"/>
                <a:tab pos="4737100" algn="l"/>
              </a:tabLst>
              <a:defRPr/>
            </a:pPr>
            <a:r>
              <a:rPr lang="en-US" altLang="zh-CN" dirty="0"/>
              <a:t>		</a:t>
            </a:r>
            <a:r>
              <a:rPr lang="en-US" altLang="zh-CN" sz="1596" dirty="0">
                <a:solidFill>
                  <a:srgbClr val="99CCFF"/>
                </a:solidFill>
                <a:latin typeface="Times New Roman" pitchFamily="18" charset="0"/>
                <a:cs typeface="Times New Roman" pitchFamily="18" charset="0"/>
              </a:rPr>
              <a:t>TABLA</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DE</a:t>
            </a:r>
            <a:r>
              <a:rPr lang="en-US" altLang="zh-CN" sz="1596" dirty="0">
                <a:latin typeface="Times New Roman" pitchFamily="18" charset="0"/>
                <a:cs typeface="Times New Roman" pitchFamily="18" charset="0"/>
              </a:rPr>
              <a:t> </a:t>
            </a:r>
            <a:r>
              <a:rPr lang="en-US" altLang="zh-CN" sz="1596" dirty="0">
                <a:solidFill>
                  <a:srgbClr val="99CCFF"/>
                </a:solidFill>
                <a:latin typeface="Times New Roman" pitchFamily="18" charset="0"/>
                <a:cs typeface="Times New Roman" pitchFamily="18" charset="0"/>
              </a:rPr>
              <a:t>VERDAD</a:t>
            </a:r>
          </a:p>
        </p:txBody>
      </p:sp>
      <p:sp>
        <p:nvSpPr>
          <p:cNvPr id="25" name="Rectángulo 24"/>
          <p:cNvSpPr/>
          <p:nvPr/>
        </p:nvSpPr>
        <p:spPr>
          <a:xfrm>
            <a:off x="1601567" y="5507940"/>
            <a:ext cx="575799" cy="369332"/>
          </a:xfrm>
          <a:prstGeom prst="rect">
            <a:avLst/>
          </a:prstGeom>
        </p:spPr>
        <p:txBody>
          <a:bodyPr wrap="none">
            <a:spAutoFit/>
          </a:bodyPr>
          <a:lstStyle/>
          <a:p>
            <a:r>
              <a:rPr lang="en-US" altLang="zh-CN" dirty="0">
                <a:solidFill>
                  <a:srgbClr val="FFFF00"/>
                </a:solidFill>
              </a:rPr>
              <a:t>XOR</a:t>
            </a:r>
            <a:endParaRPr lang="es-MX" dirty="0"/>
          </a:p>
        </p:txBody>
      </p:sp>
      <p:sp>
        <p:nvSpPr>
          <p:cNvPr id="26" name="Rectángulo 25"/>
          <p:cNvSpPr/>
          <p:nvPr/>
        </p:nvSpPr>
        <p:spPr>
          <a:xfrm>
            <a:off x="1668016" y="4149080"/>
            <a:ext cx="2218184" cy="576064"/>
          </a:xfrm>
          <a:prstGeom prst="rect">
            <a:avLst/>
          </a:prstGeom>
          <a:solidFill>
            <a:schemeClr val="bg1">
              <a:alpha val="2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Niega la operación XOR</a:t>
            </a:r>
            <a:endParaRPr lang="es-ES" dirty="0"/>
          </a:p>
        </p:txBody>
      </p:sp>
      <p:pic>
        <p:nvPicPr>
          <p:cNvPr id="3" name="Imagen 2"/>
          <p:cNvPicPr>
            <a:picLocks noChangeAspect="1"/>
          </p:cNvPicPr>
          <p:nvPr/>
        </p:nvPicPr>
        <p:blipFill>
          <a:blip r:embed="rId5"/>
          <a:stretch>
            <a:fillRect/>
          </a:stretch>
        </p:blipFill>
        <p:spPr>
          <a:xfrm>
            <a:off x="2324101" y="4841533"/>
            <a:ext cx="1438275" cy="1657350"/>
          </a:xfrm>
          <a:prstGeom prst="rect">
            <a:avLst/>
          </a:prstGeom>
        </p:spPr>
      </p:pic>
      <p:sp>
        <p:nvSpPr>
          <p:cNvPr id="17" name="Rectángulo 16"/>
          <p:cNvSpPr/>
          <p:nvPr/>
        </p:nvSpPr>
        <p:spPr>
          <a:xfrm>
            <a:off x="5790467" y="3244334"/>
            <a:ext cx="731290" cy="369332"/>
          </a:xfrm>
          <a:prstGeom prst="rect">
            <a:avLst/>
          </a:prstGeom>
        </p:spPr>
        <p:txBody>
          <a:bodyPr wrap="none">
            <a:spAutoFit/>
          </a:bodyPr>
          <a:lstStyle/>
          <a:p>
            <a:r>
              <a:rPr lang="en-US" altLang="zh-CN" dirty="0">
                <a:solidFill>
                  <a:srgbClr val="FFFF00"/>
                </a:solidFill>
              </a:rPr>
              <a:t>X</a:t>
            </a:r>
            <a:r>
              <a:rPr lang="en-US" altLang="zh-CN" dirty="0">
                <a:solidFill>
                  <a:srgbClr val="FFFF00"/>
                </a:solidFill>
              </a:rPr>
              <a:t>NOR</a:t>
            </a:r>
            <a:endParaRPr lang="es-MX" dirty="0"/>
          </a:p>
        </p:txBody>
      </p:sp>
      <p:sp>
        <p:nvSpPr>
          <p:cNvPr id="27" name="CuadroTexto 26"/>
          <p:cNvSpPr txBox="1"/>
          <p:nvPr/>
        </p:nvSpPr>
        <p:spPr>
          <a:xfrm>
            <a:off x="9306496" y="4149081"/>
            <a:ext cx="533920" cy="307777"/>
          </a:xfrm>
          <a:prstGeom prst="rect">
            <a:avLst/>
          </a:prstGeom>
          <a:noFill/>
        </p:spPr>
        <p:txBody>
          <a:bodyPr wrap="square" rtlCol="0">
            <a:spAutoFit/>
          </a:bodyPr>
          <a:lstStyle/>
          <a:p>
            <a:r>
              <a:rPr lang="es-ES" sz="1400" dirty="0"/>
              <a:t>___</a:t>
            </a:r>
            <a:endParaRPr lang="es-ES" sz="1400" dirty="0"/>
          </a:p>
        </p:txBody>
      </p:sp>
      <p:sp>
        <p:nvSpPr>
          <p:cNvPr id="2" name="Elipse 1"/>
          <p:cNvSpPr/>
          <p:nvPr/>
        </p:nvSpPr>
        <p:spPr>
          <a:xfrm>
            <a:off x="9450610" y="4405314"/>
            <a:ext cx="101774" cy="1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041708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10037764" y="2016126"/>
            <a:ext cx="90487" cy="22225"/>
          </a:xfrm>
          <a:custGeom>
            <a:avLst/>
            <a:gdLst>
              <a:gd name="connsiteX0" fmla="*/ 0 w 89916"/>
              <a:gd name="connsiteY0" fmla="*/ 11430 h 22860"/>
              <a:gd name="connsiteX1" fmla="*/ 89916 w 89916"/>
              <a:gd name="connsiteY1" fmla="*/ 11430 h 22860"/>
            </a:gdLst>
            <a:ahLst/>
            <a:cxnLst>
              <a:cxn ang="0">
                <a:pos x="connsiteX0" y="connsiteY0"/>
              </a:cxn>
              <a:cxn ang="1">
                <a:pos x="connsiteX1" y="connsiteY1"/>
              </a:cxn>
            </a:cxnLst>
            <a:rect l="l" t="t" r="r" b="b"/>
            <a:pathLst>
              <a:path w="89916" h="22860">
                <a:moveTo>
                  <a:pt x="0" y="11430"/>
                </a:moveTo>
                <a:lnTo>
                  <a:pt x="89916"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4619625" y="1685925"/>
            <a:ext cx="190500" cy="76200"/>
          </a:xfrm>
          <a:custGeom>
            <a:avLst/>
            <a:gdLst>
              <a:gd name="connsiteX0" fmla="*/ 19050 w 190500"/>
              <a:gd name="connsiteY0" fmla="*/ 19050 h 76200"/>
              <a:gd name="connsiteX1" fmla="*/ 171450 w 190500"/>
              <a:gd name="connsiteY1" fmla="*/ 19050 h 76200"/>
            </a:gdLst>
            <a:ahLst/>
            <a:cxnLst>
              <a:cxn ang="0">
                <a:pos x="connsiteX0" y="connsiteY0"/>
              </a:cxn>
              <a:cxn ang="1">
                <a:pos x="connsiteX1" y="connsiteY1"/>
              </a:cxn>
            </a:cxnLst>
            <a:rect l="l" t="t" r="r" b="b"/>
            <a:pathLst>
              <a:path w="190500" h="76200">
                <a:moveTo>
                  <a:pt x="19050" y="19050"/>
                </a:moveTo>
                <a:lnTo>
                  <a:pt x="171450" y="19050"/>
                </a:lnTo>
              </a:path>
            </a:pathLst>
          </a:custGeom>
          <a:ln w="3810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553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1"/>
          <p:cNvSpPr txBox="1">
            <a:spLocks noChangeArrowheads="1"/>
          </p:cNvSpPr>
          <p:nvPr/>
        </p:nvSpPr>
        <p:spPr bwMode="auto">
          <a:xfrm>
            <a:off x="6819900" y="127001"/>
            <a:ext cx="334707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a:solidFill>
                  <a:srgbClr val="FFCC66"/>
                </a:solidFill>
                <a:latin typeface="Times New Roman" panose="02020603050405020304" pitchFamily="18" charset="0"/>
                <a:cs typeface="Times New Roman" panose="02020603050405020304" pitchFamily="18" charset="0"/>
              </a:rPr>
              <a:t>Álgebra</a:t>
            </a:r>
            <a:r>
              <a:rPr lang="en-US" altLang="zh-CN" sz="3600">
                <a:latin typeface="Times New Roman" panose="02020603050405020304" pitchFamily="18" charset="0"/>
                <a:cs typeface="Times New Roman" panose="02020603050405020304" pitchFamily="18" charset="0"/>
              </a:rPr>
              <a:t> </a:t>
            </a:r>
            <a:r>
              <a:rPr lang="en-US" altLang="zh-CN" sz="3600">
                <a:solidFill>
                  <a:srgbClr val="FFCC66"/>
                </a:solidFill>
                <a:latin typeface="Times New Roman" panose="02020603050405020304" pitchFamily="18" charset="0"/>
                <a:cs typeface="Times New Roman" panose="02020603050405020304" pitchFamily="18" charset="0"/>
              </a:rPr>
              <a:t>Booleana</a:t>
            </a:r>
          </a:p>
        </p:txBody>
      </p:sp>
      <p:sp>
        <p:nvSpPr>
          <p:cNvPr id="9" name="TextBox 1"/>
          <p:cNvSpPr txBox="1"/>
          <p:nvPr/>
        </p:nvSpPr>
        <p:spPr>
          <a:xfrm>
            <a:off x="2247900" y="165101"/>
            <a:ext cx="1192634" cy="1149033"/>
          </a:xfrm>
          <a:prstGeom prst="rect">
            <a:avLst/>
          </a:prstGeom>
          <a:noFill/>
        </p:spPr>
        <p:txBody>
          <a:bodyPr wrap="none" lIns="0" tIns="0" rIns="0">
            <a:spAutoFit/>
          </a:bodyPr>
          <a:lstStyle/>
          <a:p>
            <a:pPr>
              <a:lnSpc>
                <a:spcPts val="2800"/>
              </a:lnSpc>
              <a:tabLst>
                <a:tab pos="76200" algn="l"/>
              </a:tabLst>
              <a:defRPr/>
            </a:pPr>
            <a:r>
              <a:rPr lang="en-US" altLang="zh-CN" dirty="0"/>
              <a:t>	</a:t>
            </a:r>
            <a:endParaRPr lang="en-US" altLang="zh-CN" sz="3204" dirty="0">
              <a:solidFill>
                <a:srgbClr val="99CCFF"/>
              </a:solidFill>
              <a:latin typeface="Times New Roman" pitchFamily="18" charset="0"/>
              <a:cs typeface="Times New Roman" pitchFamily="18" charset="0"/>
            </a:endParaRP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800"/>
              </a:lnSpc>
              <a:tabLst>
                <a:tab pos="76200" algn="l"/>
              </a:tabLst>
              <a:defRPr/>
            </a:pPr>
            <a:r>
              <a:rPr lang="en-US" altLang="zh-CN" sz="2400" u="sng" dirty="0">
                <a:solidFill>
                  <a:srgbClr val="FFFF66"/>
                </a:solidFill>
                <a:latin typeface="Times New Roman" pitchFamily="18" charset="0"/>
                <a:cs typeface="Times New Roman" pitchFamily="18" charset="0"/>
              </a:rPr>
              <a:t>Ejercicio:</a:t>
            </a:r>
          </a:p>
        </p:txBody>
      </p:sp>
      <p:sp>
        <p:nvSpPr>
          <p:cNvPr id="55304" name="TextBox 1"/>
          <p:cNvSpPr txBox="1">
            <a:spLocks noChangeArrowheads="1"/>
          </p:cNvSpPr>
          <p:nvPr/>
        </p:nvSpPr>
        <p:spPr bwMode="auto">
          <a:xfrm>
            <a:off x="2590801" y="1727201"/>
            <a:ext cx="156453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700"/>
              </a:lnSpc>
              <a:spcBef>
                <a:spcPct val="0"/>
              </a:spcBef>
              <a:buNone/>
            </a:pPr>
            <a:r>
              <a:rPr lang="en-US" altLang="zh-CN" sz="2400">
                <a:solidFill>
                  <a:srgbClr val="FFFF66"/>
                </a:solidFill>
                <a:latin typeface="Times New Roman" panose="02020603050405020304" pitchFamily="18" charset="0"/>
                <a:cs typeface="Times New Roman" panose="02020603050405020304" pitchFamily="18" charset="0"/>
              </a:rPr>
              <a:t>Encontrar</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w</a:t>
            </a:r>
          </a:p>
        </p:txBody>
      </p:sp>
      <p:sp>
        <p:nvSpPr>
          <p:cNvPr id="55305" name="TextBox 1"/>
          <p:cNvSpPr txBox="1">
            <a:spLocks noChangeArrowheads="1"/>
          </p:cNvSpPr>
          <p:nvPr/>
        </p:nvSpPr>
        <p:spPr bwMode="auto">
          <a:xfrm>
            <a:off x="4241801" y="1727201"/>
            <a:ext cx="1471613"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700"/>
              </a:lnSpc>
              <a:spcBef>
                <a:spcPct val="0"/>
              </a:spcBef>
              <a:buNone/>
            </a:pPr>
            <a:r>
              <a:rPr lang="en-US" altLang="zh-CN" sz="3000" i="1" dirty="0">
                <a:solidFill>
                  <a:srgbClr val="FFFF66"/>
                </a:solidFill>
                <a:latin typeface="Times New Roman" panose="02020603050405020304" pitchFamily="18" charset="0"/>
                <a:cs typeface="Times New Roman" panose="02020603050405020304" pitchFamily="18" charset="0"/>
              </a:rPr>
              <a:t>=</a:t>
            </a:r>
            <a:r>
              <a:rPr lang="en-US" altLang="zh-CN" sz="3000" i="1" dirty="0" err="1">
                <a:solidFill>
                  <a:srgbClr val="FFFF66"/>
                </a:solidFill>
                <a:latin typeface="Times New Roman" panose="02020603050405020304" pitchFamily="18" charset="0"/>
                <a:cs typeface="Times New Roman" panose="02020603050405020304" pitchFamily="18" charset="0"/>
              </a:rPr>
              <a:t>xy</a:t>
            </a:r>
            <a:r>
              <a:rPr lang="en-US" altLang="zh-CN" sz="3000" dirty="0">
                <a:latin typeface="Times New Roman" panose="02020603050405020304" pitchFamily="18" charset="0"/>
                <a:cs typeface="Times New Roman" panose="02020603050405020304" pitchFamily="18" charset="0"/>
              </a:rPr>
              <a:t>  </a:t>
            </a:r>
            <a:r>
              <a:rPr lang="en-US" altLang="zh-CN" sz="3000" i="1" dirty="0">
                <a:solidFill>
                  <a:srgbClr val="FFFF66"/>
                </a:solidFill>
                <a:latin typeface="Times New Roman" panose="02020603050405020304" pitchFamily="18" charset="0"/>
                <a:cs typeface="Times New Roman" panose="02020603050405020304" pitchFamily="18" charset="0"/>
              </a:rPr>
              <a:t>+ </a:t>
            </a:r>
            <a:r>
              <a:rPr lang="en-US" altLang="zh-CN" sz="3000" i="1" dirty="0" err="1">
                <a:solidFill>
                  <a:srgbClr val="FFFF66"/>
                </a:solidFill>
                <a:latin typeface="Times New Roman" panose="02020603050405020304" pitchFamily="18" charset="0"/>
                <a:cs typeface="Times New Roman" panose="02020603050405020304" pitchFamily="18" charset="0"/>
              </a:rPr>
              <a:t>yz</a:t>
            </a:r>
            <a:endParaRPr lang="en-US" altLang="zh-CN" sz="3000" i="1" dirty="0">
              <a:solidFill>
                <a:srgbClr val="FFFF66"/>
              </a:solidFill>
              <a:latin typeface="Times New Roman" panose="02020603050405020304" pitchFamily="18" charset="0"/>
              <a:cs typeface="Times New Roman" panose="02020603050405020304" pitchFamily="18" charset="0"/>
            </a:endParaRPr>
          </a:p>
        </p:txBody>
      </p:sp>
      <p:sp>
        <p:nvSpPr>
          <p:cNvPr id="55306" name="TextBox 1"/>
          <p:cNvSpPr txBox="1">
            <a:spLocks noChangeArrowheads="1"/>
          </p:cNvSpPr>
          <p:nvPr/>
        </p:nvSpPr>
        <p:spPr bwMode="auto">
          <a:xfrm>
            <a:off x="6261101" y="1765301"/>
            <a:ext cx="3670877"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FF66"/>
                </a:solidFill>
                <a:latin typeface="Times New Roman" panose="02020603050405020304" pitchFamily="18" charset="0"/>
                <a:cs typeface="Times New Roman" panose="02020603050405020304" pitchFamily="18" charset="0"/>
              </a:rPr>
              <a:t>para</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todas</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las</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combinaciones.</a:t>
            </a:r>
          </a:p>
        </p:txBody>
      </p:sp>
      <p:sp>
        <p:nvSpPr>
          <p:cNvPr id="2" name="CuadroTexto 1"/>
          <p:cNvSpPr txBox="1"/>
          <p:nvPr/>
        </p:nvSpPr>
        <p:spPr>
          <a:xfrm>
            <a:off x="2783633" y="3214718"/>
            <a:ext cx="6028125" cy="1200329"/>
          </a:xfrm>
          <a:prstGeom prst="rect">
            <a:avLst/>
          </a:prstGeom>
          <a:noFill/>
        </p:spPr>
        <p:txBody>
          <a:bodyPr wrap="none" rtlCol="0">
            <a:spAutoFit/>
          </a:bodyPr>
          <a:lstStyle/>
          <a:p>
            <a:r>
              <a:rPr lang="es-ES" sz="2400" i="1" u="sng" dirty="0">
                <a:solidFill>
                  <a:srgbClr val="FF0000"/>
                </a:solidFill>
                <a:effectLst>
                  <a:outerShdw blurRad="38100" dist="38100" dir="2700000" algn="tl">
                    <a:srgbClr val="000000">
                      <a:alpha val="43137"/>
                    </a:srgbClr>
                  </a:outerShdw>
                </a:effectLst>
              </a:rPr>
              <a:t>RECORDAR:</a:t>
            </a:r>
          </a:p>
          <a:p>
            <a:r>
              <a:rPr lang="es-ES" sz="2400" dirty="0">
                <a:solidFill>
                  <a:schemeClr val="bg1"/>
                </a:solidFill>
              </a:rPr>
              <a:t>*</a:t>
            </a:r>
            <a:r>
              <a:rPr lang="es-ES" sz="2400" dirty="0">
                <a:solidFill>
                  <a:schemeClr val="bg1"/>
                </a:solidFill>
              </a:rPr>
              <a:t> (AND) Es 1 cuando todas las variables son = 1</a:t>
            </a:r>
          </a:p>
          <a:p>
            <a:r>
              <a:rPr lang="es-ES" sz="2400" dirty="0">
                <a:solidFill>
                  <a:schemeClr val="bg1"/>
                </a:solidFill>
              </a:rPr>
              <a:t>+ (OR) Es 1 cuando UNA variable es = 1</a:t>
            </a:r>
            <a:endParaRPr lang="es-AR" sz="2400" dirty="0">
              <a:solidFill>
                <a:schemeClr val="bg1"/>
              </a:solidFill>
            </a:endParaRPr>
          </a:p>
        </p:txBody>
      </p:sp>
    </p:spTree>
    <p:extLst>
      <p:ext uri="{BB962C8B-B14F-4D97-AF65-F5344CB8AC3E}">
        <p14:creationId xmlns:p14="http://schemas.microsoft.com/office/powerpoint/2010/main" val="18938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3"/>
          <p:cNvSpPr/>
          <p:nvPr/>
        </p:nvSpPr>
        <p:spPr>
          <a:xfrm>
            <a:off x="6346900" y="2184400"/>
            <a:ext cx="3565525" cy="4260850"/>
          </a:xfrm>
          <a:custGeom>
            <a:avLst/>
            <a:gdLst>
              <a:gd name="connsiteX0" fmla="*/ 6350 w 3565525"/>
              <a:gd name="connsiteY0" fmla="*/ 4254500 h 4260850"/>
              <a:gd name="connsiteX1" fmla="*/ 3559175 w 3565525"/>
              <a:gd name="connsiteY1" fmla="*/ 4254500 h 4260850"/>
              <a:gd name="connsiteX2" fmla="*/ 3559175 w 3565525"/>
              <a:gd name="connsiteY2" fmla="*/ 6350 h 4260850"/>
              <a:gd name="connsiteX3" fmla="*/ 6350 w 3565525"/>
              <a:gd name="connsiteY3" fmla="*/ 6350 h 4260850"/>
              <a:gd name="connsiteX4" fmla="*/ 6350 w 3565525"/>
              <a:gd name="connsiteY4" fmla="*/ 4254500 h 42608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65525" h="4260850">
                <a:moveTo>
                  <a:pt x="6350" y="4254500"/>
                </a:moveTo>
                <a:lnTo>
                  <a:pt x="3559175" y="4254500"/>
                </a:lnTo>
                <a:lnTo>
                  <a:pt x="3559175" y="6350"/>
                </a:lnTo>
                <a:lnTo>
                  <a:pt x="6350" y="6350"/>
                </a:lnTo>
                <a:lnTo>
                  <a:pt x="6350" y="425450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5"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2257425" y="1214438"/>
            <a:ext cx="1506538" cy="23812"/>
          </a:xfrm>
          <a:custGeom>
            <a:avLst/>
            <a:gdLst>
              <a:gd name="connsiteX0" fmla="*/ 0 w 1507236"/>
              <a:gd name="connsiteY0" fmla="*/ 11430 h 22860"/>
              <a:gd name="connsiteX1" fmla="*/ 1507236 w 1507236"/>
              <a:gd name="connsiteY1" fmla="*/ 11430 h 22860"/>
            </a:gdLst>
            <a:ahLst/>
            <a:cxnLst>
              <a:cxn ang="0">
                <a:pos x="connsiteX0" y="connsiteY0"/>
              </a:cxn>
              <a:cxn ang="1">
                <a:pos x="connsiteX1" y="connsiteY1"/>
              </a:cxn>
            </a:cxnLst>
            <a:rect l="l" t="t" r="r" b="b"/>
            <a:pathLst>
              <a:path w="1507236" h="22860">
                <a:moveTo>
                  <a:pt x="0" y="11430"/>
                </a:moveTo>
                <a:lnTo>
                  <a:pt x="1507236"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FF00"/>
              </a:solidFill>
            </a:endParaRPr>
          </a:p>
        </p:txBody>
      </p:sp>
      <p:sp>
        <p:nvSpPr>
          <p:cNvPr id="8" name="Freeform 3"/>
          <p:cNvSpPr/>
          <p:nvPr/>
        </p:nvSpPr>
        <p:spPr>
          <a:xfrm>
            <a:off x="10037764" y="2016126"/>
            <a:ext cx="90487" cy="22225"/>
          </a:xfrm>
          <a:custGeom>
            <a:avLst/>
            <a:gdLst>
              <a:gd name="connsiteX0" fmla="*/ 0 w 89916"/>
              <a:gd name="connsiteY0" fmla="*/ 11430 h 22860"/>
              <a:gd name="connsiteX1" fmla="*/ 89916 w 89916"/>
              <a:gd name="connsiteY1" fmla="*/ 11430 h 22860"/>
            </a:gdLst>
            <a:ahLst/>
            <a:cxnLst>
              <a:cxn ang="0">
                <a:pos x="connsiteX0" y="connsiteY0"/>
              </a:cxn>
              <a:cxn ang="1">
                <a:pos x="connsiteX1" y="connsiteY1"/>
              </a:cxn>
            </a:cxnLst>
            <a:rect l="l" t="t" r="r" b="b"/>
            <a:pathLst>
              <a:path w="89916" h="22860">
                <a:moveTo>
                  <a:pt x="0" y="11430"/>
                </a:moveTo>
                <a:lnTo>
                  <a:pt x="89916"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FF00"/>
              </a:solidFill>
            </a:endParaRPr>
          </a:p>
        </p:txBody>
      </p:sp>
      <p:sp>
        <p:nvSpPr>
          <p:cNvPr id="9" name="Freeform 3"/>
          <p:cNvSpPr/>
          <p:nvPr/>
        </p:nvSpPr>
        <p:spPr>
          <a:xfrm>
            <a:off x="4753372" y="1685925"/>
            <a:ext cx="190500" cy="76200"/>
          </a:xfrm>
          <a:custGeom>
            <a:avLst/>
            <a:gdLst>
              <a:gd name="connsiteX0" fmla="*/ 19050 w 190500"/>
              <a:gd name="connsiteY0" fmla="*/ 19050 h 76200"/>
              <a:gd name="connsiteX1" fmla="*/ 171450 w 190500"/>
              <a:gd name="connsiteY1" fmla="*/ 19050 h 76200"/>
            </a:gdLst>
            <a:ahLst/>
            <a:cxnLst>
              <a:cxn ang="0">
                <a:pos x="connsiteX0" y="connsiteY0"/>
              </a:cxn>
              <a:cxn ang="1">
                <a:pos x="connsiteX1" y="connsiteY1"/>
              </a:cxn>
            </a:cxnLst>
            <a:rect l="l" t="t" r="r" b="b"/>
            <a:pathLst>
              <a:path w="190500" h="76200">
                <a:moveTo>
                  <a:pt x="19050" y="19050"/>
                </a:moveTo>
                <a:lnTo>
                  <a:pt x="171450" y="19050"/>
                </a:lnTo>
              </a:path>
            </a:pathLst>
          </a:custGeom>
          <a:ln w="38100">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FF00"/>
              </a:solidFill>
            </a:endParaRPr>
          </a:p>
        </p:txBody>
      </p:sp>
      <p:sp>
        <p:nvSpPr>
          <p:cNvPr id="57429" name="TextBox 1"/>
          <p:cNvSpPr txBox="1">
            <a:spLocks noChangeArrowheads="1"/>
          </p:cNvSpPr>
          <p:nvPr/>
        </p:nvSpPr>
        <p:spPr bwMode="auto">
          <a:xfrm>
            <a:off x="6819900" y="127000"/>
            <a:ext cx="3347070" cy="47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3300"/>
              </a:lnSpc>
              <a:spcBef>
                <a:spcPct val="0"/>
              </a:spcBef>
              <a:buNone/>
            </a:pPr>
            <a:r>
              <a:rPr lang="en-US" altLang="zh-CN" sz="3600" dirty="0" err="1">
                <a:latin typeface="Times New Roman" panose="02020603050405020304" pitchFamily="18" charset="0"/>
                <a:cs typeface="Times New Roman" panose="02020603050405020304" pitchFamily="18" charset="0"/>
              </a:rPr>
              <a:t>Álgebra</a:t>
            </a:r>
            <a:r>
              <a:rPr lang="en-US" altLang="zh-CN" sz="3600" dirty="0">
                <a:latin typeface="Times New Roman" panose="02020603050405020304" pitchFamily="18" charset="0"/>
                <a:cs typeface="Times New Roman" panose="02020603050405020304" pitchFamily="18" charset="0"/>
              </a:rPr>
              <a:t> </a:t>
            </a:r>
            <a:r>
              <a:rPr lang="en-US" altLang="zh-CN" sz="3600" dirty="0" err="1">
                <a:latin typeface="Times New Roman" panose="02020603050405020304" pitchFamily="18" charset="0"/>
                <a:cs typeface="Times New Roman" panose="02020603050405020304" pitchFamily="18" charset="0"/>
              </a:rPr>
              <a:t>Booleana</a:t>
            </a:r>
            <a:endParaRPr lang="en-US" altLang="zh-CN" sz="3600" dirty="0">
              <a:latin typeface="Times New Roman" panose="02020603050405020304" pitchFamily="18" charset="0"/>
              <a:cs typeface="Times New Roman" panose="02020603050405020304" pitchFamily="18" charset="0"/>
            </a:endParaRPr>
          </a:p>
        </p:txBody>
      </p:sp>
      <p:sp>
        <p:nvSpPr>
          <p:cNvPr id="13" name="TextBox 1"/>
          <p:cNvSpPr txBox="1"/>
          <p:nvPr/>
        </p:nvSpPr>
        <p:spPr>
          <a:xfrm>
            <a:off x="2247901" y="165100"/>
            <a:ext cx="2349297" cy="1123384"/>
          </a:xfrm>
          <a:prstGeom prst="rect">
            <a:avLst/>
          </a:prstGeom>
          <a:noFill/>
        </p:spPr>
        <p:txBody>
          <a:bodyPr wrap="none" lIns="0" tIns="0" rIns="0">
            <a:spAutoFit/>
          </a:bodyPr>
          <a:lstStyle/>
          <a:p>
            <a:pPr>
              <a:lnSpc>
                <a:spcPts val="2800"/>
              </a:lnSpc>
              <a:tabLst>
                <a:tab pos="76200" algn="l"/>
              </a:tabLst>
              <a:defRPr/>
            </a:pPr>
            <a:r>
              <a:rPr lang="en-US" altLang="zh-CN" dirty="0">
                <a:solidFill>
                  <a:srgbClr val="FFFF00"/>
                </a:solidFill>
              </a:rPr>
              <a:t>	</a:t>
            </a:r>
            <a:endParaRPr lang="en-US" altLang="zh-CN" dirty="0">
              <a:solidFill>
                <a:srgbClr val="FFFF00"/>
              </a:solidFill>
            </a:endParaRPr>
          </a:p>
          <a:p>
            <a:pPr>
              <a:lnSpc>
                <a:spcPts val="2800"/>
              </a:lnSpc>
              <a:tabLst>
                <a:tab pos="76200" algn="l"/>
              </a:tabLst>
              <a:defRPr/>
            </a:pPr>
            <a:endParaRPr lang="en-US" altLang="zh-CN" dirty="0">
              <a:solidFill>
                <a:srgbClr val="FFFF00"/>
              </a:solidFill>
            </a:endParaRPr>
          </a:p>
          <a:p>
            <a:pPr>
              <a:lnSpc>
                <a:spcPts val="2800"/>
              </a:lnSpc>
              <a:tabLst>
                <a:tab pos="76200" algn="l"/>
              </a:tabLst>
              <a:defRPr/>
            </a:pPr>
            <a:r>
              <a:rPr lang="en-US" altLang="zh-CN" sz="2400" dirty="0">
                <a:solidFill>
                  <a:srgbClr val="FFFF00"/>
                </a:solidFill>
                <a:latin typeface="Times New Roman" pitchFamily="18" charset="0"/>
                <a:cs typeface="Times New Roman" pitchFamily="18" charset="0"/>
              </a:rPr>
              <a:t>Ejercicio: (</a:t>
            </a:r>
            <a:r>
              <a:rPr lang="en-US" altLang="zh-CN" sz="1200" dirty="0">
                <a:solidFill>
                  <a:srgbClr val="FFFF00"/>
                </a:solidFill>
                <a:latin typeface="Times New Roman" pitchFamily="18" charset="0"/>
                <a:cs typeface="Times New Roman" pitchFamily="18" charset="0"/>
              </a:rPr>
              <a:t>  Tabla verdad</a:t>
            </a:r>
            <a:r>
              <a:rPr lang="en-US" altLang="zh-CN" sz="2400" u="sng" dirty="0">
                <a:solidFill>
                  <a:srgbClr val="FFFF00"/>
                </a:solidFill>
                <a:latin typeface="Times New Roman" pitchFamily="18" charset="0"/>
                <a:cs typeface="Times New Roman" pitchFamily="18" charset="0"/>
              </a:rPr>
              <a:t>)</a:t>
            </a:r>
          </a:p>
        </p:txBody>
      </p:sp>
      <p:sp>
        <p:nvSpPr>
          <p:cNvPr id="57431" name="TextBox 1"/>
          <p:cNvSpPr txBox="1">
            <a:spLocks noChangeArrowheads="1"/>
          </p:cNvSpPr>
          <p:nvPr/>
        </p:nvSpPr>
        <p:spPr bwMode="auto">
          <a:xfrm>
            <a:off x="2514601" y="1727201"/>
            <a:ext cx="1564531"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700"/>
              </a:lnSpc>
              <a:spcBef>
                <a:spcPct val="0"/>
              </a:spcBef>
              <a:buNone/>
            </a:pPr>
            <a:r>
              <a:rPr lang="en-US" altLang="zh-CN" sz="2400" dirty="0" err="1">
                <a:solidFill>
                  <a:srgbClr val="FFFF00"/>
                </a:solidFill>
                <a:latin typeface="Times New Roman" panose="02020603050405020304" pitchFamily="18" charset="0"/>
                <a:cs typeface="Times New Roman" panose="02020603050405020304" pitchFamily="18" charset="0"/>
              </a:rPr>
              <a:t>Encontrar</a:t>
            </a:r>
            <a:r>
              <a:rPr lang="en-US" altLang="zh-CN" sz="3000" dirty="0">
                <a:solidFill>
                  <a:srgbClr val="FFFF00"/>
                </a:solidFill>
                <a:latin typeface="Times New Roman" panose="02020603050405020304" pitchFamily="18" charset="0"/>
                <a:cs typeface="Times New Roman" panose="02020603050405020304" pitchFamily="18" charset="0"/>
              </a:rPr>
              <a:t> </a:t>
            </a:r>
            <a:r>
              <a:rPr lang="en-US" altLang="zh-CN" sz="3000" i="1" dirty="0">
                <a:solidFill>
                  <a:srgbClr val="FFFF00"/>
                </a:solidFill>
                <a:latin typeface="Times New Roman" panose="02020603050405020304" pitchFamily="18" charset="0"/>
                <a:cs typeface="Times New Roman" panose="02020603050405020304" pitchFamily="18" charset="0"/>
              </a:rPr>
              <a:t>w</a:t>
            </a:r>
          </a:p>
        </p:txBody>
      </p:sp>
      <p:sp>
        <p:nvSpPr>
          <p:cNvPr id="57432" name="TextBox 1"/>
          <p:cNvSpPr txBox="1">
            <a:spLocks noChangeArrowheads="1"/>
          </p:cNvSpPr>
          <p:nvPr/>
        </p:nvSpPr>
        <p:spPr bwMode="auto">
          <a:xfrm>
            <a:off x="4308913" y="1764675"/>
            <a:ext cx="1471557"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700"/>
              </a:lnSpc>
              <a:spcBef>
                <a:spcPct val="0"/>
              </a:spcBef>
              <a:buNone/>
            </a:pPr>
            <a:r>
              <a:rPr lang="en-US" altLang="zh-CN" sz="3000" i="1" dirty="0">
                <a:solidFill>
                  <a:srgbClr val="FFFF00"/>
                </a:solidFill>
                <a:latin typeface="Times New Roman" panose="02020603050405020304" pitchFamily="18" charset="0"/>
                <a:cs typeface="Times New Roman" panose="02020603050405020304" pitchFamily="18" charset="0"/>
              </a:rPr>
              <a:t>=</a:t>
            </a:r>
            <a:r>
              <a:rPr lang="en-US" altLang="zh-CN" sz="3000" i="1" dirty="0" err="1">
                <a:solidFill>
                  <a:srgbClr val="FFFF00"/>
                </a:solidFill>
                <a:latin typeface="Times New Roman" panose="02020603050405020304" pitchFamily="18" charset="0"/>
                <a:cs typeface="Times New Roman" panose="02020603050405020304" pitchFamily="18" charset="0"/>
              </a:rPr>
              <a:t>xy</a:t>
            </a:r>
            <a:r>
              <a:rPr lang="en-US" altLang="zh-CN" sz="3000" dirty="0">
                <a:solidFill>
                  <a:srgbClr val="FFFF00"/>
                </a:solidFill>
                <a:latin typeface="Times New Roman" panose="02020603050405020304" pitchFamily="18" charset="0"/>
                <a:cs typeface="Times New Roman" panose="02020603050405020304" pitchFamily="18" charset="0"/>
              </a:rPr>
              <a:t>  </a:t>
            </a:r>
            <a:r>
              <a:rPr lang="en-US" altLang="zh-CN" sz="3000" i="1" dirty="0">
                <a:solidFill>
                  <a:srgbClr val="FFFF00"/>
                </a:solidFill>
                <a:latin typeface="Times New Roman" panose="02020603050405020304" pitchFamily="18" charset="0"/>
                <a:cs typeface="Times New Roman" panose="02020603050405020304" pitchFamily="18" charset="0"/>
              </a:rPr>
              <a:t>+ </a:t>
            </a:r>
            <a:r>
              <a:rPr lang="en-US" altLang="zh-CN" sz="3000" i="1" dirty="0" err="1">
                <a:solidFill>
                  <a:srgbClr val="FFFF00"/>
                </a:solidFill>
                <a:latin typeface="Times New Roman" panose="02020603050405020304" pitchFamily="18" charset="0"/>
                <a:cs typeface="Times New Roman" panose="02020603050405020304" pitchFamily="18" charset="0"/>
              </a:rPr>
              <a:t>yz</a:t>
            </a:r>
            <a:endParaRPr lang="en-US" altLang="zh-CN" sz="3000" i="1" dirty="0">
              <a:solidFill>
                <a:srgbClr val="FFFF00"/>
              </a:solidFill>
              <a:latin typeface="Times New Roman" panose="02020603050405020304" pitchFamily="18" charset="0"/>
              <a:cs typeface="Times New Roman" panose="02020603050405020304" pitchFamily="18" charset="0"/>
            </a:endParaRPr>
          </a:p>
        </p:txBody>
      </p:sp>
      <p:sp>
        <p:nvSpPr>
          <p:cNvPr id="57433" name="TextBox 1"/>
          <p:cNvSpPr txBox="1">
            <a:spLocks noChangeArrowheads="1"/>
          </p:cNvSpPr>
          <p:nvPr/>
        </p:nvSpPr>
        <p:spPr bwMode="auto">
          <a:xfrm>
            <a:off x="6184901" y="1765301"/>
            <a:ext cx="3670877"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FF00"/>
                </a:solidFill>
                <a:latin typeface="Times New Roman" panose="02020603050405020304" pitchFamily="18" charset="0"/>
                <a:cs typeface="Times New Roman" panose="02020603050405020304" pitchFamily="18" charset="0"/>
              </a:rPr>
              <a:t>para todas las combinaciones.</a:t>
            </a:r>
          </a:p>
        </p:txBody>
      </p:sp>
      <p:sp>
        <p:nvSpPr>
          <p:cNvPr id="16" name="CuadroTexto 15"/>
          <p:cNvSpPr txBox="1"/>
          <p:nvPr/>
        </p:nvSpPr>
        <p:spPr>
          <a:xfrm>
            <a:off x="1631504" y="3214717"/>
            <a:ext cx="4553396" cy="923330"/>
          </a:xfrm>
          <a:prstGeom prst="rect">
            <a:avLst/>
          </a:prstGeom>
          <a:noFill/>
        </p:spPr>
        <p:txBody>
          <a:bodyPr wrap="square" rtlCol="0">
            <a:spAutoFit/>
          </a:bodyPr>
          <a:lstStyle/>
          <a:p>
            <a:r>
              <a:rPr lang="es-ES" i="1" u="sng" dirty="0">
                <a:solidFill>
                  <a:srgbClr val="FF0000"/>
                </a:solidFill>
                <a:effectLst>
                  <a:outerShdw blurRad="38100" dist="38100" dir="2700000" algn="tl">
                    <a:srgbClr val="000000">
                      <a:alpha val="43137"/>
                    </a:srgbClr>
                  </a:outerShdw>
                </a:effectLst>
              </a:rPr>
              <a:t>RECORDAR:</a:t>
            </a:r>
          </a:p>
          <a:p>
            <a:r>
              <a:rPr lang="es-ES" dirty="0">
                <a:solidFill>
                  <a:schemeClr val="bg1"/>
                </a:solidFill>
              </a:rPr>
              <a:t>*</a:t>
            </a:r>
            <a:r>
              <a:rPr lang="es-ES" dirty="0">
                <a:solidFill>
                  <a:schemeClr val="bg1"/>
                </a:solidFill>
              </a:rPr>
              <a:t> (AND) Es 1 cuando todas las variables son = 1</a:t>
            </a:r>
          </a:p>
          <a:p>
            <a:r>
              <a:rPr lang="es-ES" dirty="0">
                <a:solidFill>
                  <a:schemeClr val="bg1"/>
                </a:solidFill>
              </a:rPr>
              <a:t>+</a:t>
            </a:r>
            <a:r>
              <a:rPr lang="es-ES" dirty="0">
                <a:solidFill>
                  <a:schemeClr val="bg1"/>
                </a:solidFill>
              </a:rPr>
              <a:t> (OR) Es 1 cuando UNA variable es = 1</a:t>
            </a:r>
            <a:endParaRPr lang="es-AR" dirty="0">
              <a:solidFill>
                <a:schemeClr val="bg1"/>
              </a:solidFill>
            </a:endParaRPr>
          </a:p>
        </p:txBody>
      </p:sp>
      <p:graphicFrame>
        <p:nvGraphicFramePr>
          <p:cNvPr id="2" name="Tabla 1"/>
          <p:cNvGraphicFramePr>
            <a:graphicFrameLocks noGrp="1"/>
          </p:cNvGraphicFramePr>
          <p:nvPr>
            <p:extLst/>
          </p:nvPr>
        </p:nvGraphicFramePr>
        <p:xfrm>
          <a:off x="6456041" y="2244725"/>
          <a:ext cx="3399737" cy="4117970"/>
        </p:xfrm>
        <a:graphic>
          <a:graphicData uri="http://schemas.openxmlformats.org/drawingml/2006/table">
            <a:tbl>
              <a:tblPr>
                <a:tableStyleId>{5C22544A-7EE6-4342-B048-85BDC9FD1C3A}</a:tableStyleId>
              </a:tblPr>
              <a:tblGrid>
                <a:gridCol w="453411"/>
                <a:gridCol w="453411"/>
                <a:gridCol w="393597"/>
                <a:gridCol w="385621"/>
                <a:gridCol w="514161"/>
                <a:gridCol w="514161"/>
                <a:gridCol w="685375"/>
              </a:tblGrid>
              <a:tr h="775850">
                <a:tc>
                  <a:txBody>
                    <a:bodyPr/>
                    <a:lstStyle/>
                    <a:p>
                      <a:pPr algn="ctr" rtl="0" fontAlgn="ctr"/>
                      <a:r>
                        <a:rPr lang="es-ES" sz="2000" u="none" strike="noStrike" dirty="0">
                          <a:effectLst/>
                        </a:rPr>
                        <a:t>x</a:t>
                      </a:r>
                      <a:endParaRPr lang="es-ES" sz="2000" b="0" i="1"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y</a:t>
                      </a:r>
                      <a:endParaRPr lang="es-ES" sz="2000" b="0" i="1"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z</a:t>
                      </a:r>
                      <a:endParaRPr lang="es-ES" sz="2000" b="0" i="1"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y</a:t>
                      </a:r>
                      <a:endParaRPr lang="es-ES" sz="2000" b="0" i="1"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dirty="0" err="1">
                          <a:effectLst/>
                        </a:rPr>
                        <a:t>xy</a:t>
                      </a:r>
                      <a:endParaRPr lang="es-ES" sz="2000" b="0" i="1"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yz</a:t>
                      </a:r>
                      <a:endParaRPr lang="es-ES" sz="2000" b="0" i="1"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w</a:t>
                      </a:r>
                      <a:endParaRPr lang="es-ES" sz="2000" b="0" i="1"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dirty="0">
                          <a:effectLst/>
                        </a:rPr>
                        <a:t>0</a:t>
                      </a:r>
                      <a:endParaRPr lang="es-E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dirty="0">
                          <a:effectLst/>
                        </a:rPr>
                        <a:t>0</a:t>
                      </a:r>
                      <a:endParaRPr lang="es-ES" sz="2000" b="0" i="0" u="none" strike="noStrike" dirty="0">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dirty="0">
                          <a:effectLst/>
                        </a:rPr>
                        <a:t>1</a:t>
                      </a:r>
                      <a:endParaRPr lang="es-ES" sz="2000" b="0"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r>
              <a:tr h="417765">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0</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a:effectLst/>
                        </a:rPr>
                        <a:t>1</a:t>
                      </a:r>
                      <a:endParaRPr lang="es-ES" sz="20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rtl="0" fontAlgn="ctr"/>
                      <a:r>
                        <a:rPr lang="es-ES" sz="2000" u="none" strike="noStrike" dirty="0">
                          <a:effectLst/>
                        </a:rPr>
                        <a:t>1</a:t>
                      </a:r>
                      <a:endParaRPr lang="es-ES" sz="2000" b="0" i="0" u="none" strike="noStrike" dirty="0">
                        <a:solidFill>
                          <a:srgbClr val="000000"/>
                        </a:solidFill>
                        <a:effectLst/>
                        <a:latin typeface="Times New Roman" panose="02020603050405020304" pitchFamily="18" charset="0"/>
                      </a:endParaRPr>
                    </a:p>
                  </a:txBody>
                  <a:tcPr marL="9525" marR="9525" marT="9525" marB="0" anchor="ctr"/>
                </a:tc>
              </a:tr>
            </a:tbl>
          </a:graphicData>
        </a:graphic>
      </p:graphicFrame>
      <p:cxnSp>
        <p:nvCxnSpPr>
          <p:cNvPr id="6" name="5 Conector recto"/>
          <p:cNvCxnSpPr/>
          <p:nvPr/>
        </p:nvCxnSpPr>
        <p:spPr>
          <a:xfrm>
            <a:off x="7896200" y="249289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5 Conector recto"/>
          <p:cNvCxnSpPr/>
          <p:nvPr/>
        </p:nvCxnSpPr>
        <p:spPr>
          <a:xfrm>
            <a:off x="8396064" y="249289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0539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3732" name="TextBox 1"/>
          <p:cNvSpPr txBox="1">
            <a:spLocks noChangeArrowheads="1"/>
          </p:cNvSpPr>
          <p:nvPr/>
        </p:nvSpPr>
        <p:spPr bwMode="auto">
          <a:xfrm>
            <a:off x="1752600" y="1590676"/>
            <a:ext cx="87630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lnSpc>
                <a:spcPct val="90000"/>
              </a:lnSpc>
              <a:spcBef>
                <a:spcPts val="1000"/>
              </a:spcBef>
              <a:buFont typeface="Arial" panose="020B0604020202020204" pitchFamily="34" charset="0"/>
              <a:buChar char="•"/>
              <a:tabLst>
                <a:tab pos="889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889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889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889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889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9pPr>
          </a:lstStyle>
          <a:p>
            <a:pPr>
              <a:lnSpc>
                <a:spcPts val="2200"/>
              </a:lnSpc>
              <a:spcBef>
                <a:spcPct val="0"/>
              </a:spcBef>
              <a:buNone/>
            </a:pPr>
            <a:r>
              <a:rPr lang="en-US" altLang="zh-CN" sz="4000" u="sng" dirty="0" err="1">
                <a:solidFill>
                  <a:srgbClr val="C00000"/>
                </a:solidFill>
                <a:latin typeface="Times New Roman" panose="02020603050405020304" pitchFamily="18" charset="0"/>
                <a:cs typeface="Times New Roman" panose="02020603050405020304" pitchFamily="18" charset="0"/>
              </a:rPr>
              <a:t>Ejercicio</a:t>
            </a:r>
            <a:r>
              <a:rPr lang="en-US" altLang="zh-CN" sz="4000" u="sng" dirty="0">
                <a:solidFill>
                  <a:srgbClr val="C00000"/>
                </a:solidFill>
                <a:latin typeface="Times New Roman" panose="02020603050405020304" pitchFamily="18" charset="0"/>
                <a:cs typeface="Times New Roman" panose="02020603050405020304" pitchFamily="18" charset="0"/>
              </a:rPr>
              <a:t>:</a:t>
            </a:r>
          </a:p>
          <a:p>
            <a:pPr>
              <a:lnSpc>
                <a:spcPts val="1000"/>
              </a:lnSpc>
              <a:spcBef>
                <a:spcPct val="0"/>
              </a:spcBef>
              <a:buNone/>
            </a:pPr>
            <a:endParaRPr lang="en-US" altLang="zh-CN" sz="4000" dirty="0">
              <a:solidFill>
                <a:srgbClr val="C00000"/>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4000" dirty="0">
              <a:solidFill>
                <a:srgbClr val="C00000"/>
              </a:solidFill>
              <a:latin typeface="Times New Roman" panose="02020603050405020304" pitchFamily="18" charset="0"/>
              <a:cs typeface="Times New Roman" panose="02020603050405020304" pitchFamily="18" charset="0"/>
            </a:endParaRPr>
          </a:p>
          <a:p>
            <a:pPr>
              <a:lnSpc>
                <a:spcPts val="1000"/>
              </a:lnSpc>
              <a:spcBef>
                <a:spcPct val="0"/>
              </a:spcBef>
              <a:buNone/>
            </a:pPr>
            <a:endParaRPr lang="en-US" altLang="zh-CN" sz="4000" dirty="0">
              <a:solidFill>
                <a:srgbClr val="C00000"/>
              </a:solidFill>
              <a:latin typeface="Times New Roman" panose="02020603050405020304" pitchFamily="18" charset="0"/>
              <a:cs typeface="Times New Roman" panose="02020603050405020304" pitchFamily="18" charset="0"/>
            </a:endParaRPr>
          </a:p>
          <a:p>
            <a:pPr>
              <a:lnSpc>
                <a:spcPts val="2700"/>
              </a:lnSpc>
              <a:spcBef>
                <a:spcPct val="0"/>
              </a:spcBef>
              <a:buNone/>
            </a:pPr>
            <a:r>
              <a:rPr lang="en-US" altLang="zh-CN" sz="4000" dirty="0" err="1">
                <a:solidFill>
                  <a:srgbClr val="C00000"/>
                </a:solidFill>
                <a:latin typeface="Times New Roman" panose="02020603050405020304" pitchFamily="18" charset="0"/>
                <a:cs typeface="Times New Roman" panose="02020603050405020304" pitchFamily="18" charset="0"/>
              </a:rPr>
              <a:t>Diseñe</a:t>
            </a:r>
            <a:r>
              <a:rPr lang="en-US" altLang="zh-CN" sz="4000" dirty="0">
                <a:solidFill>
                  <a:srgbClr val="C00000"/>
                </a:solidFill>
                <a:latin typeface="Times New Roman" panose="02020603050405020304" pitchFamily="18" charset="0"/>
                <a:cs typeface="Times New Roman" panose="02020603050405020304" pitchFamily="18" charset="0"/>
              </a:rPr>
              <a:t> el </a:t>
            </a:r>
            <a:r>
              <a:rPr lang="en-US" altLang="zh-CN" sz="4000" dirty="0" err="1">
                <a:solidFill>
                  <a:srgbClr val="C00000"/>
                </a:solidFill>
                <a:latin typeface="Times New Roman" panose="02020603050405020304" pitchFamily="18" charset="0"/>
                <a:cs typeface="Times New Roman" panose="02020603050405020304" pitchFamily="18" charset="0"/>
              </a:rPr>
              <a:t>circuito</a:t>
            </a:r>
            <a:r>
              <a:rPr lang="en-US" altLang="zh-CN" sz="4000" dirty="0">
                <a:solidFill>
                  <a:srgbClr val="C00000"/>
                </a:solidFill>
                <a:latin typeface="Times New Roman" panose="02020603050405020304" pitchFamily="18" charset="0"/>
                <a:cs typeface="Times New Roman" panose="02020603050405020304" pitchFamily="18" charset="0"/>
              </a:rPr>
              <a:t> </a:t>
            </a:r>
            <a:r>
              <a:rPr lang="en-US" altLang="zh-CN" sz="4000" dirty="0" err="1">
                <a:solidFill>
                  <a:srgbClr val="C00000"/>
                </a:solidFill>
                <a:latin typeface="Times New Roman" panose="02020603050405020304" pitchFamily="18" charset="0"/>
                <a:cs typeface="Times New Roman" panose="02020603050405020304" pitchFamily="18" charset="0"/>
              </a:rPr>
              <a:t>combinacional</a:t>
            </a:r>
            <a:r>
              <a:rPr lang="en-US" altLang="zh-CN" sz="4000" dirty="0">
                <a:solidFill>
                  <a:srgbClr val="C00000"/>
                </a:solidFill>
                <a:latin typeface="Times New Roman" panose="02020603050405020304" pitchFamily="18" charset="0"/>
                <a:cs typeface="Times New Roman" panose="02020603050405020304" pitchFamily="18" charset="0"/>
              </a:rPr>
              <a:t> </a:t>
            </a:r>
            <a:r>
              <a:rPr lang="en-US" altLang="zh-CN" sz="4000" dirty="0" err="1">
                <a:solidFill>
                  <a:srgbClr val="C00000"/>
                </a:solidFill>
                <a:latin typeface="Times New Roman" panose="02020603050405020304" pitchFamily="18" charset="0"/>
                <a:cs typeface="Times New Roman" panose="02020603050405020304" pitchFamily="18" charset="0"/>
              </a:rPr>
              <a:t>que</a:t>
            </a:r>
            <a:r>
              <a:rPr lang="en-US" altLang="zh-CN" sz="4000" dirty="0">
                <a:solidFill>
                  <a:srgbClr val="C00000"/>
                </a:solidFill>
                <a:latin typeface="Times New Roman" panose="02020603050405020304" pitchFamily="18" charset="0"/>
                <a:cs typeface="Times New Roman" panose="02020603050405020304" pitchFamily="18" charset="0"/>
              </a:rPr>
              <a:t> </a:t>
            </a:r>
            <a:r>
              <a:rPr lang="en-US" altLang="zh-CN" sz="4000" dirty="0" err="1">
                <a:solidFill>
                  <a:srgbClr val="C00000"/>
                </a:solidFill>
                <a:latin typeface="Times New Roman" panose="02020603050405020304" pitchFamily="18" charset="0"/>
                <a:cs typeface="Times New Roman" panose="02020603050405020304" pitchFamily="18" charset="0"/>
              </a:rPr>
              <a:t>realice</a:t>
            </a:r>
            <a:r>
              <a:rPr lang="en-US" altLang="zh-CN" sz="4000" dirty="0">
                <a:solidFill>
                  <a:srgbClr val="C00000"/>
                </a:solidFill>
                <a:latin typeface="Times New Roman" panose="02020603050405020304" pitchFamily="18" charset="0"/>
                <a:cs typeface="Times New Roman" panose="02020603050405020304" pitchFamily="18" charset="0"/>
              </a:rPr>
              <a:t> la </a:t>
            </a:r>
            <a:r>
              <a:rPr lang="en-US" altLang="zh-CN" sz="4000" dirty="0" err="1">
                <a:solidFill>
                  <a:srgbClr val="C00000"/>
                </a:solidFill>
                <a:latin typeface="Times New Roman" panose="02020603050405020304" pitchFamily="18" charset="0"/>
                <a:cs typeface="Times New Roman" panose="02020603050405020304" pitchFamily="18" charset="0"/>
              </a:rPr>
              <a:t>función</a:t>
            </a:r>
            <a:endParaRPr lang="en-US" altLang="zh-CN" sz="4000" dirty="0">
              <a:solidFill>
                <a:srgbClr val="C00000"/>
              </a:solidFill>
              <a:latin typeface="Times New Roman" panose="02020603050405020304" pitchFamily="18" charset="0"/>
              <a:cs typeface="Times New Roman" panose="02020603050405020304" pitchFamily="18" charset="0"/>
            </a:endParaRPr>
          </a:p>
          <a:p>
            <a:pPr>
              <a:lnSpc>
                <a:spcPts val="3500"/>
              </a:lnSpc>
              <a:spcBef>
                <a:spcPct val="0"/>
              </a:spcBef>
              <a:buNone/>
            </a:pPr>
            <a:r>
              <a:rPr lang="en-US" altLang="zh-CN" sz="4000" dirty="0">
                <a:solidFill>
                  <a:srgbClr val="C00000"/>
                </a:solidFill>
                <a:latin typeface="Times New Roman" panose="02020603050405020304" pitchFamily="18" charset="0"/>
                <a:cs typeface="Times New Roman" panose="02020603050405020304" pitchFamily="18" charset="0"/>
              </a:rPr>
              <a:t>	</a:t>
            </a:r>
          </a:p>
          <a:p>
            <a:pPr>
              <a:lnSpc>
                <a:spcPts val="3500"/>
              </a:lnSpc>
              <a:spcBef>
                <a:spcPct val="0"/>
              </a:spcBef>
              <a:buNone/>
            </a:pPr>
            <a:endParaRPr lang="en-US" altLang="zh-CN" sz="4000" i="1" dirty="0">
              <a:solidFill>
                <a:srgbClr val="C00000"/>
              </a:solidFill>
              <a:latin typeface="Times New Roman" panose="02020603050405020304" pitchFamily="18" charset="0"/>
              <a:cs typeface="Times New Roman" panose="02020603050405020304" pitchFamily="18" charset="0"/>
            </a:endParaRPr>
          </a:p>
          <a:p>
            <a:pPr>
              <a:lnSpc>
                <a:spcPts val="3500"/>
              </a:lnSpc>
              <a:spcBef>
                <a:spcPct val="0"/>
              </a:spcBef>
              <a:buNone/>
            </a:pPr>
            <a:r>
              <a:rPr lang="en-US" altLang="zh-CN" sz="4000" i="1" dirty="0">
                <a:solidFill>
                  <a:srgbClr val="C00000"/>
                </a:solidFill>
                <a:latin typeface="Times New Roman" panose="02020603050405020304" pitchFamily="18" charset="0"/>
                <a:cs typeface="Times New Roman" panose="02020603050405020304" pitchFamily="18" charset="0"/>
              </a:rPr>
              <a:t>                         w=</a:t>
            </a:r>
            <a:r>
              <a:rPr lang="en-US" altLang="zh-CN" sz="4000" i="1" dirty="0" err="1">
                <a:solidFill>
                  <a:srgbClr val="C00000"/>
                </a:solidFill>
                <a:latin typeface="Times New Roman" panose="02020603050405020304" pitchFamily="18" charset="0"/>
                <a:cs typeface="Times New Roman" panose="02020603050405020304" pitchFamily="18" charset="0"/>
              </a:rPr>
              <a:t>xy</a:t>
            </a:r>
            <a:r>
              <a:rPr lang="en-US" altLang="zh-CN" sz="4000" dirty="0">
                <a:solidFill>
                  <a:srgbClr val="C00000"/>
                </a:solidFill>
                <a:latin typeface="Times New Roman" panose="02020603050405020304" pitchFamily="18" charset="0"/>
                <a:cs typeface="Times New Roman" panose="02020603050405020304" pitchFamily="18" charset="0"/>
              </a:rPr>
              <a:t>  </a:t>
            </a:r>
            <a:r>
              <a:rPr lang="en-US" altLang="zh-CN" sz="4000" i="1" dirty="0">
                <a:solidFill>
                  <a:srgbClr val="C00000"/>
                </a:solidFill>
                <a:latin typeface="Times New Roman" panose="02020603050405020304" pitchFamily="18" charset="0"/>
                <a:cs typeface="Times New Roman" panose="02020603050405020304" pitchFamily="18" charset="0"/>
              </a:rPr>
              <a:t>+ </a:t>
            </a:r>
            <a:r>
              <a:rPr lang="en-US" altLang="zh-CN" sz="4000" i="1" dirty="0" err="1">
                <a:solidFill>
                  <a:srgbClr val="C00000"/>
                </a:solidFill>
                <a:latin typeface="Times New Roman" panose="02020603050405020304" pitchFamily="18" charset="0"/>
                <a:cs typeface="Times New Roman" panose="02020603050405020304" pitchFamily="18" charset="0"/>
              </a:rPr>
              <a:t>yz</a:t>
            </a:r>
            <a:r>
              <a:rPr lang="en-US" altLang="zh-CN" sz="4000" dirty="0">
                <a:solidFill>
                  <a:srgbClr val="C00000"/>
                </a:solidFill>
                <a:latin typeface="Times New Roman" panose="02020603050405020304" pitchFamily="18" charset="0"/>
                <a:cs typeface="Times New Roman" panose="02020603050405020304" pitchFamily="18" charset="0"/>
              </a:rPr>
              <a:t> </a:t>
            </a:r>
            <a:r>
              <a:rPr lang="en-US" altLang="zh-CN" sz="4000" dirty="0">
                <a:solidFill>
                  <a:srgbClr val="C00000"/>
                </a:solidFill>
                <a:latin typeface="Times New Roman" panose="02020603050405020304" pitchFamily="18" charset="0"/>
                <a:cs typeface="Times New Roman" panose="02020603050405020304" pitchFamily="18" charset="0"/>
              </a:rPr>
              <a:t>.</a:t>
            </a:r>
          </a:p>
        </p:txBody>
      </p:sp>
      <p:sp>
        <p:nvSpPr>
          <p:cNvPr id="73733"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73734" name="1 CuadroTexto"/>
          <p:cNvSpPr txBox="1">
            <a:spLocks noChangeArrowheads="1"/>
          </p:cNvSpPr>
          <p:nvPr/>
        </p:nvSpPr>
        <p:spPr bwMode="auto">
          <a:xfrm>
            <a:off x="5791200" y="3505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a:solidFill>
                  <a:srgbClr val="C00000"/>
                </a:solidFill>
                <a:latin typeface="Arial" panose="020B0604020202020204" pitchFamily="34" charset="0"/>
              </a:rPr>
              <a:t>_</a:t>
            </a:r>
            <a:endParaRPr lang="es-AR" altLang="es-AR" sz="1800" b="1">
              <a:solidFill>
                <a:srgbClr val="C00000"/>
              </a:solidFill>
              <a:latin typeface="Arial" panose="020B0604020202020204" pitchFamily="34" charset="0"/>
            </a:endParaRPr>
          </a:p>
        </p:txBody>
      </p:sp>
      <p:sp>
        <p:nvSpPr>
          <p:cNvPr id="12" name="1 CuadroTexto"/>
          <p:cNvSpPr txBox="1">
            <a:spLocks noChangeArrowheads="1"/>
          </p:cNvSpPr>
          <p:nvPr/>
        </p:nvSpPr>
        <p:spPr bwMode="auto">
          <a:xfrm>
            <a:off x="5567239" y="350100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s-AR" altLang="es-AR" sz="18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22526622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4600575" y="2382839"/>
            <a:ext cx="84138" cy="22225"/>
          </a:xfrm>
          <a:custGeom>
            <a:avLst/>
            <a:gdLst>
              <a:gd name="connsiteX0" fmla="*/ 0 w 83820"/>
              <a:gd name="connsiteY0" fmla="*/ 11429 h 22860"/>
              <a:gd name="connsiteX1" fmla="*/ 83820 w 83820"/>
              <a:gd name="connsiteY1" fmla="*/ 11429 h 22860"/>
            </a:gdLst>
            <a:ahLst/>
            <a:cxnLst>
              <a:cxn ang="0">
                <a:pos x="connsiteX0" y="connsiteY0"/>
              </a:cxn>
              <a:cxn ang="1">
                <a:pos x="connsiteX1" y="connsiteY1"/>
              </a:cxn>
            </a:cxnLst>
            <a:rect l="l" t="t" r="r" b="b"/>
            <a:pathLst>
              <a:path w="83820" h="22860">
                <a:moveTo>
                  <a:pt x="0" y="11429"/>
                </a:moveTo>
                <a:lnTo>
                  <a:pt x="83820" y="11429"/>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3343275" y="2066925"/>
            <a:ext cx="190500" cy="76200"/>
          </a:xfrm>
          <a:custGeom>
            <a:avLst/>
            <a:gdLst>
              <a:gd name="connsiteX0" fmla="*/ 19050 w 190500"/>
              <a:gd name="connsiteY0" fmla="*/ 19050 h 76200"/>
              <a:gd name="connsiteX1" fmla="*/ 171450 w 190500"/>
              <a:gd name="connsiteY1" fmla="*/ 19050 h 76200"/>
            </a:gdLst>
            <a:ahLst/>
            <a:cxnLst>
              <a:cxn ang="0">
                <a:pos x="connsiteX0" y="connsiteY0"/>
              </a:cxn>
              <a:cxn ang="1">
                <a:pos x="connsiteX1" y="connsiteY1"/>
              </a:cxn>
            </a:cxnLst>
            <a:rect l="l" t="t" r="r" b="b"/>
            <a:pathLst>
              <a:path w="190500" h="76200">
                <a:moveTo>
                  <a:pt x="19050" y="19050"/>
                </a:moveTo>
                <a:lnTo>
                  <a:pt x="171450" y="19050"/>
                </a:lnTo>
              </a:path>
            </a:pathLst>
          </a:custGeom>
          <a:ln w="3810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3997326" y="3352800"/>
            <a:ext cx="2017713" cy="76200"/>
          </a:xfrm>
          <a:custGeom>
            <a:avLst/>
            <a:gdLst>
              <a:gd name="connsiteX0" fmla="*/ 19050 w 2017776"/>
              <a:gd name="connsiteY0" fmla="*/ 19050 h 76200"/>
              <a:gd name="connsiteX1" fmla="*/ 1998726 w 2017776"/>
              <a:gd name="connsiteY1" fmla="*/ 19050 h 76200"/>
            </a:gdLst>
            <a:ahLst/>
            <a:cxnLst>
              <a:cxn ang="0">
                <a:pos x="connsiteX0" y="connsiteY0"/>
              </a:cxn>
              <a:cxn ang="1">
                <a:pos x="connsiteX1" y="connsiteY1"/>
              </a:cxn>
            </a:cxnLst>
            <a:rect l="l" t="t" r="r" b="b"/>
            <a:pathLst>
              <a:path w="2017776" h="76200">
                <a:moveTo>
                  <a:pt x="19050" y="19050"/>
                </a:moveTo>
                <a:lnTo>
                  <a:pt x="19987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5711826" y="3679825"/>
            <a:ext cx="303213" cy="76200"/>
          </a:xfrm>
          <a:custGeom>
            <a:avLst/>
            <a:gdLst>
              <a:gd name="connsiteX0" fmla="*/ 19050 w 303275"/>
              <a:gd name="connsiteY0" fmla="*/ 19050 h 76200"/>
              <a:gd name="connsiteX1" fmla="*/ 284226 w 303275"/>
              <a:gd name="connsiteY1" fmla="*/ 19050 h 76200"/>
            </a:gdLst>
            <a:ahLst/>
            <a:cxnLst>
              <a:cxn ang="0">
                <a:pos x="connsiteX0" y="connsiteY0"/>
              </a:cxn>
              <a:cxn ang="1">
                <a:pos x="connsiteX1" y="connsiteY1"/>
              </a:cxn>
            </a:cxnLst>
            <a:rect l="l" t="t" r="r" b="b"/>
            <a:pathLst>
              <a:path w="303275" h="76200">
                <a:moveTo>
                  <a:pt x="19050" y="19050"/>
                </a:moveTo>
                <a:lnTo>
                  <a:pt x="2842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6596063" y="3516313"/>
            <a:ext cx="303212" cy="76200"/>
          </a:xfrm>
          <a:custGeom>
            <a:avLst/>
            <a:gdLst>
              <a:gd name="connsiteX0" fmla="*/ 19050 w 303149"/>
              <a:gd name="connsiteY0" fmla="*/ 19050 h 76200"/>
              <a:gd name="connsiteX1" fmla="*/ 284098 w 303149"/>
              <a:gd name="connsiteY1" fmla="*/ 19050 h 76200"/>
            </a:gdLst>
            <a:ahLst/>
            <a:cxnLst>
              <a:cxn ang="0">
                <a:pos x="connsiteX0" y="connsiteY0"/>
              </a:cxn>
              <a:cxn ang="1">
                <a:pos x="connsiteX1" y="connsiteY1"/>
              </a:cxn>
            </a:cxnLst>
            <a:rect l="l" t="t" r="r" b="b"/>
            <a:pathLst>
              <a:path w="303149" h="76200">
                <a:moveTo>
                  <a:pt x="19050" y="19050"/>
                </a:moveTo>
                <a:lnTo>
                  <a:pt x="2840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5970589" y="3219450"/>
            <a:ext cx="663575" cy="647700"/>
          </a:xfrm>
          <a:custGeom>
            <a:avLst/>
            <a:gdLst>
              <a:gd name="connsiteX0" fmla="*/ 19050 w 663575"/>
              <a:gd name="connsiteY0" fmla="*/ 19050 h 647700"/>
              <a:gd name="connsiteX1" fmla="*/ 331723 w 663575"/>
              <a:gd name="connsiteY1" fmla="*/ 19050 h 647700"/>
              <a:gd name="connsiteX2" fmla="*/ 331723 w 663575"/>
              <a:gd name="connsiteY2" fmla="*/ 19050 h 647700"/>
              <a:gd name="connsiteX3" fmla="*/ 644525 w 663575"/>
              <a:gd name="connsiteY3" fmla="*/ 323850 h 647700"/>
              <a:gd name="connsiteX4" fmla="*/ 331723 w 663575"/>
              <a:gd name="connsiteY4" fmla="*/ 628650 h 647700"/>
              <a:gd name="connsiteX5" fmla="*/ 331723 w 663575"/>
              <a:gd name="connsiteY5" fmla="*/ 628650 h 647700"/>
              <a:gd name="connsiteX6" fmla="*/ 331723 w 663575"/>
              <a:gd name="connsiteY6" fmla="*/ 628650 h 647700"/>
              <a:gd name="connsiteX7" fmla="*/ 19050 w 663575"/>
              <a:gd name="connsiteY7" fmla="*/ 628650 h 647700"/>
              <a:gd name="connsiteX8" fmla="*/ 19050 w 663575"/>
              <a:gd name="connsiteY8" fmla="*/ 19050 h 647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3575" h="647700">
                <a:moveTo>
                  <a:pt x="19050" y="19050"/>
                </a:moveTo>
                <a:lnTo>
                  <a:pt x="331723" y="19050"/>
                </a:lnTo>
                <a:lnTo>
                  <a:pt x="331723" y="19050"/>
                </a:lnTo>
                <a:cubicBezTo>
                  <a:pt x="504444" y="19050"/>
                  <a:pt x="644525" y="155575"/>
                  <a:pt x="644525" y="323850"/>
                </a:cubicBezTo>
                <a:cubicBezTo>
                  <a:pt x="644525" y="492125"/>
                  <a:pt x="504444" y="628650"/>
                  <a:pt x="331723" y="628650"/>
                </a:cubicBezTo>
                <a:cubicBezTo>
                  <a:pt x="331723" y="628650"/>
                  <a:pt x="331723" y="628650"/>
                  <a:pt x="331723" y="628650"/>
                </a:cubicBezTo>
                <a:lnTo>
                  <a:pt x="331723" y="628650"/>
                </a:lnTo>
                <a:lnTo>
                  <a:pt x="19050" y="6286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5711826" y="4429125"/>
            <a:ext cx="303213" cy="76200"/>
          </a:xfrm>
          <a:custGeom>
            <a:avLst/>
            <a:gdLst>
              <a:gd name="connsiteX0" fmla="*/ 19050 w 303275"/>
              <a:gd name="connsiteY0" fmla="*/ 19050 h 76200"/>
              <a:gd name="connsiteX1" fmla="*/ 284226 w 303275"/>
              <a:gd name="connsiteY1" fmla="*/ 19050 h 76200"/>
            </a:gdLst>
            <a:ahLst/>
            <a:cxnLst>
              <a:cxn ang="0">
                <a:pos x="connsiteX0" y="connsiteY0"/>
              </a:cxn>
              <a:cxn ang="1">
                <a:pos x="connsiteX1" y="connsiteY1"/>
              </a:cxn>
            </a:cxnLst>
            <a:rect l="l" t="t" r="r" b="b"/>
            <a:pathLst>
              <a:path w="303275" h="76200">
                <a:moveTo>
                  <a:pt x="19050" y="19050"/>
                </a:moveTo>
                <a:lnTo>
                  <a:pt x="2842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3978276" y="4756150"/>
            <a:ext cx="2036763" cy="76200"/>
          </a:xfrm>
          <a:custGeom>
            <a:avLst/>
            <a:gdLst>
              <a:gd name="connsiteX0" fmla="*/ 19050 w 2036826"/>
              <a:gd name="connsiteY0" fmla="*/ 19050 h 76200"/>
              <a:gd name="connsiteX1" fmla="*/ 2017776 w 2036826"/>
              <a:gd name="connsiteY1" fmla="*/ 19050 h 76200"/>
            </a:gdLst>
            <a:ahLst/>
            <a:cxnLst>
              <a:cxn ang="0">
                <a:pos x="connsiteX0" y="connsiteY0"/>
              </a:cxn>
              <a:cxn ang="1">
                <a:pos x="connsiteX1" y="connsiteY1"/>
              </a:cxn>
            </a:cxnLst>
            <a:rect l="l" t="t" r="r" b="b"/>
            <a:pathLst>
              <a:path w="2036826" h="76200">
                <a:moveTo>
                  <a:pt x="19050" y="19050"/>
                </a:moveTo>
                <a:lnTo>
                  <a:pt x="20177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6596063" y="4592638"/>
            <a:ext cx="303212" cy="76200"/>
          </a:xfrm>
          <a:custGeom>
            <a:avLst/>
            <a:gdLst>
              <a:gd name="connsiteX0" fmla="*/ 19050 w 303149"/>
              <a:gd name="connsiteY0" fmla="*/ 19050 h 76200"/>
              <a:gd name="connsiteX1" fmla="*/ 284098 w 303149"/>
              <a:gd name="connsiteY1" fmla="*/ 19050 h 76200"/>
            </a:gdLst>
            <a:ahLst/>
            <a:cxnLst>
              <a:cxn ang="0">
                <a:pos x="connsiteX0" y="connsiteY0"/>
              </a:cxn>
              <a:cxn ang="1">
                <a:pos x="connsiteX1" y="connsiteY1"/>
              </a:cxn>
            </a:cxnLst>
            <a:rect l="l" t="t" r="r" b="b"/>
            <a:pathLst>
              <a:path w="303149" h="76200">
                <a:moveTo>
                  <a:pt x="19050" y="19050"/>
                </a:moveTo>
                <a:lnTo>
                  <a:pt x="28409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5970589" y="4295775"/>
            <a:ext cx="663575" cy="647700"/>
          </a:xfrm>
          <a:custGeom>
            <a:avLst/>
            <a:gdLst>
              <a:gd name="connsiteX0" fmla="*/ 19050 w 663575"/>
              <a:gd name="connsiteY0" fmla="*/ 19050 h 647700"/>
              <a:gd name="connsiteX1" fmla="*/ 331723 w 663575"/>
              <a:gd name="connsiteY1" fmla="*/ 19050 h 647700"/>
              <a:gd name="connsiteX2" fmla="*/ 331723 w 663575"/>
              <a:gd name="connsiteY2" fmla="*/ 19050 h 647700"/>
              <a:gd name="connsiteX3" fmla="*/ 644525 w 663575"/>
              <a:gd name="connsiteY3" fmla="*/ 323850 h 647700"/>
              <a:gd name="connsiteX4" fmla="*/ 331723 w 663575"/>
              <a:gd name="connsiteY4" fmla="*/ 628650 h 647700"/>
              <a:gd name="connsiteX5" fmla="*/ 331723 w 663575"/>
              <a:gd name="connsiteY5" fmla="*/ 628650 h 647700"/>
              <a:gd name="connsiteX6" fmla="*/ 331723 w 663575"/>
              <a:gd name="connsiteY6" fmla="*/ 628650 h 647700"/>
              <a:gd name="connsiteX7" fmla="*/ 19050 w 663575"/>
              <a:gd name="connsiteY7" fmla="*/ 628650 h 647700"/>
              <a:gd name="connsiteX8" fmla="*/ 19050 w 663575"/>
              <a:gd name="connsiteY8" fmla="*/ 19050 h 647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3575" h="647700">
                <a:moveTo>
                  <a:pt x="19050" y="19050"/>
                </a:moveTo>
                <a:lnTo>
                  <a:pt x="331723" y="19050"/>
                </a:lnTo>
                <a:lnTo>
                  <a:pt x="331723" y="19050"/>
                </a:lnTo>
                <a:cubicBezTo>
                  <a:pt x="504444" y="19050"/>
                  <a:pt x="644525" y="155575"/>
                  <a:pt x="644525" y="323850"/>
                </a:cubicBezTo>
                <a:cubicBezTo>
                  <a:pt x="644525" y="492125"/>
                  <a:pt x="504444" y="628650"/>
                  <a:pt x="331723" y="628650"/>
                </a:cubicBezTo>
                <a:cubicBezTo>
                  <a:pt x="331723" y="628650"/>
                  <a:pt x="331723" y="628650"/>
                  <a:pt x="331723" y="628650"/>
                </a:cubicBezTo>
                <a:lnTo>
                  <a:pt x="331723" y="628650"/>
                </a:lnTo>
                <a:lnTo>
                  <a:pt x="19050" y="628650"/>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6950076" y="3724275"/>
            <a:ext cx="347663" cy="76200"/>
          </a:xfrm>
          <a:custGeom>
            <a:avLst/>
            <a:gdLst>
              <a:gd name="connsiteX0" fmla="*/ 19050 w 347345"/>
              <a:gd name="connsiteY0" fmla="*/ 19050 h 76200"/>
              <a:gd name="connsiteX1" fmla="*/ 328294 w 347345"/>
              <a:gd name="connsiteY1" fmla="*/ 19050 h 76200"/>
            </a:gdLst>
            <a:ahLst/>
            <a:cxnLst>
              <a:cxn ang="0">
                <a:pos x="connsiteX0" y="connsiteY0"/>
              </a:cxn>
              <a:cxn ang="1">
                <a:pos x="connsiteX1" y="connsiteY1"/>
              </a:cxn>
            </a:cxnLst>
            <a:rect l="l" t="t" r="r" b="b"/>
            <a:pathLst>
              <a:path w="347345" h="76200">
                <a:moveTo>
                  <a:pt x="19050" y="19050"/>
                </a:moveTo>
                <a:lnTo>
                  <a:pt x="32829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7254876" y="3724275"/>
            <a:ext cx="396875" cy="355600"/>
          </a:xfrm>
          <a:custGeom>
            <a:avLst/>
            <a:gdLst>
              <a:gd name="connsiteX0" fmla="*/ 19050 w 396113"/>
              <a:gd name="connsiteY0" fmla="*/ 19050 h 355091"/>
              <a:gd name="connsiteX1" fmla="*/ 202057 w 396113"/>
              <a:gd name="connsiteY1" fmla="*/ 83565 h 355091"/>
              <a:gd name="connsiteX2" fmla="*/ 377063 w 396113"/>
              <a:gd name="connsiteY2" fmla="*/ 336041 h 355091"/>
            </a:gdLst>
            <a:ahLst/>
            <a:cxnLst>
              <a:cxn ang="0">
                <a:pos x="connsiteX0" y="connsiteY0"/>
              </a:cxn>
              <a:cxn ang="1">
                <a:pos x="connsiteX1" y="connsiteY1"/>
              </a:cxn>
              <a:cxn ang="2">
                <a:pos x="connsiteX2" y="connsiteY2"/>
              </a:cxn>
            </a:cxnLst>
            <a:rect l="l" t="t" r="r" b="b"/>
            <a:pathLst>
              <a:path w="396113" h="355091">
                <a:moveTo>
                  <a:pt x="19050" y="19050"/>
                </a:moveTo>
                <a:cubicBezTo>
                  <a:pt x="80771" y="24384"/>
                  <a:pt x="142494" y="30734"/>
                  <a:pt x="202057" y="83565"/>
                </a:cubicBezTo>
                <a:cubicBezTo>
                  <a:pt x="261746" y="136397"/>
                  <a:pt x="319404" y="235711"/>
                  <a:pt x="377063" y="336041"/>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6950076" y="4359275"/>
            <a:ext cx="347663" cy="76200"/>
          </a:xfrm>
          <a:custGeom>
            <a:avLst/>
            <a:gdLst>
              <a:gd name="connsiteX0" fmla="*/ 19050 w 347345"/>
              <a:gd name="connsiteY0" fmla="*/ 19050 h 76200"/>
              <a:gd name="connsiteX1" fmla="*/ 328294 w 347345"/>
              <a:gd name="connsiteY1" fmla="*/ 19050 h 76200"/>
            </a:gdLst>
            <a:ahLst/>
            <a:cxnLst>
              <a:cxn ang="0">
                <a:pos x="connsiteX0" y="connsiteY0"/>
              </a:cxn>
              <a:cxn ang="1">
                <a:pos x="connsiteX1" y="connsiteY1"/>
              </a:cxn>
            </a:cxnLst>
            <a:rect l="l" t="t" r="r" b="b"/>
            <a:pathLst>
              <a:path w="347345" h="76200">
                <a:moveTo>
                  <a:pt x="19050" y="19050"/>
                </a:moveTo>
                <a:lnTo>
                  <a:pt x="32829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7254876" y="4043363"/>
            <a:ext cx="396875" cy="354012"/>
          </a:xfrm>
          <a:custGeom>
            <a:avLst/>
            <a:gdLst>
              <a:gd name="connsiteX0" fmla="*/ 19050 w 396113"/>
              <a:gd name="connsiteY0" fmla="*/ 335914 h 354965"/>
              <a:gd name="connsiteX1" fmla="*/ 202057 w 396113"/>
              <a:gd name="connsiteY1" fmla="*/ 271526 h 354965"/>
              <a:gd name="connsiteX2" fmla="*/ 377063 w 396113"/>
              <a:gd name="connsiteY2" fmla="*/ 19050 h 354965"/>
            </a:gdLst>
            <a:ahLst/>
            <a:cxnLst>
              <a:cxn ang="0">
                <a:pos x="connsiteX0" y="connsiteY0"/>
              </a:cxn>
              <a:cxn ang="1">
                <a:pos x="connsiteX1" y="connsiteY1"/>
              </a:cxn>
              <a:cxn ang="2">
                <a:pos x="connsiteX2" y="connsiteY2"/>
              </a:cxn>
            </a:cxnLst>
            <a:rect l="l" t="t" r="r" b="b"/>
            <a:pathLst>
              <a:path w="396113" h="354965">
                <a:moveTo>
                  <a:pt x="19050" y="335914"/>
                </a:moveTo>
                <a:cubicBezTo>
                  <a:pt x="80771" y="330580"/>
                  <a:pt x="142494" y="324358"/>
                  <a:pt x="202057" y="271526"/>
                </a:cubicBezTo>
                <a:cubicBezTo>
                  <a:pt x="261746" y="218694"/>
                  <a:pt x="319404" y="119252"/>
                  <a:pt x="377063" y="19050"/>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6948488" y="3727451"/>
            <a:ext cx="196850" cy="671513"/>
          </a:xfrm>
          <a:custGeom>
            <a:avLst/>
            <a:gdLst>
              <a:gd name="connsiteX0" fmla="*/ 20192 w 196850"/>
              <a:gd name="connsiteY0" fmla="*/ 19050 h 671957"/>
              <a:gd name="connsiteX1" fmla="*/ 177800 w 196850"/>
              <a:gd name="connsiteY1" fmla="*/ 336042 h 671957"/>
              <a:gd name="connsiteX2" fmla="*/ 20192 w 196850"/>
              <a:gd name="connsiteY2" fmla="*/ 652907 h 671957"/>
              <a:gd name="connsiteX3" fmla="*/ 19050 w 196850"/>
              <a:gd name="connsiteY3" fmla="*/ 652907 h 671957"/>
            </a:gdLst>
            <a:ahLst/>
            <a:cxnLst>
              <a:cxn ang="0">
                <a:pos x="connsiteX0" y="connsiteY0"/>
              </a:cxn>
              <a:cxn ang="1">
                <a:pos x="connsiteX1" y="connsiteY1"/>
              </a:cxn>
              <a:cxn ang="2">
                <a:pos x="connsiteX2" y="connsiteY2"/>
              </a:cxn>
              <a:cxn ang="3">
                <a:pos x="connsiteX3" y="connsiteY3"/>
              </a:cxn>
            </a:cxnLst>
            <a:rect l="l" t="t" r="r" b="b"/>
            <a:pathLst>
              <a:path w="196850" h="671957">
                <a:moveTo>
                  <a:pt x="20192" y="19050"/>
                </a:moveTo>
                <a:cubicBezTo>
                  <a:pt x="107188" y="19050"/>
                  <a:pt x="177800" y="160909"/>
                  <a:pt x="177800" y="336042"/>
                </a:cubicBezTo>
                <a:cubicBezTo>
                  <a:pt x="177800" y="511048"/>
                  <a:pt x="107188" y="652907"/>
                  <a:pt x="20192" y="652907"/>
                </a:cubicBezTo>
                <a:cubicBezTo>
                  <a:pt x="19811" y="652907"/>
                  <a:pt x="19430" y="652907"/>
                  <a:pt x="19050" y="652907"/>
                </a:cubicBez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6864351" y="3897313"/>
            <a:ext cx="263525" cy="76200"/>
          </a:xfrm>
          <a:custGeom>
            <a:avLst/>
            <a:gdLst>
              <a:gd name="connsiteX0" fmla="*/ 19050 w 263270"/>
              <a:gd name="connsiteY0" fmla="*/ 19050 h 76200"/>
              <a:gd name="connsiteX1" fmla="*/ 244221 w 263270"/>
              <a:gd name="connsiteY1" fmla="*/ 19050 h 76200"/>
            </a:gdLst>
            <a:ahLst/>
            <a:cxnLst>
              <a:cxn ang="0">
                <a:pos x="connsiteX0" y="connsiteY0"/>
              </a:cxn>
              <a:cxn ang="1">
                <a:pos x="connsiteX1" y="connsiteY1"/>
              </a:cxn>
            </a:cxnLst>
            <a:rect l="l" t="t" r="r" b="b"/>
            <a:pathLst>
              <a:path w="263270" h="76200">
                <a:moveTo>
                  <a:pt x="19050" y="19050"/>
                </a:moveTo>
                <a:lnTo>
                  <a:pt x="24422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Freeform 3"/>
          <p:cNvSpPr/>
          <p:nvPr/>
        </p:nvSpPr>
        <p:spPr>
          <a:xfrm>
            <a:off x="6864351" y="4186238"/>
            <a:ext cx="263525" cy="76200"/>
          </a:xfrm>
          <a:custGeom>
            <a:avLst/>
            <a:gdLst>
              <a:gd name="connsiteX0" fmla="*/ 19050 w 263270"/>
              <a:gd name="connsiteY0" fmla="*/ 19050 h 76200"/>
              <a:gd name="connsiteX1" fmla="*/ 244221 w 263270"/>
              <a:gd name="connsiteY1" fmla="*/ 19050 h 76200"/>
            </a:gdLst>
            <a:ahLst/>
            <a:cxnLst>
              <a:cxn ang="0">
                <a:pos x="connsiteX0" y="connsiteY0"/>
              </a:cxn>
              <a:cxn ang="1">
                <a:pos x="connsiteX1" y="connsiteY1"/>
              </a:cxn>
            </a:cxnLst>
            <a:rect l="l" t="t" r="r" b="b"/>
            <a:pathLst>
              <a:path w="263270" h="76200">
                <a:moveTo>
                  <a:pt x="19050" y="19050"/>
                </a:moveTo>
                <a:lnTo>
                  <a:pt x="24422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Freeform 3"/>
          <p:cNvSpPr/>
          <p:nvPr/>
        </p:nvSpPr>
        <p:spPr>
          <a:xfrm>
            <a:off x="7616826" y="4041775"/>
            <a:ext cx="263525" cy="76200"/>
          </a:xfrm>
          <a:custGeom>
            <a:avLst/>
            <a:gdLst>
              <a:gd name="connsiteX0" fmla="*/ 19050 w 263270"/>
              <a:gd name="connsiteY0" fmla="*/ 19050 h 76200"/>
              <a:gd name="connsiteX1" fmla="*/ 244221 w 263270"/>
              <a:gd name="connsiteY1" fmla="*/ 19050 h 76200"/>
            </a:gdLst>
            <a:ahLst/>
            <a:cxnLst>
              <a:cxn ang="0">
                <a:pos x="connsiteX0" y="connsiteY0"/>
              </a:cxn>
              <a:cxn ang="1">
                <a:pos x="connsiteX1" y="connsiteY1"/>
              </a:cxn>
            </a:cxnLst>
            <a:rect l="l" t="t" r="r" b="b"/>
            <a:pathLst>
              <a:path w="263270" h="76200">
                <a:moveTo>
                  <a:pt x="19050" y="19050"/>
                </a:moveTo>
                <a:lnTo>
                  <a:pt x="244221"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6858000" y="3505201"/>
            <a:ext cx="76200" cy="447675"/>
          </a:xfrm>
          <a:custGeom>
            <a:avLst/>
            <a:gdLst>
              <a:gd name="connsiteX0" fmla="*/ 19050 w 76200"/>
              <a:gd name="connsiteY0" fmla="*/ 19050 h 447675"/>
              <a:gd name="connsiteX1" fmla="*/ 19050 w 76200"/>
              <a:gd name="connsiteY1" fmla="*/ 428625 h 447675"/>
            </a:gdLst>
            <a:ahLst/>
            <a:cxnLst>
              <a:cxn ang="0">
                <a:pos x="connsiteX0" y="connsiteY0"/>
              </a:cxn>
              <a:cxn ang="1">
                <a:pos x="connsiteX1" y="connsiteY1"/>
              </a:cxn>
            </a:cxnLst>
            <a:rect l="l" t="t" r="r" b="b"/>
            <a:pathLst>
              <a:path w="76200" h="447675">
                <a:moveTo>
                  <a:pt x="19050" y="19050"/>
                </a:moveTo>
                <a:lnTo>
                  <a:pt x="19050" y="428625"/>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Freeform 3"/>
          <p:cNvSpPr/>
          <p:nvPr/>
        </p:nvSpPr>
        <p:spPr>
          <a:xfrm>
            <a:off x="6873875" y="4197351"/>
            <a:ext cx="76200" cy="447675"/>
          </a:xfrm>
          <a:custGeom>
            <a:avLst/>
            <a:gdLst>
              <a:gd name="connsiteX0" fmla="*/ 19050 w 76200"/>
              <a:gd name="connsiteY0" fmla="*/ 19050 h 447675"/>
              <a:gd name="connsiteX1" fmla="*/ 19050 w 76200"/>
              <a:gd name="connsiteY1" fmla="*/ 428625 h 447675"/>
            </a:gdLst>
            <a:ahLst/>
            <a:cxnLst>
              <a:cxn ang="0">
                <a:pos x="connsiteX0" y="connsiteY0"/>
              </a:cxn>
              <a:cxn ang="1">
                <a:pos x="connsiteX1" y="connsiteY1"/>
              </a:cxn>
            </a:cxnLst>
            <a:rect l="l" t="t" r="r" b="b"/>
            <a:pathLst>
              <a:path w="76200" h="447675">
                <a:moveTo>
                  <a:pt x="19050" y="19050"/>
                </a:moveTo>
                <a:lnTo>
                  <a:pt x="19050" y="428625"/>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5338764" y="3452813"/>
            <a:ext cx="339725" cy="495300"/>
          </a:xfrm>
          <a:custGeom>
            <a:avLst/>
            <a:gdLst>
              <a:gd name="connsiteX0" fmla="*/ 19050 w 339471"/>
              <a:gd name="connsiteY0" fmla="*/ 476250 h 495300"/>
              <a:gd name="connsiteX1" fmla="*/ 19050 w 339471"/>
              <a:gd name="connsiteY1" fmla="*/ 19050 h 495300"/>
              <a:gd name="connsiteX2" fmla="*/ 320420 w 339471"/>
              <a:gd name="connsiteY2" fmla="*/ 247650 h 495300"/>
              <a:gd name="connsiteX3" fmla="*/ 19050 w 339471"/>
              <a:gd name="connsiteY3" fmla="*/ 476250 h 495300"/>
            </a:gdLst>
            <a:ahLst/>
            <a:cxnLst>
              <a:cxn ang="0">
                <a:pos x="connsiteX0" y="connsiteY0"/>
              </a:cxn>
              <a:cxn ang="1">
                <a:pos x="connsiteX1" y="connsiteY1"/>
              </a:cxn>
              <a:cxn ang="2">
                <a:pos x="connsiteX2" y="connsiteY2"/>
              </a:cxn>
              <a:cxn ang="3">
                <a:pos x="connsiteX3" y="connsiteY3"/>
              </a:cxn>
            </a:cxnLst>
            <a:rect l="l" t="t" r="r" b="b"/>
            <a:pathLst>
              <a:path w="339471" h="495300">
                <a:moveTo>
                  <a:pt x="19050" y="476250"/>
                </a:moveTo>
                <a:lnTo>
                  <a:pt x="19050" y="19050"/>
                </a:lnTo>
                <a:lnTo>
                  <a:pt x="320420" y="247650"/>
                </a:lnTo>
                <a:lnTo>
                  <a:pt x="19050" y="4762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3"/>
          <p:cNvSpPr/>
          <p:nvPr/>
        </p:nvSpPr>
        <p:spPr>
          <a:xfrm>
            <a:off x="5643563" y="3648076"/>
            <a:ext cx="100012" cy="104775"/>
          </a:xfrm>
          <a:custGeom>
            <a:avLst/>
            <a:gdLst>
              <a:gd name="connsiteX0" fmla="*/ 19050 w 99821"/>
              <a:gd name="connsiteY0" fmla="*/ 51942 h 103758"/>
              <a:gd name="connsiteX1" fmla="*/ 49910 w 99821"/>
              <a:gd name="connsiteY1" fmla="*/ 19050 h 103758"/>
              <a:gd name="connsiteX2" fmla="*/ 49910 w 99821"/>
              <a:gd name="connsiteY2" fmla="*/ 19050 h 103758"/>
              <a:gd name="connsiteX3" fmla="*/ 49910 w 99821"/>
              <a:gd name="connsiteY3" fmla="*/ 19050 h 103758"/>
              <a:gd name="connsiteX4" fmla="*/ 80771 w 99821"/>
              <a:gd name="connsiteY4" fmla="*/ 51942 h 103758"/>
              <a:gd name="connsiteX5" fmla="*/ 80771 w 99821"/>
              <a:gd name="connsiteY5" fmla="*/ 51942 h 103758"/>
              <a:gd name="connsiteX6" fmla="*/ 80771 w 99821"/>
              <a:gd name="connsiteY6" fmla="*/ 51942 h 103758"/>
              <a:gd name="connsiteX7" fmla="*/ 49910 w 99821"/>
              <a:gd name="connsiteY7" fmla="*/ 84708 h 103758"/>
              <a:gd name="connsiteX8" fmla="*/ 49910 w 99821"/>
              <a:gd name="connsiteY8" fmla="*/ 84708 h 103758"/>
              <a:gd name="connsiteX9" fmla="*/ 49910 w 99821"/>
              <a:gd name="connsiteY9" fmla="*/ 84708 h 103758"/>
              <a:gd name="connsiteX10" fmla="*/ 19050 w 99821"/>
              <a:gd name="connsiteY10" fmla="*/ 51942 h 103758"/>
              <a:gd name="connsiteX11" fmla="*/ 19050 w 99821"/>
              <a:gd name="connsiteY11" fmla="*/ 51942 h 1037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99821" h="103758">
                <a:moveTo>
                  <a:pt x="19050" y="51942"/>
                </a:moveTo>
                <a:cubicBezTo>
                  <a:pt x="19050" y="33782"/>
                  <a:pt x="32892" y="19050"/>
                  <a:pt x="49910" y="19050"/>
                </a:cubicBezTo>
                <a:cubicBezTo>
                  <a:pt x="49910" y="19050"/>
                  <a:pt x="49910" y="19050"/>
                  <a:pt x="49910" y="19050"/>
                </a:cubicBezTo>
                <a:lnTo>
                  <a:pt x="49910" y="19050"/>
                </a:lnTo>
                <a:cubicBezTo>
                  <a:pt x="66928" y="19050"/>
                  <a:pt x="80771" y="33782"/>
                  <a:pt x="80771" y="51942"/>
                </a:cubicBezTo>
                <a:cubicBezTo>
                  <a:pt x="80771" y="51942"/>
                  <a:pt x="80771" y="51942"/>
                  <a:pt x="80771" y="51942"/>
                </a:cubicBezTo>
                <a:lnTo>
                  <a:pt x="80771" y="51942"/>
                </a:lnTo>
                <a:cubicBezTo>
                  <a:pt x="80771" y="69976"/>
                  <a:pt x="66928" y="84708"/>
                  <a:pt x="49910" y="84708"/>
                </a:cubicBezTo>
                <a:cubicBezTo>
                  <a:pt x="49910" y="84708"/>
                  <a:pt x="49910" y="84708"/>
                  <a:pt x="49910" y="84708"/>
                </a:cubicBezTo>
                <a:lnTo>
                  <a:pt x="49910" y="84708"/>
                </a:lnTo>
                <a:cubicBezTo>
                  <a:pt x="32892" y="84708"/>
                  <a:pt x="19050" y="69976"/>
                  <a:pt x="19050" y="51942"/>
                </a:cubicBezTo>
                <a:cubicBezTo>
                  <a:pt x="19050" y="51942"/>
                  <a:pt x="19050" y="51942"/>
                  <a:pt x="19050" y="51942"/>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Freeform 3"/>
          <p:cNvSpPr/>
          <p:nvPr/>
        </p:nvSpPr>
        <p:spPr>
          <a:xfrm>
            <a:off x="4017964" y="3684588"/>
            <a:ext cx="1362075" cy="76200"/>
          </a:xfrm>
          <a:custGeom>
            <a:avLst/>
            <a:gdLst>
              <a:gd name="connsiteX0" fmla="*/ 19050 w 1362075"/>
              <a:gd name="connsiteY0" fmla="*/ 19050 h 76200"/>
              <a:gd name="connsiteX1" fmla="*/ 1343025 w 1362075"/>
              <a:gd name="connsiteY1" fmla="*/ 19050 h 76200"/>
            </a:gdLst>
            <a:ahLst/>
            <a:cxnLst>
              <a:cxn ang="0">
                <a:pos x="connsiteX0" y="connsiteY0"/>
              </a:cxn>
              <a:cxn ang="1">
                <a:pos x="connsiteX1" y="connsiteY1"/>
              </a:cxn>
            </a:cxnLst>
            <a:rect l="l" t="t" r="r" b="b"/>
            <a:pathLst>
              <a:path w="1362075" h="76200">
                <a:moveTo>
                  <a:pt x="19050" y="19050"/>
                </a:moveTo>
                <a:lnTo>
                  <a:pt x="1343025"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4800601" y="3686175"/>
            <a:ext cx="1019175" cy="781050"/>
          </a:xfrm>
          <a:custGeom>
            <a:avLst/>
            <a:gdLst>
              <a:gd name="connsiteX0" fmla="*/ 19050 w 1019175"/>
              <a:gd name="connsiteY0" fmla="*/ 19050 h 781050"/>
              <a:gd name="connsiteX1" fmla="*/ 19050 w 1019175"/>
              <a:gd name="connsiteY1" fmla="*/ 762000 h 781050"/>
              <a:gd name="connsiteX2" fmla="*/ 1000125 w 1019175"/>
              <a:gd name="connsiteY2" fmla="*/ 762000 h 781050"/>
            </a:gdLst>
            <a:ahLst/>
            <a:cxnLst>
              <a:cxn ang="0">
                <a:pos x="connsiteX0" y="connsiteY0"/>
              </a:cxn>
              <a:cxn ang="1">
                <a:pos x="connsiteX1" y="connsiteY1"/>
              </a:cxn>
              <a:cxn ang="2">
                <a:pos x="connsiteX2" y="connsiteY2"/>
              </a:cxn>
            </a:cxnLst>
            <a:rect l="l" t="t" r="r" b="b"/>
            <a:pathLst>
              <a:path w="1019175" h="781050">
                <a:moveTo>
                  <a:pt x="19050" y="19050"/>
                </a:moveTo>
                <a:lnTo>
                  <a:pt x="19050" y="762000"/>
                </a:lnTo>
                <a:lnTo>
                  <a:pt x="1000125" y="76200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75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05"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1026" name="TextBox 1"/>
          <p:cNvSpPr txBox="1"/>
          <p:nvPr/>
        </p:nvSpPr>
        <p:spPr>
          <a:xfrm>
            <a:off x="2590800" y="990600"/>
            <a:ext cx="6782306" cy="4034438"/>
          </a:xfrm>
          <a:prstGeom prst="rect">
            <a:avLst/>
          </a:prstGeom>
          <a:noFill/>
        </p:spPr>
        <p:txBody>
          <a:bodyPr wrap="none" lIns="0" tIns="0" rIns="0">
            <a:spAutoFit/>
          </a:bodyPr>
          <a:lstStyle/>
          <a:p>
            <a:pPr>
              <a:lnSpc>
                <a:spcPts val="2200"/>
              </a:lnSpc>
              <a:tabLst>
                <a:tab pos="88900" algn="l"/>
                <a:tab pos="1282700" algn="l"/>
                <a:tab pos="5676900" algn="l"/>
              </a:tabLst>
              <a:defRPr/>
            </a:pPr>
            <a:r>
              <a:rPr lang="en-US" altLang="zh-CN" sz="2400" u="sng" dirty="0">
                <a:solidFill>
                  <a:srgbClr val="FFFF66"/>
                </a:solidFill>
                <a:latin typeface="Times New Roman" pitchFamily="18" charset="0"/>
                <a:cs typeface="Times New Roman" pitchFamily="18" charset="0"/>
              </a:rPr>
              <a:t>Ejercicio:</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700"/>
              </a:lnSpc>
              <a:tabLst>
                <a:tab pos="88900" algn="l"/>
                <a:tab pos="1282700" algn="l"/>
                <a:tab pos="5676900" algn="l"/>
              </a:tabLst>
              <a:defRPr/>
            </a:pPr>
            <a:r>
              <a:rPr lang="en-US" altLang="zh-CN" sz="2400" dirty="0">
                <a:solidFill>
                  <a:srgbClr val="FFFF66"/>
                </a:solidFill>
                <a:latin typeface="Times New Roman" pitchFamily="18" charset="0"/>
                <a:cs typeface="Times New Roman" pitchFamily="18" charset="0"/>
              </a:rPr>
              <a:t>Diseñe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circuito</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combinacional</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realice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función</a:t>
            </a:r>
          </a:p>
          <a:p>
            <a:pPr>
              <a:lnSpc>
                <a:spcPts val="3500"/>
              </a:lnSpc>
              <a:tabLst>
                <a:tab pos="88900" algn="l"/>
                <a:tab pos="1282700" algn="l"/>
                <a:tab pos="5676900" algn="l"/>
              </a:tabLst>
              <a:defRPr/>
            </a:pPr>
            <a:r>
              <a:rPr lang="en-US" altLang="zh-CN" dirty="0"/>
              <a:t>	</a:t>
            </a:r>
            <a:r>
              <a:rPr lang="en-US" altLang="zh-CN" sz="3000" i="1" dirty="0">
                <a:solidFill>
                  <a:srgbClr val="FFFF66"/>
                </a:solidFill>
                <a:latin typeface="Times New Roman" pitchFamily="18" charset="0"/>
                <a:cs typeface="Times New Roman" pitchFamily="18" charset="0"/>
              </a:rPr>
              <a:t>w=</a:t>
            </a:r>
            <a:r>
              <a:rPr lang="en-US" altLang="zh-CN" sz="3000" i="1" dirty="0" err="1">
                <a:solidFill>
                  <a:srgbClr val="FFFF66"/>
                </a:solidFill>
                <a:latin typeface="Times New Roman" pitchFamily="18" charset="0"/>
                <a:cs typeface="Times New Roman" pitchFamily="18" charset="0"/>
              </a:rPr>
              <a:t>xy</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 </a:t>
            </a:r>
            <a:r>
              <a:rPr lang="en-US" altLang="zh-CN" sz="3000" i="1" dirty="0" err="1">
                <a:solidFill>
                  <a:srgbClr val="FFFF66"/>
                </a:solidFill>
                <a:latin typeface="Times New Roman" pitchFamily="18" charset="0"/>
                <a:cs typeface="Times New Roman" pitchFamily="18" charset="0"/>
              </a:rPr>
              <a:t>yz</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400"/>
              </a:lnSpc>
              <a:tabLst>
                <a:tab pos="88900" algn="l"/>
                <a:tab pos="1282700" algn="l"/>
                <a:tab pos="5676900" algn="l"/>
              </a:tabLst>
              <a:defRPr/>
            </a:pPr>
            <a:r>
              <a:rPr lang="en-US" altLang="zh-CN" dirty="0"/>
              <a:t>		</a:t>
            </a:r>
            <a:r>
              <a:rPr lang="en-US" altLang="zh-CN" sz="2400" i="1" dirty="0">
                <a:solidFill>
                  <a:srgbClr val="FFFF99"/>
                </a:solidFill>
                <a:latin typeface="Times New Roman" pitchFamily="18" charset="0"/>
                <a:cs typeface="Times New Roman" pitchFamily="18" charset="0"/>
              </a:rPr>
              <a:t>x</a:t>
            </a:r>
          </a:p>
          <a:p>
            <a:pPr>
              <a:lnSpc>
                <a:spcPts val="2800"/>
              </a:lnSpc>
              <a:tabLst>
                <a:tab pos="88900" algn="l"/>
                <a:tab pos="1282700" algn="l"/>
                <a:tab pos="5676900" algn="l"/>
              </a:tabLst>
              <a:defRPr/>
            </a:pPr>
            <a:r>
              <a:rPr lang="en-US" altLang="zh-CN" dirty="0"/>
              <a:t>		</a:t>
            </a:r>
            <a:r>
              <a:rPr lang="en-US" altLang="zh-CN" sz="2400" i="1" dirty="0">
                <a:solidFill>
                  <a:srgbClr val="FFFF99"/>
                </a:solidFill>
                <a:latin typeface="Times New Roman" pitchFamily="18" charset="0"/>
                <a:cs typeface="Times New Roman" pitchFamily="18" charset="0"/>
              </a:rPr>
              <a:t>y</a:t>
            </a:r>
          </a:p>
          <a:p>
            <a:pPr>
              <a:lnSpc>
                <a:spcPts val="2600"/>
              </a:lnSpc>
              <a:tabLst>
                <a:tab pos="88900" algn="l"/>
                <a:tab pos="1282700" algn="l"/>
                <a:tab pos="5676900" algn="l"/>
              </a:tabLst>
              <a:defRPr/>
            </a:pPr>
            <a:r>
              <a:rPr lang="en-US" altLang="zh-CN" dirty="0"/>
              <a:t>			</a:t>
            </a:r>
            <a:r>
              <a:rPr lang="en-US" altLang="zh-CN" sz="2400" i="1" dirty="0">
                <a:solidFill>
                  <a:srgbClr val="FFFF99"/>
                </a:solidFill>
                <a:latin typeface="Times New Roman" pitchFamily="18" charset="0"/>
                <a:cs typeface="Times New Roman" pitchFamily="18" charset="0"/>
              </a:rPr>
              <a:t>w</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900"/>
              </a:lnSpc>
              <a:tabLst>
                <a:tab pos="88900" algn="l"/>
                <a:tab pos="1282700" algn="l"/>
                <a:tab pos="5676900" algn="l"/>
              </a:tabLst>
              <a:defRPr/>
            </a:pPr>
            <a:r>
              <a:rPr lang="en-US" altLang="zh-CN" dirty="0"/>
              <a:t>		</a:t>
            </a:r>
            <a:r>
              <a:rPr lang="en-US" altLang="zh-CN" sz="2402" i="1" dirty="0">
                <a:solidFill>
                  <a:srgbClr val="FFFF99"/>
                </a:solidFill>
                <a:latin typeface="Times New Roman" pitchFamily="18" charset="0"/>
                <a:cs typeface="Times New Roman" pitchFamily="18" charset="0"/>
              </a:rPr>
              <a:t>z</a:t>
            </a:r>
          </a:p>
        </p:txBody>
      </p:sp>
      <p:sp>
        <p:nvSpPr>
          <p:cNvPr id="2" name="CuadroTexto 1"/>
          <p:cNvSpPr txBox="1"/>
          <p:nvPr/>
        </p:nvSpPr>
        <p:spPr>
          <a:xfrm>
            <a:off x="5922686" y="3398804"/>
            <a:ext cx="677370" cy="246221"/>
          </a:xfrm>
          <a:prstGeom prst="rect">
            <a:avLst/>
          </a:prstGeom>
          <a:noFill/>
        </p:spPr>
        <p:txBody>
          <a:bodyPr wrap="square" rtlCol="0">
            <a:spAutoFit/>
          </a:bodyPr>
          <a:lstStyle/>
          <a:p>
            <a:pPr algn="ctr"/>
            <a:r>
              <a:rPr lang="es-MX" sz="1000" dirty="0">
                <a:solidFill>
                  <a:srgbClr val="FFFF00"/>
                </a:solidFill>
              </a:rPr>
              <a:t>AND</a:t>
            </a:r>
            <a:endParaRPr lang="es-MX" sz="1000" dirty="0">
              <a:solidFill>
                <a:srgbClr val="FFFF00"/>
              </a:solidFill>
            </a:endParaRPr>
          </a:p>
        </p:txBody>
      </p:sp>
      <p:sp>
        <p:nvSpPr>
          <p:cNvPr id="31" name="CuadroTexto 30"/>
          <p:cNvSpPr txBox="1"/>
          <p:nvPr/>
        </p:nvSpPr>
        <p:spPr>
          <a:xfrm>
            <a:off x="5951984" y="4478924"/>
            <a:ext cx="677370" cy="246221"/>
          </a:xfrm>
          <a:prstGeom prst="rect">
            <a:avLst/>
          </a:prstGeom>
          <a:noFill/>
        </p:spPr>
        <p:txBody>
          <a:bodyPr wrap="square" rtlCol="0">
            <a:spAutoFit/>
          </a:bodyPr>
          <a:lstStyle/>
          <a:p>
            <a:pPr algn="ctr"/>
            <a:r>
              <a:rPr lang="es-MX" sz="1000" dirty="0">
                <a:solidFill>
                  <a:srgbClr val="FFFF00"/>
                </a:solidFill>
              </a:rPr>
              <a:t>AND</a:t>
            </a:r>
            <a:endParaRPr lang="es-MX" sz="1000" dirty="0">
              <a:solidFill>
                <a:srgbClr val="FFFF00"/>
              </a:solidFill>
            </a:endParaRPr>
          </a:p>
        </p:txBody>
      </p:sp>
      <p:sp>
        <p:nvSpPr>
          <p:cNvPr id="32" name="CuadroTexto 31"/>
          <p:cNvSpPr txBox="1"/>
          <p:nvPr/>
        </p:nvSpPr>
        <p:spPr>
          <a:xfrm>
            <a:off x="6960096" y="3902860"/>
            <a:ext cx="677370" cy="246221"/>
          </a:xfrm>
          <a:prstGeom prst="rect">
            <a:avLst/>
          </a:prstGeom>
          <a:noFill/>
        </p:spPr>
        <p:txBody>
          <a:bodyPr wrap="square" rtlCol="0">
            <a:spAutoFit/>
          </a:bodyPr>
          <a:lstStyle/>
          <a:p>
            <a:pPr algn="ctr"/>
            <a:r>
              <a:rPr lang="es-MX" sz="1000" dirty="0">
                <a:solidFill>
                  <a:srgbClr val="FFFF00"/>
                </a:solidFill>
              </a:rPr>
              <a:t>OR</a:t>
            </a:r>
            <a:endParaRPr lang="es-MX" sz="1000" dirty="0">
              <a:solidFill>
                <a:srgbClr val="FFFF00"/>
              </a:solidFill>
            </a:endParaRPr>
          </a:p>
        </p:txBody>
      </p:sp>
      <p:sp>
        <p:nvSpPr>
          <p:cNvPr id="3" name="Elipse 2"/>
          <p:cNvSpPr/>
          <p:nvPr/>
        </p:nvSpPr>
        <p:spPr>
          <a:xfrm>
            <a:off x="3143673" y="1988840"/>
            <a:ext cx="504057" cy="576064"/>
          </a:xfrm>
          <a:prstGeom prst="ellipse">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3724324" y="2060849"/>
            <a:ext cx="283444" cy="296863"/>
          </a:xfrm>
          <a:prstGeom prst="ellipse">
            <a:avLst/>
          </a:prstGeom>
          <a:solidFill>
            <a:schemeClr val="accent1">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2" name="Conector angular 41"/>
          <p:cNvCxnSpPr>
            <a:stCxn id="38" idx="0"/>
          </p:cNvCxnSpPr>
          <p:nvPr/>
        </p:nvCxnSpPr>
        <p:spPr>
          <a:xfrm rot="16200000" flipH="1">
            <a:off x="4745960" y="1180934"/>
            <a:ext cx="1676452" cy="3436280"/>
          </a:xfrm>
          <a:prstGeom prst="bentConnector4">
            <a:avLst>
              <a:gd name="adj1" fmla="val -6623"/>
              <a:gd name="adj2" fmla="val 99200"/>
            </a:avLst>
          </a:prstGeom>
          <a:ln>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r 50"/>
          <p:cNvCxnSpPr>
            <a:stCxn id="3" idx="4"/>
          </p:cNvCxnSpPr>
          <p:nvPr/>
        </p:nvCxnSpPr>
        <p:spPr>
          <a:xfrm rot="16200000" flipH="1">
            <a:off x="4331920" y="1628685"/>
            <a:ext cx="654546" cy="2526985"/>
          </a:xfrm>
          <a:prstGeom prst="bentConnector2">
            <a:avLst/>
          </a:prstGeom>
          <a:ln>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334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Freeform 3"/>
          <p:cNvSpPr/>
          <p:nvPr/>
        </p:nvSpPr>
        <p:spPr>
          <a:xfrm>
            <a:off x="1517650" y="6546850"/>
            <a:ext cx="9150350" cy="12700"/>
          </a:xfrm>
          <a:custGeom>
            <a:avLst/>
            <a:gdLst>
              <a:gd name="connsiteX0" fmla="*/ 6350 w 9150350"/>
              <a:gd name="connsiteY0" fmla="*/ 6350 h 12700"/>
              <a:gd name="connsiteX1" fmla="*/ 9144000 w 9150350"/>
              <a:gd name="connsiteY1" fmla="*/ 6350 h 12700"/>
            </a:gdLst>
            <a:ahLst/>
            <a:cxnLst>
              <a:cxn ang="0">
                <a:pos x="connsiteX0" y="connsiteY0"/>
              </a:cxn>
              <a:cxn ang="1">
                <a:pos x="connsiteX1" y="connsiteY1"/>
              </a:cxn>
            </a:cxnLst>
            <a:rect l="l" t="t" r="r" b="b"/>
            <a:pathLst>
              <a:path w="9150350" h="12700">
                <a:moveTo>
                  <a:pt x="6350" y="6350"/>
                </a:moveTo>
                <a:lnTo>
                  <a:pt x="914400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3527425" y="2768601"/>
            <a:ext cx="84138" cy="23813"/>
          </a:xfrm>
          <a:custGeom>
            <a:avLst/>
            <a:gdLst>
              <a:gd name="connsiteX0" fmla="*/ 0 w 83820"/>
              <a:gd name="connsiteY0" fmla="*/ 11430 h 22860"/>
              <a:gd name="connsiteX1" fmla="*/ 83820 w 83820"/>
              <a:gd name="connsiteY1" fmla="*/ 11430 h 22860"/>
            </a:gdLst>
            <a:ahLst/>
            <a:cxnLst>
              <a:cxn ang="0">
                <a:pos x="connsiteX0" y="connsiteY0"/>
              </a:cxn>
              <a:cxn ang="1">
                <a:pos x="connsiteX1" y="connsiteY1"/>
              </a:cxn>
            </a:cxnLst>
            <a:rect l="l" t="t" r="r" b="b"/>
            <a:pathLst>
              <a:path w="83820" h="22860">
                <a:moveTo>
                  <a:pt x="0" y="11430"/>
                </a:moveTo>
                <a:lnTo>
                  <a:pt x="83820"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3343275" y="2066925"/>
            <a:ext cx="190500" cy="76200"/>
          </a:xfrm>
          <a:custGeom>
            <a:avLst/>
            <a:gdLst>
              <a:gd name="connsiteX0" fmla="*/ 19050 w 190500"/>
              <a:gd name="connsiteY0" fmla="*/ 19050 h 76200"/>
              <a:gd name="connsiteX1" fmla="*/ 171450 w 190500"/>
              <a:gd name="connsiteY1" fmla="*/ 19050 h 76200"/>
            </a:gdLst>
            <a:ahLst/>
            <a:cxnLst>
              <a:cxn ang="0">
                <a:pos x="connsiteX0" y="connsiteY0"/>
              </a:cxn>
              <a:cxn ang="1">
                <a:pos x="connsiteX1" y="connsiteY1"/>
              </a:cxn>
            </a:cxnLst>
            <a:rect l="l" t="t" r="r" b="b"/>
            <a:pathLst>
              <a:path w="190500" h="76200">
                <a:moveTo>
                  <a:pt x="19050" y="19050"/>
                </a:moveTo>
                <a:lnTo>
                  <a:pt x="171450" y="19050"/>
                </a:lnTo>
              </a:path>
            </a:pathLst>
          </a:custGeom>
          <a:ln w="3810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860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
          <p:cNvSpPr txBox="1"/>
          <p:nvPr/>
        </p:nvSpPr>
        <p:spPr>
          <a:xfrm>
            <a:off x="10198100" y="6629401"/>
            <a:ext cx="235642" cy="174407"/>
          </a:xfrm>
          <a:prstGeom prst="rect">
            <a:avLst/>
          </a:prstGeom>
          <a:noFill/>
        </p:spPr>
        <p:txBody>
          <a:bodyPr wrap="none" lIns="0" tIns="0" rIns="0">
            <a:spAutoFit/>
          </a:bodyPr>
          <a:lstStyle/>
          <a:p>
            <a:pPr>
              <a:lnSpc>
                <a:spcPts val="400"/>
              </a:lnSpc>
              <a:tabLst>
                <a:tab pos="88900" algn="l"/>
              </a:tabLst>
              <a:defRPr/>
            </a:pPr>
            <a:r>
              <a:rPr lang="en-US" altLang="zh-CN" sz="503" dirty="0">
                <a:solidFill>
                  <a:srgbClr val="0033CC"/>
                </a:solidFill>
                <a:latin typeface="Times New Roman" pitchFamily="18" charset="0"/>
                <a:cs typeface="Times New Roman" pitchFamily="18" charset="0"/>
              </a:rPr>
              <a:t>Präsentat</a:t>
            </a:r>
          </a:p>
          <a:p>
            <a:pPr>
              <a:lnSpc>
                <a:spcPts val="600"/>
              </a:lnSpc>
              <a:tabLst>
                <a:tab pos="88900" algn="l"/>
              </a:tabLst>
              <a:defRPr/>
            </a:pPr>
            <a:r>
              <a:rPr lang="en-US" altLang="zh-CN" dirty="0"/>
              <a:t>	</a:t>
            </a:r>
            <a:r>
              <a:rPr lang="en-US" altLang="zh-CN" sz="503" dirty="0">
                <a:solidFill>
                  <a:srgbClr val="0033CC"/>
                </a:solidFill>
                <a:latin typeface="Times New Roman" pitchFamily="18" charset="0"/>
                <a:cs typeface="Times New Roman" pitchFamily="18" charset="0"/>
              </a:rPr>
              <a:t>ion</a:t>
            </a:r>
          </a:p>
        </p:txBody>
      </p:sp>
      <p:sp>
        <p:nvSpPr>
          <p:cNvPr id="86025" name="TextBox 1"/>
          <p:cNvSpPr txBox="1">
            <a:spLocks noChangeArrowheads="1"/>
          </p:cNvSpPr>
          <p:nvPr/>
        </p:nvSpPr>
        <p:spPr bwMode="auto">
          <a:xfrm>
            <a:off x="2298701" y="990600"/>
            <a:ext cx="7075655" cy="186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tabLst>
                <a:tab pos="889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889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889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889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889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88900" algn="l"/>
              </a:tabLst>
              <a:defRPr>
                <a:solidFill>
                  <a:schemeClr val="tx1"/>
                </a:solidFill>
                <a:latin typeface="Calibri" panose="020F0502020204030204" pitchFamily="34" charset="0"/>
              </a:defRPr>
            </a:lvl9pPr>
          </a:lstStyle>
          <a:p>
            <a:pPr>
              <a:lnSpc>
                <a:spcPts val="2200"/>
              </a:lnSpc>
              <a:spcBef>
                <a:spcPct val="0"/>
              </a:spcBef>
              <a:buNone/>
            </a:pPr>
            <a:r>
              <a:rPr lang="en-US" altLang="zh-CN" sz="2400" u="sng">
                <a:solidFill>
                  <a:srgbClr val="FFFF66"/>
                </a:solidFill>
                <a:latin typeface="Times New Roman" panose="02020603050405020304" pitchFamily="18" charset="0"/>
                <a:cs typeface="Times New Roman" panose="02020603050405020304" pitchFamily="18" charset="0"/>
              </a:rPr>
              <a:t>Ejercicio:</a:t>
            </a:r>
          </a:p>
          <a:p>
            <a:pPr>
              <a:lnSpc>
                <a:spcPts val="1000"/>
              </a:lnSpc>
              <a:spcBef>
                <a:spcPct val="0"/>
              </a:spcBef>
              <a:buNone/>
            </a:pPr>
            <a:endParaRPr lang="en-US" altLang="zh-CN" sz="1800">
              <a:cs typeface="Times New Roman" panose="02020603050405020304" pitchFamily="18" charset="0"/>
            </a:endParaRPr>
          </a:p>
          <a:p>
            <a:pPr>
              <a:lnSpc>
                <a:spcPts val="1000"/>
              </a:lnSpc>
              <a:spcBef>
                <a:spcPct val="0"/>
              </a:spcBef>
              <a:buNone/>
            </a:pPr>
            <a:endParaRPr lang="en-US" altLang="zh-CN" sz="1800">
              <a:cs typeface="Times New Roman" panose="02020603050405020304" pitchFamily="18" charset="0"/>
            </a:endParaRPr>
          </a:p>
          <a:p>
            <a:pPr>
              <a:lnSpc>
                <a:spcPts val="1000"/>
              </a:lnSpc>
              <a:spcBef>
                <a:spcPct val="0"/>
              </a:spcBef>
              <a:buNone/>
            </a:pPr>
            <a:endParaRPr lang="en-US" altLang="zh-CN" sz="1800">
              <a:cs typeface="Times New Roman" panose="02020603050405020304" pitchFamily="18" charset="0"/>
            </a:endParaRPr>
          </a:p>
          <a:p>
            <a:pPr>
              <a:lnSpc>
                <a:spcPts val="2700"/>
              </a:lnSpc>
              <a:spcBef>
                <a:spcPct val="0"/>
              </a:spcBef>
              <a:buNone/>
            </a:pPr>
            <a:r>
              <a:rPr lang="en-US" altLang="zh-CN" sz="2400">
                <a:solidFill>
                  <a:srgbClr val="FFFF66"/>
                </a:solidFill>
                <a:latin typeface="Times New Roman" panose="02020603050405020304" pitchFamily="18" charset="0"/>
                <a:cs typeface="Times New Roman" panose="02020603050405020304" pitchFamily="18" charset="0"/>
              </a:rPr>
              <a:t>Diseñe</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el</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circuito</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combinacional</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que</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realice</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función</a:t>
            </a:r>
          </a:p>
          <a:p>
            <a:pPr>
              <a:lnSpc>
                <a:spcPts val="3500"/>
              </a:lnSpc>
              <a:spcBef>
                <a:spcPct val="0"/>
              </a:spcBef>
              <a:buNone/>
            </a:pPr>
            <a:r>
              <a:rPr lang="en-US" altLang="zh-CN" sz="180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w</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x</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y</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y</a:t>
            </a:r>
            <a:r>
              <a:rPr lang="en-US" altLang="zh-CN" sz="3000">
                <a:latin typeface="Times New Roman" panose="02020603050405020304" pitchFamily="18" charset="0"/>
                <a:cs typeface="Times New Roman" panose="02020603050405020304" pitchFamily="18" charset="0"/>
              </a:rPr>
              <a:t> </a:t>
            </a:r>
            <a:r>
              <a:rPr lang="en-US" altLang="zh-CN" sz="3000" i="1">
                <a:solidFill>
                  <a:srgbClr val="FFFF66"/>
                </a:solidFill>
                <a:latin typeface="Times New Roman" panose="02020603050405020304" pitchFamily="18" charset="0"/>
                <a:cs typeface="Times New Roman" panose="02020603050405020304" pitchFamily="18" charset="0"/>
              </a:rPr>
              <a:t>z</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usando</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sólo</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compuertas</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NAND</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FFFF66"/>
                </a:solidFill>
                <a:latin typeface="Times New Roman" panose="02020603050405020304" pitchFamily="18" charset="0"/>
                <a:cs typeface="Times New Roman" panose="02020603050405020304" pitchFamily="18" charset="0"/>
              </a:rPr>
              <a:t>dos</a:t>
            </a:r>
          </a:p>
          <a:p>
            <a:pPr>
              <a:lnSpc>
                <a:spcPts val="2800"/>
              </a:lnSpc>
              <a:spcBef>
                <a:spcPct val="0"/>
              </a:spcBef>
              <a:buNone/>
            </a:pPr>
            <a:r>
              <a:rPr lang="en-US" altLang="zh-CN" sz="2400">
                <a:solidFill>
                  <a:srgbClr val="FFFF66"/>
                </a:solidFill>
                <a:latin typeface="Times New Roman" panose="02020603050405020304" pitchFamily="18" charset="0"/>
                <a:cs typeface="Times New Roman" panose="02020603050405020304" pitchFamily="18" charset="0"/>
              </a:rPr>
              <a:t>entradas.</a:t>
            </a:r>
          </a:p>
        </p:txBody>
      </p:sp>
      <p:sp>
        <p:nvSpPr>
          <p:cNvPr id="86026"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Tree>
    <p:extLst>
      <p:ext uri="{BB962C8B-B14F-4D97-AF65-F5344CB8AC3E}">
        <p14:creationId xmlns:p14="http://schemas.microsoft.com/office/powerpoint/2010/main" val="31747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17650" y="560389"/>
            <a:ext cx="9156700" cy="22225"/>
          </a:xfrm>
          <a:custGeom>
            <a:avLst/>
            <a:gdLst>
              <a:gd name="connsiteX0" fmla="*/ 6350 w 9156700"/>
              <a:gd name="connsiteY0" fmla="*/ 6350 h 22225"/>
              <a:gd name="connsiteX1" fmla="*/ 9150350 w 9156700"/>
              <a:gd name="connsiteY1" fmla="*/ 6350 h 22225"/>
            </a:gdLst>
            <a:ahLst/>
            <a:cxnLst>
              <a:cxn ang="0">
                <a:pos x="connsiteX0" y="connsiteY0"/>
              </a:cxn>
              <a:cxn ang="1">
                <a:pos x="connsiteX1" y="connsiteY1"/>
              </a:cxn>
            </a:cxnLst>
            <a:rect l="l" t="t" r="r" b="b"/>
            <a:pathLst>
              <a:path w="9156700" h="22225">
                <a:moveTo>
                  <a:pt x="6350" y="6350"/>
                </a:moveTo>
                <a:lnTo>
                  <a:pt x="915035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Freeform 3"/>
          <p:cNvSpPr/>
          <p:nvPr/>
        </p:nvSpPr>
        <p:spPr>
          <a:xfrm>
            <a:off x="1517650" y="6546850"/>
            <a:ext cx="9150350" cy="12700"/>
          </a:xfrm>
          <a:custGeom>
            <a:avLst/>
            <a:gdLst>
              <a:gd name="connsiteX0" fmla="*/ 6350 w 9150350"/>
              <a:gd name="connsiteY0" fmla="*/ 6350 h 12700"/>
              <a:gd name="connsiteX1" fmla="*/ 9144000 w 9150350"/>
              <a:gd name="connsiteY1" fmla="*/ 6350 h 12700"/>
            </a:gdLst>
            <a:ahLst/>
            <a:cxnLst>
              <a:cxn ang="0">
                <a:pos x="connsiteX0" y="connsiteY0"/>
              </a:cxn>
              <a:cxn ang="1">
                <a:pos x="connsiteX1" y="connsiteY1"/>
              </a:cxn>
            </a:cxnLst>
            <a:rect l="l" t="t" r="r" b="b"/>
            <a:pathLst>
              <a:path w="9150350" h="12700">
                <a:moveTo>
                  <a:pt x="6350" y="6350"/>
                </a:moveTo>
                <a:lnTo>
                  <a:pt x="9144000" y="6350"/>
                </a:lnTo>
              </a:path>
            </a:pathLst>
          </a:custGeom>
          <a:ln w="12700">
            <a:solidFill>
              <a:srgbClr val="99CC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Freeform 3"/>
          <p:cNvSpPr/>
          <p:nvPr/>
        </p:nvSpPr>
        <p:spPr>
          <a:xfrm>
            <a:off x="3343275" y="2066925"/>
            <a:ext cx="190500" cy="76200"/>
          </a:xfrm>
          <a:custGeom>
            <a:avLst/>
            <a:gdLst>
              <a:gd name="connsiteX0" fmla="*/ 19050 w 190500"/>
              <a:gd name="connsiteY0" fmla="*/ 19050 h 76200"/>
              <a:gd name="connsiteX1" fmla="*/ 171450 w 190500"/>
              <a:gd name="connsiteY1" fmla="*/ 19050 h 76200"/>
            </a:gdLst>
            <a:ahLst/>
            <a:cxnLst>
              <a:cxn ang="0">
                <a:pos x="connsiteX0" y="connsiteY0"/>
              </a:cxn>
              <a:cxn ang="1">
                <a:pos x="connsiteX1" y="connsiteY1"/>
              </a:cxn>
            </a:cxnLst>
            <a:rect l="l" t="t" r="r" b="b"/>
            <a:pathLst>
              <a:path w="190500" h="76200">
                <a:moveTo>
                  <a:pt x="19050" y="19050"/>
                </a:moveTo>
                <a:lnTo>
                  <a:pt x="171450" y="19050"/>
                </a:lnTo>
              </a:path>
            </a:pathLst>
          </a:custGeom>
          <a:ln w="38100">
            <a:solidFill>
              <a:srgbClr val="FFFF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6" name="Freeform 3"/>
          <p:cNvSpPr/>
          <p:nvPr/>
        </p:nvSpPr>
        <p:spPr>
          <a:xfrm>
            <a:off x="3997326" y="3352800"/>
            <a:ext cx="2017713" cy="76200"/>
          </a:xfrm>
          <a:custGeom>
            <a:avLst/>
            <a:gdLst>
              <a:gd name="connsiteX0" fmla="*/ 19050 w 2017776"/>
              <a:gd name="connsiteY0" fmla="*/ 19050 h 76200"/>
              <a:gd name="connsiteX1" fmla="*/ 1998726 w 2017776"/>
              <a:gd name="connsiteY1" fmla="*/ 19050 h 76200"/>
            </a:gdLst>
            <a:ahLst/>
            <a:cxnLst>
              <a:cxn ang="0">
                <a:pos x="connsiteX0" y="connsiteY0"/>
              </a:cxn>
              <a:cxn ang="1">
                <a:pos x="connsiteX1" y="connsiteY1"/>
              </a:cxn>
            </a:cxnLst>
            <a:rect l="l" t="t" r="r" b="b"/>
            <a:pathLst>
              <a:path w="2017776" h="76200">
                <a:moveTo>
                  <a:pt x="19050" y="19050"/>
                </a:moveTo>
                <a:lnTo>
                  <a:pt x="19987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7" name="Freeform 3"/>
          <p:cNvSpPr/>
          <p:nvPr/>
        </p:nvSpPr>
        <p:spPr>
          <a:xfrm>
            <a:off x="5711826" y="3679825"/>
            <a:ext cx="303213" cy="76200"/>
          </a:xfrm>
          <a:custGeom>
            <a:avLst/>
            <a:gdLst>
              <a:gd name="connsiteX0" fmla="*/ 19050 w 303275"/>
              <a:gd name="connsiteY0" fmla="*/ 19050 h 76200"/>
              <a:gd name="connsiteX1" fmla="*/ 284226 w 303275"/>
              <a:gd name="connsiteY1" fmla="*/ 19050 h 76200"/>
            </a:gdLst>
            <a:ahLst/>
            <a:cxnLst>
              <a:cxn ang="0">
                <a:pos x="connsiteX0" y="connsiteY0"/>
              </a:cxn>
              <a:cxn ang="1">
                <a:pos x="connsiteX1" y="connsiteY1"/>
              </a:cxn>
            </a:cxnLst>
            <a:rect l="l" t="t" r="r" b="b"/>
            <a:pathLst>
              <a:path w="303275" h="76200">
                <a:moveTo>
                  <a:pt x="19050" y="19050"/>
                </a:moveTo>
                <a:lnTo>
                  <a:pt x="28422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 name="Freeform 3"/>
          <p:cNvSpPr/>
          <p:nvPr/>
        </p:nvSpPr>
        <p:spPr>
          <a:xfrm>
            <a:off x="3978276" y="4768850"/>
            <a:ext cx="2036763" cy="76200"/>
          </a:xfrm>
          <a:custGeom>
            <a:avLst/>
            <a:gdLst>
              <a:gd name="connsiteX0" fmla="*/ 19050 w 2036826"/>
              <a:gd name="connsiteY0" fmla="*/ 19050 h 76200"/>
              <a:gd name="connsiteX1" fmla="*/ 2017776 w 2036826"/>
              <a:gd name="connsiteY1" fmla="*/ 19050 h 76200"/>
            </a:gdLst>
            <a:ahLst/>
            <a:cxnLst>
              <a:cxn ang="0">
                <a:pos x="connsiteX0" y="connsiteY0"/>
              </a:cxn>
              <a:cxn ang="1">
                <a:pos x="connsiteX1" y="connsiteY1"/>
              </a:cxn>
            </a:cxnLst>
            <a:rect l="l" t="t" r="r" b="b"/>
            <a:pathLst>
              <a:path w="2036826" h="76200">
                <a:moveTo>
                  <a:pt x="19050" y="19050"/>
                </a:moveTo>
                <a:lnTo>
                  <a:pt x="2017776"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6962775" y="3505201"/>
            <a:ext cx="76200" cy="447675"/>
          </a:xfrm>
          <a:custGeom>
            <a:avLst/>
            <a:gdLst>
              <a:gd name="connsiteX0" fmla="*/ 19050 w 76200"/>
              <a:gd name="connsiteY0" fmla="*/ 19050 h 447675"/>
              <a:gd name="connsiteX1" fmla="*/ 19050 w 76200"/>
              <a:gd name="connsiteY1" fmla="*/ 428625 h 447675"/>
            </a:gdLst>
            <a:ahLst/>
            <a:cxnLst>
              <a:cxn ang="0">
                <a:pos x="connsiteX0" y="connsiteY0"/>
              </a:cxn>
              <a:cxn ang="1">
                <a:pos x="connsiteX1" y="connsiteY1"/>
              </a:cxn>
            </a:cxnLst>
            <a:rect l="l" t="t" r="r" b="b"/>
            <a:pathLst>
              <a:path w="76200" h="447675">
                <a:moveTo>
                  <a:pt x="19050" y="19050"/>
                </a:moveTo>
                <a:lnTo>
                  <a:pt x="19050" y="428625"/>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6978650" y="4197351"/>
            <a:ext cx="76200" cy="447675"/>
          </a:xfrm>
          <a:custGeom>
            <a:avLst/>
            <a:gdLst>
              <a:gd name="connsiteX0" fmla="*/ 19050 w 76200"/>
              <a:gd name="connsiteY0" fmla="*/ 19050 h 447675"/>
              <a:gd name="connsiteX1" fmla="*/ 19050 w 76200"/>
              <a:gd name="connsiteY1" fmla="*/ 428625 h 447675"/>
            </a:gdLst>
            <a:ahLst/>
            <a:cxnLst>
              <a:cxn ang="0">
                <a:pos x="connsiteX0" y="connsiteY0"/>
              </a:cxn>
              <a:cxn ang="1">
                <a:pos x="connsiteX1" y="connsiteY1"/>
              </a:cxn>
            </a:cxnLst>
            <a:rect l="l" t="t" r="r" b="b"/>
            <a:pathLst>
              <a:path w="76200" h="447675">
                <a:moveTo>
                  <a:pt x="19050" y="19050"/>
                </a:moveTo>
                <a:lnTo>
                  <a:pt x="19050" y="428625"/>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017963" y="3684588"/>
            <a:ext cx="914400" cy="76200"/>
          </a:xfrm>
          <a:custGeom>
            <a:avLst/>
            <a:gdLst>
              <a:gd name="connsiteX0" fmla="*/ 19050 w 914400"/>
              <a:gd name="connsiteY0" fmla="*/ 19050 h 76200"/>
              <a:gd name="connsiteX1" fmla="*/ 895350 w 914400"/>
              <a:gd name="connsiteY1" fmla="*/ 19050 h 76200"/>
            </a:gdLst>
            <a:ahLst/>
            <a:cxnLst>
              <a:cxn ang="0">
                <a:pos x="connsiteX0" y="connsiteY0"/>
              </a:cxn>
              <a:cxn ang="1">
                <a:pos x="connsiteX1" y="connsiteY1"/>
              </a:cxn>
            </a:cxnLst>
            <a:rect l="l" t="t" r="r" b="b"/>
            <a:pathLst>
              <a:path w="914400" h="76200">
                <a:moveTo>
                  <a:pt x="19050" y="19050"/>
                </a:moveTo>
                <a:lnTo>
                  <a:pt x="895350"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4800601" y="3689350"/>
            <a:ext cx="1247775" cy="795338"/>
          </a:xfrm>
          <a:custGeom>
            <a:avLst/>
            <a:gdLst>
              <a:gd name="connsiteX0" fmla="*/ 19050 w 1247775"/>
              <a:gd name="connsiteY0" fmla="*/ 19050 h 795273"/>
              <a:gd name="connsiteX1" fmla="*/ 19050 w 1247775"/>
              <a:gd name="connsiteY1" fmla="*/ 776223 h 795273"/>
              <a:gd name="connsiteX2" fmla="*/ 1228725 w 1247775"/>
              <a:gd name="connsiteY2" fmla="*/ 776223 h 795273"/>
            </a:gdLst>
            <a:ahLst/>
            <a:cxnLst>
              <a:cxn ang="0">
                <a:pos x="connsiteX0" y="connsiteY0"/>
              </a:cxn>
              <a:cxn ang="1">
                <a:pos x="connsiteX1" y="connsiteY1"/>
              </a:cxn>
              <a:cxn ang="2">
                <a:pos x="connsiteX2" y="connsiteY2"/>
              </a:cxn>
            </a:cxnLst>
            <a:rect l="l" t="t" r="r" b="b"/>
            <a:pathLst>
              <a:path w="1247775" h="795273">
                <a:moveTo>
                  <a:pt x="19050" y="19050"/>
                </a:moveTo>
                <a:lnTo>
                  <a:pt x="19050" y="776223"/>
                </a:lnTo>
                <a:lnTo>
                  <a:pt x="1228725" y="776223"/>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3527425" y="2768601"/>
            <a:ext cx="84138" cy="23813"/>
          </a:xfrm>
          <a:custGeom>
            <a:avLst/>
            <a:gdLst>
              <a:gd name="connsiteX0" fmla="*/ 0 w 83820"/>
              <a:gd name="connsiteY0" fmla="*/ 11430 h 22860"/>
              <a:gd name="connsiteX1" fmla="*/ 83820 w 83820"/>
              <a:gd name="connsiteY1" fmla="*/ 11430 h 22860"/>
            </a:gdLst>
            <a:ahLst/>
            <a:cxnLst>
              <a:cxn ang="0">
                <a:pos x="connsiteX0" y="connsiteY0"/>
              </a:cxn>
              <a:cxn ang="1">
                <a:pos x="connsiteX1" y="connsiteY1"/>
              </a:cxn>
            </a:cxnLst>
            <a:rect l="l" t="t" r="r" b="b"/>
            <a:pathLst>
              <a:path w="83820" h="22860">
                <a:moveTo>
                  <a:pt x="0" y="11430"/>
                </a:moveTo>
                <a:lnTo>
                  <a:pt x="83820" y="11430"/>
                </a:lnTo>
              </a:path>
            </a:pathLst>
          </a:custGeom>
          <a:ln w="12700">
            <a:solidFill>
              <a:srgbClr val="FFFF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7747000" y="4035425"/>
            <a:ext cx="285750" cy="76200"/>
          </a:xfrm>
          <a:custGeom>
            <a:avLst/>
            <a:gdLst>
              <a:gd name="connsiteX0" fmla="*/ 19050 w 286258"/>
              <a:gd name="connsiteY0" fmla="*/ 19050 h 76200"/>
              <a:gd name="connsiteX1" fmla="*/ 267208 w 286258"/>
              <a:gd name="connsiteY1" fmla="*/ 19050 h 76200"/>
            </a:gdLst>
            <a:ahLst/>
            <a:cxnLst>
              <a:cxn ang="0">
                <a:pos x="connsiteX0" y="connsiteY0"/>
              </a:cxn>
              <a:cxn ang="1">
                <a:pos x="connsiteX1" y="connsiteY1"/>
              </a:cxn>
            </a:cxnLst>
            <a:rect l="l" t="t" r="r" b="b"/>
            <a:pathLst>
              <a:path w="286258" h="76200">
                <a:moveTo>
                  <a:pt x="19050" y="19050"/>
                </a:moveTo>
                <a:lnTo>
                  <a:pt x="26720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7107239" y="3743326"/>
            <a:ext cx="623887" cy="638175"/>
          </a:xfrm>
          <a:custGeom>
            <a:avLst/>
            <a:gdLst>
              <a:gd name="connsiteX0" fmla="*/ 19050 w 623823"/>
              <a:gd name="connsiteY0" fmla="*/ 19050 h 638175"/>
              <a:gd name="connsiteX1" fmla="*/ 311911 w 623823"/>
              <a:gd name="connsiteY1" fmla="*/ 19050 h 638175"/>
              <a:gd name="connsiteX2" fmla="*/ 311911 w 623823"/>
              <a:gd name="connsiteY2" fmla="*/ 19050 h 638175"/>
              <a:gd name="connsiteX3" fmla="*/ 604773 w 623823"/>
              <a:gd name="connsiteY3" fmla="*/ 319023 h 638175"/>
              <a:gd name="connsiteX4" fmla="*/ 311911 w 623823"/>
              <a:gd name="connsiteY4" fmla="*/ 619125 h 638175"/>
              <a:gd name="connsiteX5" fmla="*/ 311911 w 623823"/>
              <a:gd name="connsiteY5" fmla="*/ 619125 h 638175"/>
              <a:gd name="connsiteX6" fmla="*/ 311911 w 623823"/>
              <a:gd name="connsiteY6" fmla="*/ 619125 h 638175"/>
              <a:gd name="connsiteX7" fmla="*/ 19050 w 623823"/>
              <a:gd name="connsiteY7" fmla="*/ 619125 h 638175"/>
              <a:gd name="connsiteX8" fmla="*/ 19050 w 623823"/>
              <a:gd name="connsiteY8" fmla="*/ 19050 h 6381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23823" h="638175">
                <a:moveTo>
                  <a:pt x="19050" y="19050"/>
                </a:moveTo>
                <a:lnTo>
                  <a:pt x="311911" y="19050"/>
                </a:lnTo>
                <a:lnTo>
                  <a:pt x="311911" y="19050"/>
                </a:lnTo>
                <a:cubicBezTo>
                  <a:pt x="473582" y="19050"/>
                  <a:pt x="604773" y="153415"/>
                  <a:pt x="604773" y="319023"/>
                </a:cubicBezTo>
                <a:cubicBezTo>
                  <a:pt x="604773" y="484759"/>
                  <a:pt x="473582" y="619125"/>
                  <a:pt x="311911" y="619125"/>
                </a:cubicBezTo>
                <a:cubicBezTo>
                  <a:pt x="311911" y="619125"/>
                  <a:pt x="311911" y="619125"/>
                  <a:pt x="311911" y="619125"/>
                </a:cubicBezTo>
                <a:lnTo>
                  <a:pt x="311911" y="619125"/>
                </a:lnTo>
                <a:lnTo>
                  <a:pt x="19050" y="619125"/>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3"/>
          <p:cNvSpPr/>
          <p:nvPr/>
        </p:nvSpPr>
        <p:spPr>
          <a:xfrm>
            <a:off x="7693026" y="4003675"/>
            <a:ext cx="93663" cy="101600"/>
          </a:xfrm>
          <a:custGeom>
            <a:avLst/>
            <a:gdLst>
              <a:gd name="connsiteX0" fmla="*/ 19050 w 93471"/>
              <a:gd name="connsiteY0" fmla="*/ 50672 h 101345"/>
              <a:gd name="connsiteX1" fmla="*/ 46735 w 93471"/>
              <a:gd name="connsiteY1" fmla="*/ 19050 h 101345"/>
              <a:gd name="connsiteX2" fmla="*/ 46735 w 93471"/>
              <a:gd name="connsiteY2" fmla="*/ 19050 h 101345"/>
              <a:gd name="connsiteX3" fmla="*/ 46735 w 93471"/>
              <a:gd name="connsiteY3" fmla="*/ 19050 h 101345"/>
              <a:gd name="connsiteX4" fmla="*/ 74421 w 93471"/>
              <a:gd name="connsiteY4" fmla="*/ 50672 h 101345"/>
              <a:gd name="connsiteX5" fmla="*/ 74421 w 93471"/>
              <a:gd name="connsiteY5" fmla="*/ 50672 h 101345"/>
              <a:gd name="connsiteX6" fmla="*/ 46735 w 93471"/>
              <a:gd name="connsiteY6" fmla="*/ 82295 h 101345"/>
              <a:gd name="connsiteX7" fmla="*/ 46735 w 93471"/>
              <a:gd name="connsiteY7" fmla="*/ 82295 h 101345"/>
              <a:gd name="connsiteX8" fmla="*/ 46735 w 93471"/>
              <a:gd name="connsiteY8" fmla="*/ 82295 h 101345"/>
              <a:gd name="connsiteX9" fmla="*/ 19050 w 93471"/>
              <a:gd name="connsiteY9" fmla="*/ 50672 h 101345"/>
              <a:gd name="connsiteX10" fmla="*/ 19050 w 93471"/>
              <a:gd name="connsiteY10" fmla="*/ 50672 h 1013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3471" h="101345">
                <a:moveTo>
                  <a:pt x="19050" y="50672"/>
                </a:moveTo>
                <a:cubicBezTo>
                  <a:pt x="19050" y="33146"/>
                  <a:pt x="31369" y="19050"/>
                  <a:pt x="46735" y="19050"/>
                </a:cubicBezTo>
                <a:cubicBezTo>
                  <a:pt x="46735" y="19050"/>
                  <a:pt x="46735" y="19050"/>
                  <a:pt x="46735" y="19050"/>
                </a:cubicBezTo>
                <a:lnTo>
                  <a:pt x="46735" y="19050"/>
                </a:lnTo>
                <a:cubicBezTo>
                  <a:pt x="61976" y="19050"/>
                  <a:pt x="74421" y="33146"/>
                  <a:pt x="74421" y="50672"/>
                </a:cubicBezTo>
                <a:lnTo>
                  <a:pt x="74421" y="50672"/>
                </a:lnTo>
                <a:cubicBezTo>
                  <a:pt x="74421" y="68198"/>
                  <a:pt x="61976" y="82295"/>
                  <a:pt x="46735" y="82295"/>
                </a:cubicBezTo>
                <a:cubicBezTo>
                  <a:pt x="46735" y="82295"/>
                  <a:pt x="46735" y="82295"/>
                  <a:pt x="46735" y="82295"/>
                </a:cubicBezTo>
                <a:lnTo>
                  <a:pt x="46735" y="82295"/>
                </a:lnTo>
                <a:cubicBezTo>
                  <a:pt x="31369" y="82295"/>
                  <a:pt x="19050" y="68198"/>
                  <a:pt x="19050" y="50672"/>
                </a:cubicBezTo>
                <a:cubicBezTo>
                  <a:pt x="19050" y="50672"/>
                  <a:pt x="19050" y="50672"/>
                  <a:pt x="19050" y="50672"/>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6965951" y="3889375"/>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6965951" y="4213225"/>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6724650" y="3498850"/>
            <a:ext cx="285750" cy="76200"/>
          </a:xfrm>
          <a:custGeom>
            <a:avLst/>
            <a:gdLst>
              <a:gd name="connsiteX0" fmla="*/ 19050 w 286258"/>
              <a:gd name="connsiteY0" fmla="*/ 19050 h 76200"/>
              <a:gd name="connsiteX1" fmla="*/ 267208 w 286258"/>
              <a:gd name="connsiteY1" fmla="*/ 19050 h 76200"/>
            </a:gdLst>
            <a:ahLst/>
            <a:cxnLst>
              <a:cxn ang="0">
                <a:pos x="connsiteX0" y="connsiteY0"/>
              </a:cxn>
              <a:cxn ang="1">
                <a:pos x="connsiteX1" y="connsiteY1"/>
              </a:cxn>
            </a:cxnLst>
            <a:rect l="l" t="t" r="r" b="b"/>
            <a:pathLst>
              <a:path w="286258" h="76200">
                <a:moveTo>
                  <a:pt x="19050" y="19050"/>
                </a:moveTo>
                <a:lnTo>
                  <a:pt x="26720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6084889" y="3206751"/>
            <a:ext cx="623887" cy="638175"/>
          </a:xfrm>
          <a:custGeom>
            <a:avLst/>
            <a:gdLst>
              <a:gd name="connsiteX0" fmla="*/ 19050 w 623823"/>
              <a:gd name="connsiteY0" fmla="*/ 19050 h 638175"/>
              <a:gd name="connsiteX1" fmla="*/ 311911 w 623823"/>
              <a:gd name="connsiteY1" fmla="*/ 19050 h 638175"/>
              <a:gd name="connsiteX2" fmla="*/ 311911 w 623823"/>
              <a:gd name="connsiteY2" fmla="*/ 19050 h 638175"/>
              <a:gd name="connsiteX3" fmla="*/ 604773 w 623823"/>
              <a:gd name="connsiteY3" fmla="*/ 319151 h 638175"/>
              <a:gd name="connsiteX4" fmla="*/ 311911 w 623823"/>
              <a:gd name="connsiteY4" fmla="*/ 619125 h 638175"/>
              <a:gd name="connsiteX5" fmla="*/ 311911 w 623823"/>
              <a:gd name="connsiteY5" fmla="*/ 619125 h 638175"/>
              <a:gd name="connsiteX6" fmla="*/ 311911 w 623823"/>
              <a:gd name="connsiteY6" fmla="*/ 619125 h 638175"/>
              <a:gd name="connsiteX7" fmla="*/ 19050 w 623823"/>
              <a:gd name="connsiteY7" fmla="*/ 619125 h 638175"/>
              <a:gd name="connsiteX8" fmla="*/ 19050 w 623823"/>
              <a:gd name="connsiteY8" fmla="*/ 19050 h 6381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23823" h="638175">
                <a:moveTo>
                  <a:pt x="19050" y="19050"/>
                </a:moveTo>
                <a:lnTo>
                  <a:pt x="311911" y="19050"/>
                </a:lnTo>
                <a:lnTo>
                  <a:pt x="311911" y="19050"/>
                </a:lnTo>
                <a:cubicBezTo>
                  <a:pt x="473582" y="19050"/>
                  <a:pt x="604773" y="153415"/>
                  <a:pt x="604773" y="319151"/>
                </a:cubicBezTo>
                <a:cubicBezTo>
                  <a:pt x="604773" y="484759"/>
                  <a:pt x="473582" y="619125"/>
                  <a:pt x="311911" y="619125"/>
                </a:cubicBezTo>
                <a:cubicBezTo>
                  <a:pt x="311911" y="619125"/>
                  <a:pt x="311911" y="619125"/>
                  <a:pt x="311911" y="619125"/>
                </a:cubicBezTo>
                <a:lnTo>
                  <a:pt x="311911" y="619125"/>
                </a:lnTo>
                <a:lnTo>
                  <a:pt x="19050" y="619125"/>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6670676" y="3467100"/>
            <a:ext cx="93663" cy="101600"/>
          </a:xfrm>
          <a:custGeom>
            <a:avLst/>
            <a:gdLst>
              <a:gd name="connsiteX0" fmla="*/ 19050 w 93471"/>
              <a:gd name="connsiteY0" fmla="*/ 50672 h 101345"/>
              <a:gd name="connsiteX1" fmla="*/ 46735 w 93471"/>
              <a:gd name="connsiteY1" fmla="*/ 19050 h 101345"/>
              <a:gd name="connsiteX2" fmla="*/ 46735 w 93471"/>
              <a:gd name="connsiteY2" fmla="*/ 19050 h 101345"/>
              <a:gd name="connsiteX3" fmla="*/ 46735 w 93471"/>
              <a:gd name="connsiteY3" fmla="*/ 19050 h 101345"/>
              <a:gd name="connsiteX4" fmla="*/ 74421 w 93471"/>
              <a:gd name="connsiteY4" fmla="*/ 50672 h 101345"/>
              <a:gd name="connsiteX5" fmla="*/ 74421 w 93471"/>
              <a:gd name="connsiteY5" fmla="*/ 50672 h 101345"/>
              <a:gd name="connsiteX6" fmla="*/ 46735 w 93471"/>
              <a:gd name="connsiteY6" fmla="*/ 82295 h 101345"/>
              <a:gd name="connsiteX7" fmla="*/ 46735 w 93471"/>
              <a:gd name="connsiteY7" fmla="*/ 82295 h 101345"/>
              <a:gd name="connsiteX8" fmla="*/ 46735 w 93471"/>
              <a:gd name="connsiteY8" fmla="*/ 82295 h 101345"/>
              <a:gd name="connsiteX9" fmla="*/ 19050 w 93471"/>
              <a:gd name="connsiteY9" fmla="*/ 50672 h 101345"/>
              <a:gd name="connsiteX10" fmla="*/ 19050 w 93471"/>
              <a:gd name="connsiteY10" fmla="*/ 50672 h 1013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3471" h="101345">
                <a:moveTo>
                  <a:pt x="19050" y="50672"/>
                </a:moveTo>
                <a:cubicBezTo>
                  <a:pt x="19050" y="33146"/>
                  <a:pt x="31369" y="19050"/>
                  <a:pt x="46735" y="19050"/>
                </a:cubicBezTo>
                <a:cubicBezTo>
                  <a:pt x="46735" y="19050"/>
                  <a:pt x="46735" y="19050"/>
                  <a:pt x="46735" y="19050"/>
                </a:cubicBezTo>
                <a:lnTo>
                  <a:pt x="46735" y="19050"/>
                </a:lnTo>
                <a:cubicBezTo>
                  <a:pt x="61976" y="19050"/>
                  <a:pt x="74421" y="33146"/>
                  <a:pt x="74421" y="50672"/>
                </a:cubicBezTo>
                <a:lnTo>
                  <a:pt x="74421" y="50672"/>
                </a:lnTo>
                <a:cubicBezTo>
                  <a:pt x="74421" y="68198"/>
                  <a:pt x="61976" y="82295"/>
                  <a:pt x="46735" y="82295"/>
                </a:cubicBezTo>
                <a:cubicBezTo>
                  <a:pt x="46735" y="82295"/>
                  <a:pt x="46735" y="82295"/>
                  <a:pt x="46735" y="82295"/>
                </a:cubicBezTo>
                <a:lnTo>
                  <a:pt x="46735" y="82295"/>
                </a:lnTo>
                <a:cubicBezTo>
                  <a:pt x="31369" y="82295"/>
                  <a:pt x="19050" y="68198"/>
                  <a:pt x="19050" y="50672"/>
                </a:cubicBezTo>
                <a:cubicBezTo>
                  <a:pt x="19050" y="50672"/>
                  <a:pt x="19050" y="50672"/>
                  <a:pt x="19050" y="50672"/>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Freeform 3"/>
          <p:cNvSpPr/>
          <p:nvPr/>
        </p:nvSpPr>
        <p:spPr>
          <a:xfrm>
            <a:off x="5943601" y="335280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5943601" y="367665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Freeform 3"/>
          <p:cNvSpPr/>
          <p:nvPr/>
        </p:nvSpPr>
        <p:spPr>
          <a:xfrm>
            <a:off x="6721475" y="4591050"/>
            <a:ext cx="285750" cy="76200"/>
          </a:xfrm>
          <a:custGeom>
            <a:avLst/>
            <a:gdLst>
              <a:gd name="connsiteX0" fmla="*/ 19050 w 286258"/>
              <a:gd name="connsiteY0" fmla="*/ 19050 h 76200"/>
              <a:gd name="connsiteX1" fmla="*/ 267208 w 286258"/>
              <a:gd name="connsiteY1" fmla="*/ 19050 h 76200"/>
            </a:gdLst>
            <a:ahLst/>
            <a:cxnLst>
              <a:cxn ang="0">
                <a:pos x="connsiteX0" y="connsiteY0"/>
              </a:cxn>
              <a:cxn ang="1">
                <a:pos x="connsiteX1" y="connsiteY1"/>
              </a:cxn>
            </a:cxnLst>
            <a:rect l="l" t="t" r="r" b="b"/>
            <a:pathLst>
              <a:path w="286258" h="76200">
                <a:moveTo>
                  <a:pt x="19050" y="19050"/>
                </a:moveTo>
                <a:lnTo>
                  <a:pt x="26720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6081714" y="4298951"/>
            <a:ext cx="623887" cy="638175"/>
          </a:xfrm>
          <a:custGeom>
            <a:avLst/>
            <a:gdLst>
              <a:gd name="connsiteX0" fmla="*/ 19050 w 623823"/>
              <a:gd name="connsiteY0" fmla="*/ 19050 h 638175"/>
              <a:gd name="connsiteX1" fmla="*/ 311911 w 623823"/>
              <a:gd name="connsiteY1" fmla="*/ 19050 h 638175"/>
              <a:gd name="connsiteX2" fmla="*/ 311911 w 623823"/>
              <a:gd name="connsiteY2" fmla="*/ 19050 h 638175"/>
              <a:gd name="connsiteX3" fmla="*/ 604773 w 623823"/>
              <a:gd name="connsiteY3" fmla="*/ 319023 h 638175"/>
              <a:gd name="connsiteX4" fmla="*/ 311911 w 623823"/>
              <a:gd name="connsiteY4" fmla="*/ 619125 h 638175"/>
              <a:gd name="connsiteX5" fmla="*/ 311911 w 623823"/>
              <a:gd name="connsiteY5" fmla="*/ 619125 h 638175"/>
              <a:gd name="connsiteX6" fmla="*/ 311911 w 623823"/>
              <a:gd name="connsiteY6" fmla="*/ 619125 h 638175"/>
              <a:gd name="connsiteX7" fmla="*/ 19050 w 623823"/>
              <a:gd name="connsiteY7" fmla="*/ 619125 h 638175"/>
              <a:gd name="connsiteX8" fmla="*/ 19050 w 623823"/>
              <a:gd name="connsiteY8" fmla="*/ 19050 h 6381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23823" h="638175">
                <a:moveTo>
                  <a:pt x="19050" y="19050"/>
                </a:moveTo>
                <a:lnTo>
                  <a:pt x="311911" y="19050"/>
                </a:lnTo>
                <a:lnTo>
                  <a:pt x="311911" y="19050"/>
                </a:lnTo>
                <a:cubicBezTo>
                  <a:pt x="473582" y="19050"/>
                  <a:pt x="604773" y="153415"/>
                  <a:pt x="604773" y="319023"/>
                </a:cubicBezTo>
                <a:cubicBezTo>
                  <a:pt x="604773" y="484759"/>
                  <a:pt x="473582" y="619125"/>
                  <a:pt x="311911" y="619125"/>
                </a:cubicBezTo>
                <a:cubicBezTo>
                  <a:pt x="311911" y="619125"/>
                  <a:pt x="311911" y="619125"/>
                  <a:pt x="311911" y="619125"/>
                </a:cubicBezTo>
                <a:lnTo>
                  <a:pt x="311911" y="619125"/>
                </a:lnTo>
                <a:lnTo>
                  <a:pt x="19050" y="619125"/>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3"/>
          <p:cNvSpPr/>
          <p:nvPr/>
        </p:nvSpPr>
        <p:spPr>
          <a:xfrm>
            <a:off x="6667501" y="4559300"/>
            <a:ext cx="93663" cy="101600"/>
          </a:xfrm>
          <a:custGeom>
            <a:avLst/>
            <a:gdLst>
              <a:gd name="connsiteX0" fmla="*/ 19050 w 93471"/>
              <a:gd name="connsiteY0" fmla="*/ 50672 h 101345"/>
              <a:gd name="connsiteX1" fmla="*/ 46735 w 93471"/>
              <a:gd name="connsiteY1" fmla="*/ 19050 h 101345"/>
              <a:gd name="connsiteX2" fmla="*/ 46735 w 93471"/>
              <a:gd name="connsiteY2" fmla="*/ 19050 h 101345"/>
              <a:gd name="connsiteX3" fmla="*/ 46735 w 93471"/>
              <a:gd name="connsiteY3" fmla="*/ 19050 h 101345"/>
              <a:gd name="connsiteX4" fmla="*/ 74421 w 93471"/>
              <a:gd name="connsiteY4" fmla="*/ 50672 h 101345"/>
              <a:gd name="connsiteX5" fmla="*/ 74421 w 93471"/>
              <a:gd name="connsiteY5" fmla="*/ 50672 h 101345"/>
              <a:gd name="connsiteX6" fmla="*/ 46735 w 93471"/>
              <a:gd name="connsiteY6" fmla="*/ 82295 h 101345"/>
              <a:gd name="connsiteX7" fmla="*/ 46735 w 93471"/>
              <a:gd name="connsiteY7" fmla="*/ 82295 h 101345"/>
              <a:gd name="connsiteX8" fmla="*/ 46735 w 93471"/>
              <a:gd name="connsiteY8" fmla="*/ 82295 h 101345"/>
              <a:gd name="connsiteX9" fmla="*/ 19050 w 93471"/>
              <a:gd name="connsiteY9" fmla="*/ 50672 h 101345"/>
              <a:gd name="connsiteX10" fmla="*/ 19050 w 93471"/>
              <a:gd name="connsiteY10" fmla="*/ 50672 h 1013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3471" h="101345">
                <a:moveTo>
                  <a:pt x="19050" y="50672"/>
                </a:moveTo>
                <a:cubicBezTo>
                  <a:pt x="19050" y="33146"/>
                  <a:pt x="31369" y="19050"/>
                  <a:pt x="46735" y="19050"/>
                </a:cubicBezTo>
                <a:cubicBezTo>
                  <a:pt x="46735" y="19050"/>
                  <a:pt x="46735" y="19050"/>
                  <a:pt x="46735" y="19050"/>
                </a:cubicBezTo>
                <a:lnTo>
                  <a:pt x="46735" y="19050"/>
                </a:lnTo>
                <a:cubicBezTo>
                  <a:pt x="61976" y="19050"/>
                  <a:pt x="74421" y="33146"/>
                  <a:pt x="74421" y="50672"/>
                </a:cubicBezTo>
                <a:lnTo>
                  <a:pt x="74421" y="50672"/>
                </a:lnTo>
                <a:cubicBezTo>
                  <a:pt x="74421" y="68198"/>
                  <a:pt x="61976" y="82295"/>
                  <a:pt x="46735" y="82295"/>
                </a:cubicBezTo>
                <a:cubicBezTo>
                  <a:pt x="46735" y="82295"/>
                  <a:pt x="46735" y="82295"/>
                  <a:pt x="46735" y="82295"/>
                </a:cubicBezTo>
                <a:lnTo>
                  <a:pt x="46735" y="82295"/>
                </a:lnTo>
                <a:cubicBezTo>
                  <a:pt x="31369" y="82295"/>
                  <a:pt x="19050" y="68198"/>
                  <a:pt x="19050" y="50672"/>
                </a:cubicBezTo>
                <a:cubicBezTo>
                  <a:pt x="19050" y="50672"/>
                  <a:pt x="19050" y="50672"/>
                  <a:pt x="19050" y="50672"/>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Freeform 3"/>
          <p:cNvSpPr/>
          <p:nvPr/>
        </p:nvSpPr>
        <p:spPr>
          <a:xfrm>
            <a:off x="5940426" y="444500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5940426" y="476885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 name="Freeform 3"/>
          <p:cNvSpPr/>
          <p:nvPr/>
        </p:nvSpPr>
        <p:spPr>
          <a:xfrm>
            <a:off x="5692775" y="3676650"/>
            <a:ext cx="285750" cy="76200"/>
          </a:xfrm>
          <a:custGeom>
            <a:avLst/>
            <a:gdLst>
              <a:gd name="connsiteX0" fmla="*/ 19050 w 286258"/>
              <a:gd name="connsiteY0" fmla="*/ 19050 h 76200"/>
              <a:gd name="connsiteX1" fmla="*/ 267208 w 286258"/>
              <a:gd name="connsiteY1" fmla="*/ 19050 h 76200"/>
            </a:gdLst>
            <a:ahLst/>
            <a:cxnLst>
              <a:cxn ang="0">
                <a:pos x="connsiteX0" y="connsiteY0"/>
              </a:cxn>
              <a:cxn ang="1">
                <a:pos x="connsiteX1" y="connsiteY1"/>
              </a:cxn>
            </a:cxnLst>
            <a:rect l="l" t="t" r="r" b="b"/>
            <a:pathLst>
              <a:path w="286258" h="76200">
                <a:moveTo>
                  <a:pt x="19050" y="19050"/>
                </a:moveTo>
                <a:lnTo>
                  <a:pt x="267208"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0" name="Freeform 3"/>
          <p:cNvSpPr/>
          <p:nvPr/>
        </p:nvSpPr>
        <p:spPr>
          <a:xfrm>
            <a:off x="5053014" y="3384551"/>
            <a:ext cx="623887" cy="638175"/>
          </a:xfrm>
          <a:custGeom>
            <a:avLst/>
            <a:gdLst>
              <a:gd name="connsiteX0" fmla="*/ 19050 w 623823"/>
              <a:gd name="connsiteY0" fmla="*/ 19050 h 638175"/>
              <a:gd name="connsiteX1" fmla="*/ 311911 w 623823"/>
              <a:gd name="connsiteY1" fmla="*/ 19050 h 638175"/>
              <a:gd name="connsiteX2" fmla="*/ 311911 w 623823"/>
              <a:gd name="connsiteY2" fmla="*/ 19050 h 638175"/>
              <a:gd name="connsiteX3" fmla="*/ 604773 w 623823"/>
              <a:gd name="connsiteY3" fmla="*/ 319151 h 638175"/>
              <a:gd name="connsiteX4" fmla="*/ 311911 w 623823"/>
              <a:gd name="connsiteY4" fmla="*/ 619125 h 638175"/>
              <a:gd name="connsiteX5" fmla="*/ 311911 w 623823"/>
              <a:gd name="connsiteY5" fmla="*/ 619125 h 638175"/>
              <a:gd name="connsiteX6" fmla="*/ 311911 w 623823"/>
              <a:gd name="connsiteY6" fmla="*/ 619125 h 638175"/>
              <a:gd name="connsiteX7" fmla="*/ 19050 w 623823"/>
              <a:gd name="connsiteY7" fmla="*/ 619125 h 638175"/>
              <a:gd name="connsiteX8" fmla="*/ 19050 w 623823"/>
              <a:gd name="connsiteY8" fmla="*/ 19050 h 6381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23823" h="638175">
                <a:moveTo>
                  <a:pt x="19050" y="19050"/>
                </a:moveTo>
                <a:lnTo>
                  <a:pt x="311911" y="19050"/>
                </a:lnTo>
                <a:lnTo>
                  <a:pt x="311911" y="19050"/>
                </a:lnTo>
                <a:cubicBezTo>
                  <a:pt x="473582" y="19050"/>
                  <a:pt x="604773" y="153415"/>
                  <a:pt x="604773" y="319151"/>
                </a:cubicBezTo>
                <a:cubicBezTo>
                  <a:pt x="604773" y="484759"/>
                  <a:pt x="473582" y="619125"/>
                  <a:pt x="311911" y="619125"/>
                </a:cubicBezTo>
                <a:cubicBezTo>
                  <a:pt x="311911" y="619125"/>
                  <a:pt x="311911" y="619125"/>
                  <a:pt x="311911" y="619125"/>
                </a:cubicBezTo>
                <a:lnTo>
                  <a:pt x="311911" y="619125"/>
                </a:lnTo>
                <a:lnTo>
                  <a:pt x="19050" y="619125"/>
                </a:lnTo>
                <a:lnTo>
                  <a:pt x="19050" y="19050"/>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Freeform 3"/>
          <p:cNvSpPr/>
          <p:nvPr/>
        </p:nvSpPr>
        <p:spPr>
          <a:xfrm>
            <a:off x="5638801" y="3644900"/>
            <a:ext cx="93663" cy="101600"/>
          </a:xfrm>
          <a:custGeom>
            <a:avLst/>
            <a:gdLst>
              <a:gd name="connsiteX0" fmla="*/ 19050 w 93471"/>
              <a:gd name="connsiteY0" fmla="*/ 50672 h 101345"/>
              <a:gd name="connsiteX1" fmla="*/ 46735 w 93471"/>
              <a:gd name="connsiteY1" fmla="*/ 19050 h 101345"/>
              <a:gd name="connsiteX2" fmla="*/ 46735 w 93471"/>
              <a:gd name="connsiteY2" fmla="*/ 19050 h 101345"/>
              <a:gd name="connsiteX3" fmla="*/ 46735 w 93471"/>
              <a:gd name="connsiteY3" fmla="*/ 19050 h 101345"/>
              <a:gd name="connsiteX4" fmla="*/ 74421 w 93471"/>
              <a:gd name="connsiteY4" fmla="*/ 50672 h 101345"/>
              <a:gd name="connsiteX5" fmla="*/ 74421 w 93471"/>
              <a:gd name="connsiteY5" fmla="*/ 50672 h 101345"/>
              <a:gd name="connsiteX6" fmla="*/ 46735 w 93471"/>
              <a:gd name="connsiteY6" fmla="*/ 82295 h 101345"/>
              <a:gd name="connsiteX7" fmla="*/ 46735 w 93471"/>
              <a:gd name="connsiteY7" fmla="*/ 82295 h 101345"/>
              <a:gd name="connsiteX8" fmla="*/ 46735 w 93471"/>
              <a:gd name="connsiteY8" fmla="*/ 82295 h 101345"/>
              <a:gd name="connsiteX9" fmla="*/ 19050 w 93471"/>
              <a:gd name="connsiteY9" fmla="*/ 50672 h 101345"/>
              <a:gd name="connsiteX10" fmla="*/ 19050 w 93471"/>
              <a:gd name="connsiteY10" fmla="*/ 50672 h 1013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3471" h="101345">
                <a:moveTo>
                  <a:pt x="19050" y="50672"/>
                </a:moveTo>
                <a:cubicBezTo>
                  <a:pt x="19050" y="33146"/>
                  <a:pt x="31369" y="19050"/>
                  <a:pt x="46735" y="19050"/>
                </a:cubicBezTo>
                <a:cubicBezTo>
                  <a:pt x="46735" y="19050"/>
                  <a:pt x="46735" y="19050"/>
                  <a:pt x="46735" y="19050"/>
                </a:cubicBezTo>
                <a:lnTo>
                  <a:pt x="46735" y="19050"/>
                </a:lnTo>
                <a:cubicBezTo>
                  <a:pt x="61976" y="19050"/>
                  <a:pt x="74421" y="33146"/>
                  <a:pt x="74421" y="50672"/>
                </a:cubicBezTo>
                <a:lnTo>
                  <a:pt x="74421" y="50672"/>
                </a:lnTo>
                <a:cubicBezTo>
                  <a:pt x="74421" y="68198"/>
                  <a:pt x="61976" y="82295"/>
                  <a:pt x="46735" y="82295"/>
                </a:cubicBezTo>
                <a:cubicBezTo>
                  <a:pt x="46735" y="82295"/>
                  <a:pt x="46735" y="82295"/>
                  <a:pt x="46735" y="82295"/>
                </a:cubicBezTo>
                <a:lnTo>
                  <a:pt x="46735" y="82295"/>
                </a:lnTo>
                <a:cubicBezTo>
                  <a:pt x="31369" y="82295"/>
                  <a:pt x="19050" y="68198"/>
                  <a:pt x="19050" y="50672"/>
                </a:cubicBezTo>
                <a:cubicBezTo>
                  <a:pt x="19050" y="50672"/>
                  <a:pt x="19050" y="50672"/>
                  <a:pt x="19050" y="50672"/>
                </a:cubicBez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24" name="Freeform 3"/>
          <p:cNvSpPr/>
          <p:nvPr/>
        </p:nvSpPr>
        <p:spPr>
          <a:xfrm>
            <a:off x="4911726" y="353060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5" name="Freeform 3"/>
          <p:cNvSpPr/>
          <p:nvPr/>
        </p:nvSpPr>
        <p:spPr>
          <a:xfrm>
            <a:off x="4911726" y="3854450"/>
            <a:ext cx="176213" cy="76200"/>
          </a:xfrm>
          <a:custGeom>
            <a:avLst/>
            <a:gdLst>
              <a:gd name="connsiteX0" fmla="*/ 19050 w 175513"/>
              <a:gd name="connsiteY0" fmla="*/ 19050 h 76200"/>
              <a:gd name="connsiteX1" fmla="*/ 156464 w 175513"/>
              <a:gd name="connsiteY1" fmla="*/ 19050 h 76200"/>
            </a:gdLst>
            <a:ahLst/>
            <a:cxnLst>
              <a:cxn ang="0">
                <a:pos x="connsiteX0" y="connsiteY0"/>
              </a:cxn>
              <a:cxn ang="1">
                <a:pos x="connsiteX1" y="connsiteY1"/>
              </a:cxn>
            </a:cxnLst>
            <a:rect l="l" t="t" r="r" b="b"/>
            <a:pathLst>
              <a:path w="175513" h="76200">
                <a:moveTo>
                  <a:pt x="19050" y="19050"/>
                </a:moveTo>
                <a:lnTo>
                  <a:pt x="156464" y="19050"/>
                </a:lnTo>
              </a:path>
            </a:pathLst>
          </a:custGeom>
          <a:ln w="381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6" name="Freeform 3"/>
          <p:cNvSpPr/>
          <p:nvPr/>
        </p:nvSpPr>
        <p:spPr>
          <a:xfrm>
            <a:off x="4919663" y="3529014"/>
            <a:ext cx="57150" cy="352425"/>
          </a:xfrm>
          <a:custGeom>
            <a:avLst/>
            <a:gdLst>
              <a:gd name="connsiteX0" fmla="*/ 14287 w 57150"/>
              <a:gd name="connsiteY0" fmla="*/ 14287 h 352425"/>
              <a:gd name="connsiteX1" fmla="*/ 14287 w 57150"/>
              <a:gd name="connsiteY1" fmla="*/ 338137 h 352425"/>
            </a:gdLst>
            <a:ahLst/>
            <a:cxnLst>
              <a:cxn ang="0">
                <a:pos x="connsiteX0" y="connsiteY0"/>
              </a:cxn>
              <a:cxn ang="1">
                <a:pos x="connsiteX1" y="connsiteY1"/>
              </a:cxn>
            </a:cxnLst>
            <a:rect l="l" t="t" r="r" b="b"/>
            <a:pathLst>
              <a:path w="57150" h="352425">
                <a:moveTo>
                  <a:pt x="14287" y="14287"/>
                </a:moveTo>
                <a:lnTo>
                  <a:pt x="14287" y="338137"/>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8" name="Freeform 3"/>
          <p:cNvSpPr/>
          <p:nvPr/>
        </p:nvSpPr>
        <p:spPr>
          <a:xfrm>
            <a:off x="5726113" y="5940426"/>
            <a:ext cx="379412" cy="377825"/>
          </a:xfrm>
          <a:custGeom>
            <a:avLst/>
            <a:gdLst>
              <a:gd name="connsiteX0" fmla="*/ 0 w 378586"/>
              <a:gd name="connsiteY0" fmla="*/ 189306 h 378612"/>
              <a:gd name="connsiteX1" fmla="*/ 378586 w 378586"/>
              <a:gd name="connsiteY1" fmla="*/ 0 h 378612"/>
              <a:gd name="connsiteX2" fmla="*/ 378586 w 378586"/>
              <a:gd name="connsiteY2" fmla="*/ 378612 h 378612"/>
              <a:gd name="connsiteX3" fmla="*/ 0 w 378586"/>
              <a:gd name="connsiteY3" fmla="*/ 189306 h 378612"/>
            </a:gdLst>
            <a:ahLst/>
            <a:cxnLst>
              <a:cxn ang="0">
                <a:pos x="connsiteX0" y="connsiteY0"/>
              </a:cxn>
              <a:cxn ang="1">
                <a:pos x="connsiteX1" y="connsiteY1"/>
              </a:cxn>
              <a:cxn ang="2">
                <a:pos x="connsiteX2" y="connsiteY2"/>
              </a:cxn>
              <a:cxn ang="3">
                <a:pos x="connsiteX3" y="connsiteY3"/>
              </a:cxn>
            </a:cxnLst>
            <a:rect l="l" t="t" r="r" b="b"/>
            <a:pathLst>
              <a:path w="378586" h="378612">
                <a:moveTo>
                  <a:pt x="0" y="189306"/>
                </a:moveTo>
                <a:lnTo>
                  <a:pt x="378586" y="0"/>
                </a:lnTo>
                <a:lnTo>
                  <a:pt x="378586" y="378612"/>
                </a:lnTo>
                <a:lnTo>
                  <a:pt x="0" y="189306"/>
                </a:lnTo>
              </a:path>
            </a:pathLst>
          </a:custGeom>
          <a:solidFill>
            <a:srgbClr val="1F5C1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8099"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5867400"/>
            <a:ext cx="1968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0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7384"/>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Box 1"/>
          <p:cNvSpPr txBox="1"/>
          <p:nvPr/>
        </p:nvSpPr>
        <p:spPr>
          <a:xfrm>
            <a:off x="10198100" y="6629401"/>
            <a:ext cx="235642" cy="174407"/>
          </a:xfrm>
          <a:prstGeom prst="rect">
            <a:avLst/>
          </a:prstGeom>
          <a:noFill/>
        </p:spPr>
        <p:txBody>
          <a:bodyPr wrap="none" lIns="0" tIns="0" rIns="0">
            <a:spAutoFit/>
          </a:bodyPr>
          <a:lstStyle/>
          <a:p>
            <a:pPr>
              <a:lnSpc>
                <a:spcPts val="400"/>
              </a:lnSpc>
              <a:tabLst>
                <a:tab pos="88900" algn="l"/>
              </a:tabLst>
              <a:defRPr/>
            </a:pPr>
            <a:r>
              <a:rPr lang="en-US" altLang="zh-CN" sz="503" dirty="0">
                <a:solidFill>
                  <a:srgbClr val="0033CC"/>
                </a:solidFill>
                <a:latin typeface="Times New Roman" pitchFamily="18" charset="0"/>
                <a:cs typeface="Times New Roman" pitchFamily="18" charset="0"/>
              </a:rPr>
              <a:t>Präsentat</a:t>
            </a:r>
          </a:p>
          <a:p>
            <a:pPr>
              <a:lnSpc>
                <a:spcPts val="600"/>
              </a:lnSpc>
              <a:tabLst>
                <a:tab pos="88900" algn="l"/>
              </a:tabLst>
              <a:defRPr/>
            </a:pPr>
            <a:r>
              <a:rPr lang="en-US" altLang="zh-CN" dirty="0"/>
              <a:t>	</a:t>
            </a:r>
            <a:r>
              <a:rPr lang="en-US" altLang="zh-CN" sz="503" dirty="0">
                <a:solidFill>
                  <a:srgbClr val="0033CC"/>
                </a:solidFill>
                <a:latin typeface="Times New Roman" pitchFamily="18" charset="0"/>
                <a:cs typeface="Times New Roman" pitchFamily="18" charset="0"/>
              </a:rPr>
              <a:t>ion</a:t>
            </a:r>
          </a:p>
        </p:txBody>
      </p:sp>
      <p:sp>
        <p:nvSpPr>
          <p:cNvPr id="88103" name="TextBox 1"/>
          <p:cNvSpPr txBox="1">
            <a:spLocks noChangeArrowheads="1"/>
          </p:cNvSpPr>
          <p:nvPr/>
        </p:nvSpPr>
        <p:spPr bwMode="auto">
          <a:xfrm>
            <a:off x="6985000" y="152401"/>
            <a:ext cx="334546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FFCC66"/>
                </a:solidFill>
                <a:latin typeface="Times New Roman" panose="02020603050405020304" pitchFamily="18" charset="0"/>
                <a:cs typeface="Times New Roman" panose="02020603050405020304" pitchFamily="18" charset="0"/>
              </a:rPr>
              <a:t>Circuitos</a:t>
            </a:r>
            <a:r>
              <a:rPr lang="en-US" altLang="zh-CN" sz="2400">
                <a:latin typeface="Times New Roman" panose="02020603050405020304" pitchFamily="18" charset="0"/>
                <a:cs typeface="Times New Roman" panose="02020603050405020304" pitchFamily="18" charset="0"/>
              </a:rPr>
              <a:t>  </a:t>
            </a:r>
            <a:r>
              <a:rPr lang="en-US" altLang="zh-CN" sz="2400">
                <a:solidFill>
                  <a:srgbClr val="FFCC66"/>
                </a:solidFill>
                <a:latin typeface="Times New Roman" panose="02020603050405020304" pitchFamily="18" charset="0"/>
                <a:cs typeface="Times New Roman" panose="02020603050405020304" pitchFamily="18" charset="0"/>
              </a:rPr>
              <a:t>combinacionales</a:t>
            </a:r>
          </a:p>
        </p:txBody>
      </p:sp>
      <p:sp>
        <p:nvSpPr>
          <p:cNvPr id="1035" name="TextBox 1"/>
          <p:cNvSpPr txBox="1"/>
          <p:nvPr/>
        </p:nvSpPr>
        <p:spPr>
          <a:xfrm>
            <a:off x="2324100" y="990600"/>
            <a:ext cx="6939400" cy="4021614"/>
          </a:xfrm>
          <a:prstGeom prst="rect">
            <a:avLst/>
          </a:prstGeom>
          <a:noFill/>
        </p:spPr>
        <p:txBody>
          <a:bodyPr wrap="none" lIns="0" tIns="0" rIns="0">
            <a:spAutoFit/>
          </a:bodyPr>
          <a:lstStyle/>
          <a:p>
            <a:pPr>
              <a:lnSpc>
                <a:spcPts val="2200"/>
              </a:lnSpc>
              <a:tabLst>
                <a:tab pos="88900" algn="l"/>
                <a:tab pos="1282700" algn="l"/>
                <a:tab pos="5791200" algn="l"/>
              </a:tabLst>
              <a:defRPr/>
            </a:pPr>
            <a:r>
              <a:rPr lang="en-US" altLang="zh-CN" sz="2400" u="sng" dirty="0">
                <a:solidFill>
                  <a:srgbClr val="FFFF66"/>
                </a:solidFill>
                <a:latin typeface="Times New Roman" pitchFamily="18" charset="0"/>
                <a:cs typeface="Times New Roman" pitchFamily="18" charset="0"/>
              </a:rPr>
              <a:t>Ejercicio:</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700"/>
              </a:lnSpc>
              <a:tabLst>
                <a:tab pos="88900" algn="l"/>
                <a:tab pos="1282700" algn="l"/>
                <a:tab pos="5791200" algn="l"/>
              </a:tabLst>
              <a:defRPr/>
            </a:pPr>
            <a:r>
              <a:rPr lang="en-US" altLang="zh-CN" sz="2400" dirty="0">
                <a:solidFill>
                  <a:srgbClr val="FFFF66"/>
                </a:solidFill>
                <a:latin typeface="Times New Roman" pitchFamily="18" charset="0"/>
                <a:cs typeface="Times New Roman" pitchFamily="18" charset="0"/>
              </a:rPr>
              <a:t>Diseñe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circuito</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combinacional</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realice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función</a:t>
            </a:r>
          </a:p>
          <a:p>
            <a:pPr>
              <a:lnSpc>
                <a:spcPts val="3500"/>
              </a:lnSpc>
              <a:tabLst>
                <a:tab pos="88900" algn="l"/>
                <a:tab pos="1282700" algn="l"/>
                <a:tab pos="5791200" algn="l"/>
              </a:tabLst>
              <a:defRPr/>
            </a:pPr>
            <a:r>
              <a:rPr lang="en-US" altLang="zh-CN" dirty="0"/>
              <a:t>	</a:t>
            </a:r>
            <a:r>
              <a:rPr lang="en-US" altLang="zh-CN" sz="3000" i="1" dirty="0">
                <a:solidFill>
                  <a:srgbClr val="FFFF66"/>
                </a:solidFill>
                <a:latin typeface="Times New Roman" pitchFamily="18" charset="0"/>
                <a:cs typeface="Times New Roman" pitchFamily="18" charset="0"/>
              </a:rPr>
              <a:t>w</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x</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y</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y</a:t>
            </a:r>
            <a:r>
              <a:rPr lang="en-US" altLang="zh-CN" sz="3000" dirty="0">
                <a:latin typeface="Times New Roman" pitchFamily="18" charset="0"/>
                <a:cs typeface="Times New Roman" pitchFamily="18" charset="0"/>
              </a:rPr>
              <a:t> </a:t>
            </a:r>
            <a:r>
              <a:rPr lang="en-US" altLang="zh-CN" sz="3000" i="1" dirty="0">
                <a:solidFill>
                  <a:srgbClr val="FFFF66"/>
                </a:solidFill>
                <a:latin typeface="Times New Roman" pitchFamily="18" charset="0"/>
                <a:cs typeface="Times New Roman" pitchFamily="18" charset="0"/>
              </a:rPr>
              <a:t>z</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usando</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sólo</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compurtas</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NAND</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FFFF66"/>
                </a:solidFill>
                <a:latin typeface="Times New Roman" pitchFamily="18" charset="0"/>
                <a:cs typeface="Times New Roman" pitchFamily="18" charset="0"/>
              </a:rPr>
              <a:t>dos</a:t>
            </a:r>
          </a:p>
          <a:p>
            <a:pPr>
              <a:lnSpc>
                <a:spcPts val="2800"/>
              </a:lnSpc>
              <a:tabLst>
                <a:tab pos="88900" algn="l"/>
                <a:tab pos="1282700" algn="l"/>
                <a:tab pos="5791200" algn="l"/>
              </a:tabLst>
              <a:defRPr/>
            </a:pPr>
            <a:r>
              <a:rPr lang="en-US" altLang="zh-CN" sz="2400" dirty="0">
                <a:solidFill>
                  <a:srgbClr val="FFFF66"/>
                </a:solidFill>
                <a:latin typeface="Times New Roman" pitchFamily="18" charset="0"/>
                <a:cs typeface="Times New Roman" pitchFamily="18" charset="0"/>
              </a:rPr>
              <a:t>entradas.</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500"/>
              </a:lnSpc>
              <a:tabLst>
                <a:tab pos="88900" algn="l"/>
                <a:tab pos="1282700" algn="l"/>
                <a:tab pos="5791200" algn="l"/>
              </a:tabLst>
              <a:defRPr/>
            </a:pPr>
            <a:r>
              <a:rPr lang="en-US" altLang="zh-CN" dirty="0"/>
              <a:t>		</a:t>
            </a:r>
            <a:r>
              <a:rPr lang="en-US" altLang="zh-CN" sz="2400" i="1" dirty="0">
                <a:solidFill>
                  <a:srgbClr val="FFFF99"/>
                </a:solidFill>
                <a:latin typeface="Times New Roman" pitchFamily="18" charset="0"/>
                <a:cs typeface="Times New Roman" pitchFamily="18" charset="0"/>
              </a:rPr>
              <a:t>x</a:t>
            </a:r>
          </a:p>
          <a:p>
            <a:pPr>
              <a:lnSpc>
                <a:spcPts val="2800"/>
              </a:lnSpc>
              <a:tabLst>
                <a:tab pos="88900" algn="l"/>
                <a:tab pos="1282700" algn="l"/>
                <a:tab pos="5791200" algn="l"/>
              </a:tabLst>
              <a:defRPr/>
            </a:pPr>
            <a:r>
              <a:rPr lang="en-US" altLang="zh-CN" dirty="0"/>
              <a:t>		</a:t>
            </a:r>
            <a:r>
              <a:rPr lang="en-US" altLang="zh-CN" sz="2400" i="1" dirty="0">
                <a:solidFill>
                  <a:srgbClr val="FFFF99"/>
                </a:solidFill>
                <a:latin typeface="Times New Roman" pitchFamily="18" charset="0"/>
                <a:cs typeface="Times New Roman" pitchFamily="18" charset="0"/>
              </a:rPr>
              <a:t>y</a:t>
            </a:r>
          </a:p>
          <a:p>
            <a:pPr>
              <a:lnSpc>
                <a:spcPts val="2600"/>
              </a:lnSpc>
              <a:tabLst>
                <a:tab pos="88900" algn="l"/>
                <a:tab pos="1282700" algn="l"/>
                <a:tab pos="5791200" algn="l"/>
              </a:tabLst>
              <a:defRPr/>
            </a:pPr>
            <a:r>
              <a:rPr lang="en-US" altLang="zh-CN" dirty="0"/>
              <a:t>			</a:t>
            </a:r>
            <a:r>
              <a:rPr lang="en-US" altLang="zh-CN" sz="2400" i="1" dirty="0">
                <a:solidFill>
                  <a:srgbClr val="FFFF99"/>
                </a:solidFill>
                <a:latin typeface="Times New Roman" pitchFamily="18" charset="0"/>
                <a:cs typeface="Times New Roman" pitchFamily="18" charset="0"/>
              </a:rPr>
              <a:t>w</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900"/>
              </a:lnSpc>
              <a:tabLst>
                <a:tab pos="88900" algn="l"/>
                <a:tab pos="1282700" algn="l"/>
                <a:tab pos="5791200" algn="l"/>
              </a:tabLst>
              <a:defRPr/>
            </a:pPr>
            <a:r>
              <a:rPr lang="en-US" altLang="zh-CN" dirty="0"/>
              <a:t>		</a:t>
            </a:r>
            <a:r>
              <a:rPr lang="en-US" altLang="zh-CN" sz="2402" i="1" dirty="0">
                <a:solidFill>
                  <a:srgbClr val="FFFF99"/>
                </a:solidFill>
                <a:latin typeface="Times New Roman" pitchFamily="18" charset="0"/>
                <a:cs typeface="Times New Roman" pitchFamily="18" charset="0"/>
              </a:rPr>
              <a:t>z</a:t>
            </a:r>
          </a:p>
        </p:txBody>
      </p:sp>
      <p:sp>
        <p:nvSpPr>
          <p:cNvPr id="41" name="CuadroTexto 40"/>
          <p:cNvSpPr txBox="1"/>
          <p:nvPr/>
        </p:nvSpPr>
        <p:spPr>
          <a:xfrm flipH="1">
            <a:off x="4943872" y="3573017"/>
            <a:ext cx="720080" cy="276999"/>
          </a:xfrm>
          <a:prstGeom prst="rect">
            <a:avLst/>
          </a:prstGeom>
          <a:noFill/>
        </p:spPr>
        <p:txBody>
          <a:bodyPr wrap="square" rtlCol="0">
            <a:spAutoFit/>
          </a:bodyPr>
          <a:lstStyle/>
          <a:p>
            <a:pPr algn="ctr"/>
            <a:r>
              <a:rPr lang="es-MX" sz="1200" dirty="0" err="1">
                <a:solidFill>
                  <a:srgbClr val="FFFF00"/>
                </a:solidFill>
              </a:rPr>
              <a:t>Nand</a:t>
            </a:r>
            <a:endParaRPr lang="es-MX" sz="1200" dirty="0">
              <a:solidFill>
                <a:srgbClr val="FFFF00"/>
              </a:solidFill>
            </a:endParaRPr>
          </a:p>
        </p:txBody>
      </p:sp>
      <p:sp>
        <p:nvSpPr>
          <p:cNvPr id="42" name="CuadroTexto 41"/>
          <p:cNvSpPr txBox="1"/>
          <p:nvPr/>
        </p:nvSpPr>
        <p:spPr>
          <a:xfrm flipH="1">
            <a:off x="6023992" y="3440034"/>
            <a:ext cx="720080" cy="276999"/>
          </a:xfrm>
          <a:prstGeom prst="rect">
            <a:avLst/>
          </a:prstGeom>
          <a:noFill/>
        </p:spPr>
        <p:txBody>
          <a:bodyPr wrap="square" rtlCol="0">
            <a:spAutoFit/>
          </a:bodyPr>
          <a:lstStyle/>
          <a:p>
            <a:pPr algn="ctr"/>
            <a:r>
              <a:rPr lang="es-MX" sz="1200" dirty="0" err="1">
                <a:solidFill>
                  <a:srgbClr val="FFFF00"/>
                </a:solidFill>
              </a:rPr>
              <a:t>Nand</a:t>
            </a:r>
            <a:endParaRPr lang="es-MX" sz="1200" dirty="0">
              <a:solidFill>
                <a:srgbClr val="FFFF00"/>
              </a:solidFill>
            </a:endParaRPr>
          </a:p>
        </p:txBody>
      </p:sp>
      <p:sp>
        <p:nvSpPr>
          <p:cNvPr id="43" name="CuadroTexto 42"/>
          <p:cNvSpPr txBox="1"/>
          <p:nvPr/>
        </p:nvSpPr>
        <p:spPr>
          <a:xfrm flipH="1">
            <a:off x="7032104" y="3944090"/>
            <a:ext cx="720080" cy="276999"/>
          </a:xfrm>
          <a:prstGeom prst="rect">
            <a:avLst/>
          </a:prstGeom>
          <a:noFill/>
        </p:spPr>
        <p:txBody>
          <a:bodyPr wrap="square" rtlCol="0">
            <a:spAutoFit/>
          </a:bodyPr>
          <a:lstStyle/>
          <a:p>
            <a:pPr algn="ctr"/>
            <a:r>
              <a:rPr lang="es-MX" sz="1200" dirty="0" err="1">
                <a:solidFill>
                  <a:srgbClr val="FFFF00"/>
                </a:solidFill>
              </a:rPr>
              <a:t>Nand</a:t>
            </a:r>
            <a:endParaRPr lang="es-MX" sz="1200" dirty="0">
              <a:solidFill>
                <a:srgbClr val="FFFF00"/>
              </a:solidFill>
            </a:endParaRPr>
          </a:p>
        </p:txBody>
      </p:sp>
      <p:sp>
        <p:nvSpPr>
          <p:cNvPr id="44" name="CuadroTexto 43"/>
          <p:cNvSpPr txBox="1"/>
          <p:nvPr/>
        </p:nvSpPr>
        <p:spPr>
          <a:xfrm flipH="1">
            <a:off x="6023992" y="4437113"/>
            <a:ext cx="720080" cy="276999"/>
          </a:xfrm>
          <a:prstGeom prst="rect">
            <a:avLst/>
          </a:prstGeom>
          <a:noFill/>
        </p:spPr>
        <p:txBody>
          <a:bodyPr wrap="square" rtlCol="0">
            <a:spAutoFit/>
          </a:bodyPr>
          <a:lstStyle/>
          <a:p>
            <a:pPr algn="ctr"/>
            <a:r>
              <a:rPr lang="es-MX" sz="1200" dirty="0" err="1">
                <a:solidFill>
                  <a:srgbClr val="FFFF00"/>
                </a:solidFill>
              </a:rPr>
              <a:t>Nand</a:t>
            </a:r>
            <a:endParaRPr lang="es-MX" sz="1200" dirty="0">
              <a:solidFill>
                <a:srgbClr val="FFFF00"/>
              </a:solidFill>
            </a:endParaRPr>
          </a:p>
        </p:txBody>
      </p:sp>
    </p:spTree>
    <p:extLst>
      <p:ext uri="{BB962C8B-B14F-4D97-AF65-F5344CB8AC3E}">
        <p14:creationId xmlns:p14="http://schemas.microsoft.com/office/powerpoint/2010/main" val="31303003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451100" y="1511300"/>
            <a:ext cx="7823200" cy="2713038"/>
          </a:xfrm>
          <a:prstGeom prst="rect">
            <a:avLst/>
          </a:prstGeom>
          <a:noFill/>
        </p:spPr>
        <p:txBody>
          <a:bodyPr wrap="none" lIns="0" tIns="0" rIns="0">
            <a:spAutoFit/>
          </a:bodyPr>
          <a:lstStyle/>
          <a:p>
            <a:pPr>
              <a:lnSpc>
                <a:spcPts val="1800"/>
              </a:lnSpc>
              <a:tabLst>
                <a:tab pos="203200" algn="l"/>
                <a:tab pos="393700" algn="l"/>
              </a:tabLst>
              <a:defRPr/>
            </a:pPr>
            <a:r>
              <a:rPr lang="en-US" altLang="zh-CN" sz="3600" b="1" i="1" dirty="0">
                <a:effectLst>
                  <a:outerShdw blurRad="38100" dist="38100" dir="2700000" algn="tl">
                    <a:srgbClr val="000000">
                      <a:alpha val="43137"/>
                    </a:srgbClr>
                  </a:outerShdw>
                </a:effectLst>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1.</a:t>
            </a:r>
            <a:r>
              <a:rPr lang="en-US" altLang="zh-CN" sz="3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Reseña</a:t>
            </a:r>
            <a:r>
              <a:rPr lang="en-US" altLang="zh-CN" sz="3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Histórica</a:t>
            </a:r>
            <a:r>
              <a:rPr lang="en-US" altLang="zh-CN" sz="3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Algebra</a:t>
            </a:r>
            <a:r>
              <a:rPr lang="en-US" altLang="zh-CN" sz="3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3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3600" b="1" i="1"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Boole</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600"/>
              </a:lnSpc>
              <a:tabLst>
                <a:tab pos="203200" algn="l"/>
                <a:tab pos="393700" algn="l"/>
              </a:tabLst>
              <a:defRPr/>
            </a:pPr>
            <a:r>
              <a:rPr lang="en-US" altLang="zh-CN" dirty="0"/>
              <a:t>		</a:t>
            </a:r>
            <a:r>
              <a:rPr lang="en-US" altLang="zh-CN" sz="2195" dirty="0">
                <a:solidFill>
                  <a:srgbClr val="003366"/>
                </a:solidFill>
                <a:latin typeface="Times New Roman" pitchFamily="18" charset="0"/>
                <a:cs typeface="Times New Roman" pitchFamily="18" charset="0"/>
              </a:rPr>
              <a:t>En</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1854</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George</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Boole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introdujo</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una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notación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simbólica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para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el</a:t>
            </a:r>
          </a:p>
          <a:p>
            <a:pPr>
              <a:lnSpc>
                <a:spcPts val="2600"/>
              </a:lnSpc>
              <a:tabLst>
                <a:tab pos="203200" algn="l"/>
                <a:tab pos="393700" algn="l"/>
              </a:tabLst>
              <a:defRPr/>
            </a:pPr>
            <a:r>
              <a:rPr lang="en-US" altLang="zh-CN" sz="2195" dirty="0">
                <a:solidFill>
                  <a:srgbClr val="003366"/>
                </a:solidFill>
                <a:latin typeface="Times New Roman" pitchFamily="18" charset="0"/>
                <a:cs typeface="Times New Roman" pitchFamily="18" charset="0"/>
              </a:rPr>
              <a:t>tratamiento</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de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variables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cuyo</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valor</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podría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ser</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verdadero</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o</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falso</a:t>
            </a:r>
          </a:p>
          <a:p>
            <a:pPr>
              <a:lnSpc>
                <a:spcPts val="2600"/>
              </a:lnSpc>
              <a:tabLst>
                <a:tab pos="203200" algn="l"/>
                <a:tab pos="393700" algn="l"/>
              </a:tabLst>
              <a:defRPr/>
            </a:pPr>
            <a:r>
              <a:rPr lang="en-US" altLang="zh-CN" sz="2195" dirty="0">
                <a:solidFill>
                  <a:srgbClr val="003366"/>
                </a:solidFill>
                <a:latin typeface="Times New Roman" pitchFamily="18" charset="0"/>
                <a:cs typeface="Times New Roman" pitchFamily="18" charset="0"/>
              </a:rPr>
              <a:t>(</a:t>
            </a:r>
            <a:r>
              <a:rPr lang="en-US" altLang="zh-CN" sz="2195" dirty="0">
                <a:solidFill>
                  <a:srgbClr val="F72C17"/>
                </a:solidFill>
                <a:latin typeface="Times New Roman" pitchFamily="18" charset="0"/>
                <a:cs typeface="Times New Roman" pitchFamily="18" charset="0"/>
              </a:rPr>
              <a:t>variables</a:t>
            </a:r>
            <a:r>
              <a:rPr lang="en-US" altLang="zh-CN" sz="2195" dirty="0">
                <a:latin typeface="Times New Roman" pitchFamily="18" charset="0"/>
                <a:cs typeface="Times New Roman" pitchFamily="18" charset="0"/>
              </a:rPr>
              <a:t> </a:t>
            </a:r>
            <a:r>
              <a:rPr lang="en-US" altLang="zh-CN" sz="2195" dirty="0">
                <a:solidFill>
                  <a:srgbClr val="F72C17"/>
                </a:solidFill>
                <a:latin typeface="Times New Roman" pitchFamily="18" charset="0"/>
                <a:cs typeface="Times New Roman" pitchFamily="18" charset="0"/>
              </a:rPr>
              <a:t>binarias</a:t>
            </a:r>
            <a:r>
              <a:rPr lang="en-US" altLang="zh-CN" sz="2195" dirty="0">
                <a:solidFill>
                  <a:srgbClr val="003366"/>
                </a:solidFill>
                <a:latin typeface="Times New Roman" pitchFamily="18" charset="0"/>
                <a:cs typeface="Times New Roman" pitchFamily="18" charset="0"/>
              </a:rPr>
              <a:t>)</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Así</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el</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álgebra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de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Boole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nos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permite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manipular</a:t>
            </a:r>
          </a:p>
          <a:p>
            <a:pPr>
              <a:lnSpc>
                <a:spcPts val="2600"/>
              </a:lnSpc>
              <a:tabLst>
                <a:tab pos="203200" algn="l"/>
                <a:tab pos="393700" algn="l"/>
              </a:tabLst>
              <a:defRPr/>
            </a:pPr>
            <a:r>
              <a:rPr lang="en-US" altLang="zh-CN" sz="2195" dirty="0">
                <a:solidFill>
                  <a:srgbClr val="003366"/>
                </a:solidFill>
                <a:latin typeface="Times New Roman" pitchFamily="18" charset="0"/>
                <a:cs typeface="Times New Roman" pitchFamily="18" charset="0"/>
              </a:rPr>
              <a:t>relaciones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proposicionales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y</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cantidades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binarias.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Aplicada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las</a:t>
            </a:r>
          </a:p>
          <a:p>
            <a:pPr>
              <a:lnSpc>
                <a:spcPts val="2600"/>
              </a:lnSpc>
              <a:tabLst>
                <a:tab pos="203200" algn="l"/>
                <a:tab pos="393700" algn="l"/>
              </a:tabLst>
              <a:defRPr/>
            </a:pPr>
            <a:r>
              <a:rPr lang="en-US" altLang="zh-CN" sz="2198" dirty="0">
                <a:solidFill>
                  <a:srgbClr val="003366"/>
                </a:solidFill>
                <a:latin typeface="Times New Roman" pitchFamily="18" charset="0"/>
                <a:cs typeface="Times New Roman" pitchFamily="18" charset="0"/>
              </a:rPr>
              <a:t>técnicas</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digitales</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se</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utiliza</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para</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la</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descripción</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y</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diseño</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de</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circuitos</a:t>
            </a:r>
          </a:p>
        </p:txBody>
      </p:sp>
      <p:sp>
        <p:nvSpPr>
          <p:cNvPr id="9" name="TextBox 1"/>
          <p:cNvSpPr txBox="1"/>
          <p:nvPr/>
        </p:nvSpPr>
        <p:spPr>
          <a:xfrm>
            <a:off x="2451100" y="4191001"/>
            <a:ext cx="453650"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mas</a:t>
            </a:r>
          </a:p>
        </p:txBody>
      </p:sp>
      <p:sp>
        <p:nvSpPr>
          <p:cNvPr id="10" name="TextBox 1"/>
          <p:cNvSpPr txBox="1"/>
          <p:nvPr/>
        </p:nvSpPr>
        <p:spPr>
          <a:xfrm>
            <a:off x="3238501" y="4191001"/>
            <a:ext cx="1417055"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económicos.</a:t>
            </a:r>
          </a:p>
        </p:txBody>
      </p:sp>
      <p:sp>
        <p:nvSpPr>
          <p:cNvPr id="11" name="TextBox 1"/>
          <p:cNvSpPr txBox="1"/>
          <p:nvPr/>
        </p:nvSpPr>
        <p:spPr>
          <a:xfrm>
            <a:off x="4991100" y="4191001"/>
            <a:ext cx="405560"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Las</a:t>
            </a:r>
          </a:p>
        </p:txBody>
      </p:sp>
      <p:sp>
        <p:nvSpPr>
          <p:cNvPr id="12" name="TextBox 1"/>
          <p:cNvSpPr txBox="1"/>
          <p:nvPr/>
        </p:nvSpPr>
        <p:spPr>
          <a:xfrm>
            <a:off x="5727700" y="4191001"/>
            <a:ext cx="1328890"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expresiones</a:t>
            </a:r>
          </a:p>
        </p:txBody>
      </p:sp>
      <p:sp>
        <p:nvSpPr>
          <p:cNvPr id="13" name="TextBox 1"/>
          <p:cNvSpPr txBox="1"/>
          <p:nvPr/>
        </p:nvSpPr>
        <p:spPr>
          <a:xfrm>
            <a:off x="7391400" y="4191001"/>
            <a:ext cx="1126912"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booleanas</a:t>
            </a:r>
          </a:p>
        </p:txBody>
      </p:sp>
      <p:sp>
        <p:nvSpPr>
          <p:cNvPr id="14" name="TextBox 1"/>
          <p:cNvSpPr txBox="1"/>
          <p:nvPr/>
        </p:nvSpPr>
        <p:spPr>
          <a:xfrm>
            <a:off x="8851901" y="4191001"/>
            <a:ext cx="593111"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serán</a:t>
            </a:r>
          </a:p>
        </p:txBody>
      </p:sp>
      <p:sp>
        <p:nvSpPr>
          <p:cNvPr id="15" name="TextBox 1"/>
          <p:cNvSpPr txBox="1"/>
          <p:nvPr/>
        </p:nvSpPr>
        <p:spPr>
          <a:xfrm>
            <a:off x="9779001" y="4191001"/>
            <a:ext cx="407163" cy="289823"/>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una</a:t>
            </a:r>
          </a:p>
        </p:txBody>
      </p:sp>
      <p:sp>
        <p:nvSpPr>
          <p:cNvPr id="16" name="TextBox 1"/>
          <p:cNvSpPr txBox="1"/>
          <p:nvPr/>
        </p:nvSpPr>
        <p:spPr>
          <a:xfrm>
            <a:off x="2451100" y="4572001"/>
            <a:ext cx="7851508" cy="1623521"/>
          </a:xfrm>
          <a:prstGeom prst="rect">
            <a:avLst/>
          </a:prstGeom>
          <a:noFill/>
        </p:spPr>
        <p:txBody>
          <a:bodyPr wrap="none" lIns="0" tIns="0" rIns="0">
            <a:spAutoFit/>
          </a:bodyPr>
          <a:lstStyle/>
          <a:p>
            <a:pPr>
              <a:lnSpc>
                <a:spcPts val="1900"/>
              </a:lnSpc>
              <a:defRPr/>
            </a:pPr>
            <a:r>
              <a:rPr lang="en-US" altLang="zh-CN" sz="2195" dirty="0">
                <a:solidFill>
                  <a:srgbClr val="003366"/>
                </a:solidFill>
                <a:latin typeface="Times New Roman" pitchFamily="18" charset="0"/>
                <a:cs typeface="Times New Roman" pitchFamily="18" charset="0"/>
              </a:rPr>
              <a:t>representación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de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la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función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que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realiza</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un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circuito</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digital.</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En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estas</a:t>
            </a:r>
          </a:p>
          <a:p>
            <a:pPr>
              <a:lnSpc>
                <a:spcPts val="2600"/>
              </a:lnSpc>
              <a:defRPr/>
            </a:pPr>
            <a:r>
              <a:rPr lang="en-US" altLang="zh-CN" sz="2195" dirty="0">
                <a:solidFill>
                  <a:srgbClr val="003366"/>
                </a:solidFill>
                <a:latin typeface="Times New Roman" pitchFamily="18" charset="0"/>
                <a:cs typeface="Times New Roman" pitchFamily="18" charset="0"/>
              </a:rPr>
              <a:t>expresiones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booleanas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se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utilizarán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las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tres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operaciones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básicas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a:t>
            </a:r>
          </a:p>
          <a:p>
            <a:pPr>
              <a:lnSpc>
                <a:spcPts val="2600"/>
              </a:lnSpc>
              <a:defRPr/>
            </a:pPr>
            <a:r>
              <a:rPr lang="en-US" altLang="zh-CN" sz="2198" dirty="0">
                <a:solidFill>
                  <a:srgbClr val="F72C17"/>
                </a:solidFill>
                <a:latin typeface="Times New Roman" pitchFamily="18" charset="0"/>
                <a:cs typeface="Times New Roman" pitchFamily="18" charset="0"/>
              </a:rPr>
              <a:t>AND,</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OR</a:t>
            </a:r>
            <a:r>
              <a:rPr lang="en-US" altLang="zh-CN" sz="2198" dirty="0">
                <a:latin typeface="Times New Roman" pitchFamily="18" charset="0"/>
                <a:cs typeface="Times New Roman" pitchFamily="18" charset="0"/>
              </a:rPr>
              <a:t>  </a:t>
            </a:r>
            <a:r>
              <a:rPr lang="en-US" altLang="zh-CN" sz="2198" dirty="0">
                <a:solidFill>
                  <a:srgbClr val="F72C17"/>
                </a:solidFill>
                <a:latin typeface="Times New Roman" pitchFamily="18" charset="0"/>
                <a:cs typeface="Times New Roman" pitchFamily="18" charset="0"/>
              </a:rPr>
              <a:t>NOT</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para</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construir</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expresiones</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matemáticas</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en</a:t>
            </a:r>
            <a:r>
              <a:rPr lang="en-US" altLang="zh-CN" sz="2198" dirty="0">
                <a:latin typeface="Times New Roman" pitchFamily="18" charset="0"/>
                <a:cs typeface="Times New Roman" pitchFamily="18" charset="0"/>
              </a:rPr>
              <a:t>  </a:t>
            </a:r>
            <a:r>
              <a:rPr lang="en-US" altLang="zh-CN" sz="2198" dirty="0">
                <a:solidFill>
                  <a:srgbClr val="003366"/>
                </a:solidFill>
                <a:latin typeface="Times New Roman" pitchFamily="18" charset="0"/>
                <a:cs typeface="Times New Roman" pitchFamily="18" charset="0"/>
              </a:rPr>
              <a:t>las</a:t>
            </a:r>
          </a:p>
          <a:p>
            <a:pPr>
              <a:lnSpc>
                <a:spcPts val="2600"/>
              </a:lnSpc>
              <a:defRPr/>
            </a:pPr>
            <a:r>
              <a:rPr lang="en-US" altLang="zh-CN" sz="2195" dirty="0">
                <a:solidFill>
                  <a:srgbClr val="003366"/>
                </a:solidFill>
                <a:latin typeface="Times New Roman" pitchFamily="18" charset="0"/>
                <a:cs typeface="Times New Roman" pitchFamily="18" charset="0"/>
              </a:rPr>
              <a:t>cuales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estos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operadores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manejan</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variables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booleanas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(lo</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que</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quiere</a:t>
            </a:r>
          </a:p>
          <a:p>
            <a:pPr>
              <a:lnSpc>
                <a:spcPts val="2600"/>
              </a:lnSpc>
              <a:defRPr/>
            </a:pPr>
            <a:r>
              <a:rPr lang="en-US" altLang="zh-CN" sz="2195" dirty="0">
                <a:solidFill>
                  <a:srgbClr val="003366"/>
                </a:solidFill>
                <a:latin typeface="Times New Roman" pitchFamily="18" charset="0"/>
                <a:cs typeface="Times New Roman" pitchFamily="18" charset="0"/>
              </a:rPr>
              <a:t>decir</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variables</a:t>
            </a:r>
            <a:r>
              <a:rPr lang="en-US" altLang="zh-CN" sz="2195" dirty="0">
                <a:latin typeface="Times New Roman" pitchFamily="18" charset="0"/>
                <a:cs typeface="Times New Roman" pitchFamily="18" charset="0"/>
              </a:rPr>
              <a:t> </a:t>
            </a:r>
            <a:r>
              <a:rPr lang="en-US" altLang="zh-CN" sz="2195" dirty="0">
                <a:solidFill>
                  <a:srgbClr val="003366"/>
                </a:solidFill>
                <a:latin typeface="Times New Roman" pitchFamily="18" charset="0"/>
                <a:cs typeface="Times New Roman" pitchFamily="18" charset="0"/>
              </a:rPr>
              <a:t>binarias).</a:t>
            </a:r>
          </a:p>
        </p:txBody>
      </p:sp>
    </p:spTree>
    <p:extLst>
      <p:ext uri="{BB962C8B-B14F-4D97-AF65-F5344CB8AC3E}">
        <p14:creationId xmlns:p14="http://schemas.microsoft.com/office/powerpoint/2010/main" val="10343941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492642" y="-18238"/>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altLang="zh-CN" sz="6000" i="1" dirty="0">
                <a:solidFill>
                  <a:srgbClr val="FF0000"/>
                </a:solidFill>
                <a:effectLst>
                  <a:outerShdw blurRad="38100" dist="38100" dir="2700000" algn="tl">
                    <a:srgbClr val="000000">
                      <a:alpha val="43137"/>
                    </a:srgbClr>
                  </a:outerShdw>
                </a:effectLst>
              </a:rPr>
              <a:t>Funciones</a:t>
            </a:r>
          </a:p>
          <a:p>
            <a:pPr marL="342900" indent="-342900">
              <a:buFont typeface="Arial" panose="020B0604020202020204" pitchFamily="34" charset="0"/>
              <a:buChar char="•"/>
              <a:defRPr/>
            </a:pPr>
            <a:r>
              <a:rPr lang="es-ES" altLang="zh-CN" sz="2000" i="1" dirty="0">
                <a:solidFill>
                  <a:srgbClr val="FF0000"/>
                </a:solidFill>
                <a:effectLst>
                  <a:outerShdw blurRad="38100" dist="38100" dir="2700000" algn="tl">
                    <a:srgbClr val="000000">
                      <a:alpha val="43137"/>
                    </a:srgbClr>
                  </a:outerShdw>
                </a:effectLst>
              </a:rPr>
              <a:t>L</a:t>
            </a:r>
            <a:endParaRPr lang="zh-CN" altLang="en-US" sz="2000" i="1" dirty="0">
              <a:solidFill>
                <a:srgbClr val="FF0000"/>
              </a:solidFill>
              <a:effectLst>
                <a:outerShdw blurRad="38100" dist="38100" dir="2700000" algn="tl">
                  <a:srgbClr val="000000">
                    <a:alpha val="43137"/>
                  </a:srgbClr>
                </a:outerShdw>
              </a:effectLst>
            </a:endParaRP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CuadroTexto 1"/>
          <p:cNvSpPr txBox="1"/>
          <p:nvPr/>
        </p:nvSpPr>
        <p:spPr>
          <a:xfrm>
            <a:off x="4380877" y="3861049"/>
            <a:ext cx="3749040" cy="2554545"/>
          </a:xfrm>
          <a:prstGeom prst="rect">
            <a:avLst/>
          </a:prstGeom>
          <a:noFill/>
        </p:spPr>
        <p:txBody>
          <a:bodyPr wrap="none" rtlCol="0">
            <a:spAutoFit/>
          </a:bodyPr>
          <a:lstStyle/>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Literales / Variables</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Términos (productos / Suma)</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Términos canónicos</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Forma Normal de una función</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Forma Canoníca de una función</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Suma de Productos</a:t>
            </a:r>
          </a:p>
          <a:p>
            <a:pPr marL="285750" indent="-285750">
              <a:buFont typeface="Arial" panose="020B0604020202020204" pitchFamily="34" charset="0"/>
              <a:buChar char="•"/>
            </a:pPr>
            <a:r>
              <a:rPr lang="es-ES" sz="2000" i="1" dirty="0">
                <a:solidFill>
                  <a:schemeClr val="accent4">
                    <a:lumMod val="50000"/>
                  </a:schemeClr>
                </a:solidFill>
                <a:effectLst>
                  <a:outerShdw blurRad="38100" dist="38100" dir="2700000" algn="tl">
                    <a:srgbClr val="000000">
                      <a:alpha val="43137"/>
                    </a:srgbClr>
                  </a:outerShdw>
                </a:effectLst>
              </a:rPr>
              <a:t>Productos de Suma</a:t>
            </a:r>
          </a:p>
          <a:p>
            <a:pPr marL="285750" indent="-285750">
              <a:buFont typeface="Arial" panose="020B0604020202020204" pitchFamily="34" charset="0"/>
              <a:buChar char="•"/>
            </a:pPr>
            <a:endParaRPr lang="es-ES" sz="2000" i="1" dirty="0">
              <a:solidFill>
                <a:schemeClr val="accent4">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83371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 </a:t>
            </a:r>
            <a:endParaRPr lang="zh-CN" altLang="en-US" dirty="0"/>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1"/>
          <p:cNvSpPr txBox="1"/>
          <p:nvPr/>
        </p:nvSpPr>
        <p:spPr>
          <a:xfrm>
            <a:off x="2438401" y="1676401"/>
            <a:ext cx="7510463" cy="315913"/>
          </a:xfrm>
          <a:prstGeom prst="rect">
            <a:avLst/>
          </a:prstGeom>
          <a:noFill/>
        </p:spPr>
        <p:txBody>
          <a:bodyPr wrap="none" lIns="0" tIns="0" rIns="0">
            <a:spAutoFit/>
          </a:bodyPr>
          <a:lstStyle/>
          <a:p>
            <a:pPr>
              <a:lnSpc>
                <a:spcPts val="2100"/>
              </a:lnSpc>
              <a:defRPr/>
            </a:pP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Literal</a:t>
            </a:r>
            <a:r>
              <a:rPr lang="en-US" altLang="zh-CN" sz="2400"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refiere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variable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complemento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ej.</a:t>
            </a:r>
          </a:p>
        </p:txBody>
      </p:sp>
      <p:sp>
        <p:nvSpPr>
          <p:cNvPr id="92168" name="TextBox 1"/>
          <p:cNvSpPr txBox="1">
            <a:spLocks noChangeArrowheads="1"/>
          </p:cNvSpPr>
          <p:nvPr/>
        </p:nvSpPr>
        <p:spPr bwMode="auto">
          <a:xfrm>
            <a:off x="2628900" y="1981201"/>
            <a:ext cx="10795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6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a:t>
            </a:r>
          </a:p>
        </p:txBody>
      </p:sp>
      <p:sp>
        <p:nvSpPr>
          <p:cNvPr id="10" name="TextBox 1"/>
          <p:cNvSpPr txBox="1"/>
          <p:nvPr/>
        </p:nvSpPr>
        <p:spPr>
          <a:xfrm>
            <a:off x="2438400" y="2540001"/>
            <a:ext cx="6281738" cy="315913"/>
          </a:xfrm>
          <a:prstGeom prst="rect">
            <a:avLst/>
          </a:prstGeom>
          <a:noFill/>
        </p:spPr>
        <p:txBody>
          <a:bodyPr wrap="none" lIns="0" tIns="0" rIns="0">
            <a:spAutoFit/>
          </a:bodyPr>
          <a:lstStyle/>
          <a:p>
            <a:pPr>
              <a:lnSpc>
                <a:spcPts val="2100"/>
              </a:lnSpc>
              <a:defRPr/>
            </a:pP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Término</a:t>
            </a:r>
            <a:r>
              <a:rPr lang="en-US" altLang="zh-CN" sz="24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producto</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grupo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literales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p>
        </p:txBody>
      </p:sp>
      <p:sp>
        <p:nvSpPr>
          <p:cNvPr id="92170" name="TextBox 1"/>
          <p:cNvSpPr txBox="1">
            <a:spLocks noChangeArrowheads="1"/>
          </p:cNvSpPr>
          <p:nvPr/>
        </p:nvSpPr>
        <p:spPr bwMode="auto">
          <a:xfrm>
            <a:off x="2628900" y="2895601"/>
            <a:ext cx="55514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encuentran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relacionados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entre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si</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 </a:t>
            </a:r>
            <a:r>
              <a:rPr lang="en-US" altLang="zh-CN" sz="2400">
                <a:solidFill>
                  <a:srgbClr val="FF0000"/>
                </a:solidFill>
                <a:latin typeface="Times New Roman" panose="02020603050405020304" pitchFamily="18" charset="0"/>
                <a:cs typeface="Times New Roman" panose="02020603050405020304" pitchFamily="18" charset="0"/>
              </a:rPr>
              <a:t>AND</a:t>
            </a:r>
          </a:p>
        </p:txBody>
      </p:sp>
      <p:sp>
        <p:nvSpPr>
          <p:cNvPr id="92171" name="TextBox 1"/>
          <p:cNvSpPr txBox="1">
            <a:spLocks noChangeArrowheads="1"/>
          </p:cNvSpPr>
          <p:nvPr/>
        </p:nvSpPr>
        <p:spPr bwMode="auto">
          <a:xfrm>
            <a:off x="2628901" y="3200401"/>
            <a:ext cx="4275209"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6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ej</a:t>
            </a:r>
            <a:r>
              <a:rPr lang="en-US" altLang="zh-CN" sz="2400" dirty="0">
                <a:solidFill>
                  <a:srgbClr val="003366"/>
                </a:solidFill>
                <a:latin typeface="Times New Roman" panose="02020603050405020304" pitchFamily="18" charset="0"/>
                <a:cs typeface="Times New Roman" panose="02020603050405020304" pitchFamily="18" charset="0"/>
              </a:rPr>
              <a:t>.  (A</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B)</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C</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A)</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(X</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Y</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Z)</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13" name="TextBox 1"/>
          <p:cNvSpPr txBox="1"/>
          <p:nvPr/>
        </p:nvSpPr>
        <p:spPr>
          <a:xfrm>
            <a:off x="2438401" y="3759201"/>
            <a:ext cx="7216719" cy="315471"/>
          </a:xfrm>
          <a:prstGeom prst="rect">
            <a:avLst/>
          </a:prstGeom>
          <a:noFill/>
        </p:spPr>
        <p:txBody>
          <a:bodyPr wrap="none" lIns="0" tIns="0" rIns="0">
            <a:spAutoFit/>
          </a:bodyPr>
          <a:lstStyle/>
          <a:p>
            <a:pPr>
              <a:lnSpc>
                <a:spcPts val="2100"/>
              </a:lnSpc>
              <a:defRPr/>
            </a:pP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Término</a:t>
            </a:r>
            <a:r>
              <a:rPr lang="en-US" altLang="zh-CN" sz="24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dirty="0" err="1">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suma</a:t>
            </a:r>
            <a:r>
              <a:rPr lang="en-US" altLang="zh-CN" sz="2400"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grupo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literales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encuentran</a:t>
            </a:r>
          </a:p>
        </p:txBody>
      </p:sp>
      <p:sp>
        <p:nvSpPr>
          <p:cNvPr id="92173" name="TextBox 1"/>
          <p:cNvSpPr txBox="1">
            <a:spLocks noChangeArrowheads="1"/>
          </p:cNvSpPr>
          <p:nvPr/>
        </p:nvSpPr>
        <p:spPr bwMode="auto">
          <a:xfrm>
            <a:off x="2628901" y="4124326"/>
            <a:ext cx="39036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relacionados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entre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si</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a:t>
            </a:r>
            <a:r>
              <a:rPr lang="en-US" altLang="zh-CN" sz="2400">
                <a:latin typeface="Times New Roman" panose="02020603050405020304" pitchFamily="18" charset="0"/>
                <a:cs typeface="Times New Roman" panose="02020603050405020304" pitchFamily="18" charset="0"/>
              </a:rPr>
              <a:t> </a:t>
            </a:r>
            <a:r>
              <a:rPr lang="en-US" altLang="zh-CN" sz="2400">
                <a:solidFill>
                  <a:srgbClr val="FF0000"/>
                </a:solidFill>
                <a:latin typeface="Times New Roman" panose="02020603050405020304" pitchFamily="18" charset="0"/>
                <a:cs typeface="Times New Roman" panose="02020603050405020304" pitchFamily="18" charset="0"/>
              </a:rPr>
              <a:t>OR</a:t>
            </a:r>
          </a:p>
        </p:txBody>
      </p:sp>
      <p:sp>
        <p:nvSpPr>
          <p:cNvPr id="92174" name="TextBox 1"/>
          <p:cNvSpPr txBox="1">
            <a:spLocks noChangeArrowheads="1"/>
          </p:cNvSpPr>
          <p:nvPr/>
        </p:nvSpPr>
        <p:spPr bwMode="auto">
          <a:xfrm>
            <a:off x="2514601" y="4445001"/>
            <a:ext cx="5295617"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6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ej</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B) </a:t>
            </a:r>
            <a:r>
              <a:rPr lang="en-US" altLang="zh-CN" sz="2400" dirty="0">
                <a:solidFill>
                  <a:schemeClr val="accent2"/>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C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 </a:t>
            </a:r>
            <a:r>
              <a:rPr lang="en-US" altLang="zh-CN" sz="2400" dirty="0">
                <a:solidFill>
                  <a:schemeClr val="accent2"/>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X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Y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Times New Roman" panose="02020603050405020304" pitchFamily="18" charset="0"/>
                <a:cs typeface="Times New Roman" panose="02020603050405020304" pitchFamily="18" charset="0"/>
              </a:rPr>
              <a:t>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 </a:t>
            </a:r>
          </a:p>
        </p:txBody>
      </p:sp>
      <p:sp>
        <p:nvSpPr>
          <p:cNvPr id="16" name="TextBox 1"/>
          <p:cNvSpPr txBox="1"/>
          <p:nvPr/>
        </p:nvSpPr>
        <p:spPr>
          <a:xfrm>
            <a:off x="2438401" y="4978401"/>
            <a:ext cx="7642225" cy="315913"/>
          </a:xfrm>
          <a:prstGeom prst="rect">
            <a:avLst/>
          </a:prstGeom>
          <a:noFill/>
        </p:spPr>
        <p:txBody>
          <a:bodyPr wrap="none" lIns="0" tIns="0" rIns="0">
            <a:spAutoFit/>
          </a:bodyPr>
          <a:lstStyle/>
          <a:p>
            <a:pPr>
              <a:lnSpc>
                <a:spcPts val="2100"/>
              </a:lnSpc>
              <a:defRPr/>
            </a:pP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Término</a:t>
            </a:r>
            <a:r>
              <a:rPr lang="en-US" altLang="zh-CN" sz="24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normal</a:t>
            </a:r>
            <a:r>
              <a:rPr lang="en-US" altLang="zh-CN" sz="2400"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termino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producto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termino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p>
        </p:txBody>
      </p:sp>
      <p:sp>
        <p:nvSpPr>
          <p:cNvPr id="92176" name="TextBox 1"/>
          <p:cNvSpPr txBox="1">
            <a:spLocks noChangeArrowheads="1"/>
          </p:cNvSpPr>
          <p:nvPr/>
        </p:nvSpPr>
        <p:spPr bwMode="auto">
          <a:xfrm>
            <a:off x="2628900" y="5346700"/>
            <a:ext cx="4462760" cy="3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21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literal</a:t>
            </a:r>
            <a:r>
              <a:rPr lang="en-US" altLang="zh-CN" sz="2400" dirty="0">
                <a:latin typeface="Times New Roman" panose="02020603050405020304" pitchFamily="18" charset="0"/>
                <a:cs typeface="Times New Roman" panose="02020603050405020304"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a:t>
            </a:r>
            <a:r>
              <a:rPr lang="en-US" altLang="zh-C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2400" u="sng" dirty="0" err="1">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aparece</a:t>
            </a:r>
            <a:r>
              <a:rPr lang="en-US" altLang="zh-C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mas</a:t>
            </a:r>
            <a:r>
              <a:rPr lang="en-US" altLang="zh-C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a:t>
            </a:r>
            <a:r>
              <a:rPr lang="en-US" altLang="zh-C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2400" u="sng" dirty="0" err="1">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una</a:t>
            </a:r>
            <a:r>
              <a:rPr lang="en-US" altLang="zh-C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zh-CN" sz="2400" u="sng" dirty="0" err="1">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vez</a:t>
            </a:r>
            <a:endParaRPr lang="en-US" altLang="zh-CN" sz="2400" u="sng"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Freeform 3"/>
          <p:cNvSpPr/>
          <p:nvPr/>
        </p:nvSpPr>
        <p:spPr>
          <a:xfrm>
            <a:off x="5056834" y="31686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5395914" y="444500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3352800" y="194945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TextBox 1"/>
          <p:cNvSpPr txBox="1"/>
          <p:nvPr/>
        </p:nvSpPr>
        <p:spPr>
          <a:xfrm>
            <a:off x="6116638" y="152400"/>
            <a:ext cx="2411412" cy="508000"/>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ltLang="zh-CN" dirty="0">
              <a:solidFill>
                <a:schemeClr val="accent3">
                  <a:lumMod val="75000"/>
                </a:schemeClr>
              </a:solidFill>
            </a:endParaRPr>
          </a:p>
          <a:p>
            <a:pPr>
              <a:defRPr/>
            </a:pPr>
            <a:r>
              <a:rPr lang="en-US" altLang="zh-CN" dirty="0" err="1">
                <a:solidFill>
                  <a:schemeClr val="accent3">
                    <a:lumMod val="75000"/>
                  </a:schemeClr>
                </a:solidFill>
              </a:rPr>
              <a:t>Definiciones</a:t>
            </a:r>
            <a:endParaRPr lang="en-US" altLang="zh-CN" dirty="0">
              <a:solidFill>
                <a:schemeClr val="accent3">
                  <a:lumMod val="75000"/>
                </a:schemeClr>
              </a:solidFill>
            </a:endParaRPr>
          </a:p>
        </p:txBody>
      </p:sp>
      <p:sp>
        <p:nvSpPr>
          <p:cNvPr id="2" name="CuadroTexto 1"/>
          <p:cNvSpPr txBox="1"/>
          <p:nvPr/>
        </p:nvSpPr>
        <p:spPr>
          <a:xfrm>
            <a:off x="2636910" y="5821814"/>
            <a:ext cx="7448257" cy="369332"/>
          </a:xfrm>
          <a:prstGeom prst="rect">
            <a:avLst/>
          </a:prstGeom>
          <a:noFill/>
        </p:spPr>
        <p:txBody>
          <a:bodyPr wrap="none" rtlCol="0">
            <a:spAutoFit/>
          </a:bodyPr>
          <a:lstStyle/>
          <a:p>
            <a:r>
              <a:rPr lang="es-ES" altLang="es-ES" i="1" dirty="0">
                <a:effectLst>
                  <a:outerShdw blurRad="38100" dist="38100" dir="2700000" algn="tl">
                    <a:srgbClr val="000000">
                      <a:alpha val="43137"/>
                    </a:srgbClr>
                  </a:outerShdw>
                </a:effectLst>
              </a:rPr>
              <a:t>(A + B + -B) -&gt; NO ES UN TERMINO NORMAL EL LITERAL B APARECE 2 VECES</a:t>
            </a:r>
            <a:r>
              <a:rPr lang="es-ES" altLang="es-ES" i="1" dirty="0">
                <a:effectLst>
                  <a:outerShdw blurRad="38100" dist="38100" dir="2700000" algn="tl">
                    <a:srgbClr val="000000">
                      <a:alpha val="43137"/>
                    </a:srgbClr>
                  </a:outerShdw>
                </a:effectLst>
              </a:rPr>
              <a:t>!!!</a:t>
            </a:r>
            <a:endParaRPr lang="es-AR"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93576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514600" y="1340769"/>
            <a:ext cx="8153400" cy="2469907"/>
          </a:xfrm>
          <a:prstGeom prst="rect">
            <a:avLst/>
          </a:prstGeom>
          <a:noFill/>
        </p:spPr>
        <p:txBody>
          <a:bodyPr lIns="0" tIns="0" rIns="0">
            <a:spAutoFit/>
          </a:bodyPr>
          <a:lstStyle/>
          <a:p>
            <a:pPr>
              <a:lnSpc>
                <a:spcPts val="2100"/>
              </a:lnSpc>
              <a:tabLst>
                <a:tab pos="266700" algn="l"/>
              </a:tabLst>
              <a:defRPr/>
            </a:pP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Término</a:t>
            </a:r>
            <a:r>
              <a:rPr lang="en-US" altLang="zh-CN" sz="2400"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canónico</a:t>
            </a:r>
            <a:r>
              <a:rPr lang="en-US" altLang="zh-CN" sz="2400"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s-AR" altLang="zh-CN" sz="2400" dirty="0">
                <a:latin typeface="Times New Roman" pitchFamily="18" charset="0"/>
                <a:cs typeface="Times New Roman" pitchFamily="18" charset="0"/>
              </a:rPr>
              <a:t>T</a:t>
            </a:r>
            <a:r>
              <a:rPr lang="es-AR" altLang="zh-CN" sz="2400" dirty="0">
                <a:solidFill>
                  <a:srgbClr val="003366"/>
                </a:solidFill>
                <a:latin typeface="Times New Roman" pitchFamily="18" charset="0"/>
                <a:cs typeface="Times New Roman" pitchFamily="18" charset="0"/>
              </a:rPr>
              <a:t>ermino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encuentra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exactamente</a:t>
            </a:r>
          </a:p>
          <a:p>
            <a:pPr>
              <a:lnSpc>
                <a:spcPts val="2800"/>
              </a:lnSpc>
              <a:tabLst>
                <a:tab pos="266700" algn="l"/>
              </a:tabLst>
              <a:defRPr/>
            </a:pPr>
            <a:r>
              <a:rPr lang="en-US" altLang="zh-CN" sz="2400" dirty="0" err="1">
                <a:solidFill>
                  <a:srgbClr val="003366"/>
                </a:solidFill>
                <a:latin typeface="Times New Roman" pitchFamily="18" charset="0"/>
                <a:cs typeface="Times New Roman" pitchFamily="18" charset="0"/>
              </a:rPr>
              <a:t>uno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literales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s-AR" altLang="zh-CN" sz="2400" dirty="0">
                <a:solidFill>
                  <a:srgbClr val="003366"/>
                </a:solidFill>
                <a:latin typeface="Times New Roman" pitchFamily="18" charset="0"/>
                <a:cs typeface="Times New Roman" pitchFamily="18" charset="0"/>
              </a:rPr>
              <a:t>función</a:t>
            </a:r>
            <a:r>
              <a:rPr lang="en-US" altLang="zh-CN" sz="2400" dirty="0">
                <a:solidFill>
                  <a:srgbClr val="003366"/>
                </a:solidFill>
                <a:latin typeface="Times New Roman" pitchFamily="18" charset="0"/>
                <a:cs typeface="Times New Roman" pitchFamily="18" charset="0"/>
              </a:rPr>
              <a:t>.</a:t>
            </a:r>
          </a:p>
          <a:p>
            <a:pPr>
              <a:lnSpc>
                <a:spcPts val="2800"/>
              </a:lnSpc>
              <a:tabLst>
                <a:tab pos="266700" algn="l"/>
              </a:tabLst>
              <a:defRPr/>
            </a:pPr>
            <a:r>
              <a:rPr lang="en-US" altLang="zh-CN" sz="2400" dirty="0">
                <a:solidFill>
                  <a:srgbClr val="003366"/>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termino</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canónico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producto</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denominará</a:t>
            </a:r>
            <a:r>
              <a:rPr lang="en-US" altLang="zh-CN" sz="2400" dirty="0">
                <a:solidFill>
                  <a:srgbClr val="003366"/>
                </a:solidFill>
                <a:latin typeface="Times New Roman" pitchFamily="18" charset="0"/>
                <a:cs typeface="Times New Roman" pitchFamily="18" charset="0"/>
              </a:rPr>
              <a:t> </a:t>
            </a:r>
            <a:r>
              <a:rPr lang="en-US" altLang="zh-CN" sz="2400" u="sng" dirty="0" err="1">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mintérmino</a:t>
            </a:r>
            <a:r>
              <a:rPr lang="en-US" altLang="zh-CN" sz="2400" dirty="0">
                <a:solidFill>
                  <a:srgbClr val="003366"/>
                </a:solidFill>
                <a:latin typeface="Times New Roman" pitchFamily="18" charset="0"/>
                <a:cs typeface="Times New Roman" pitchFamily="18" charset="0"/>
              </a:rPr>
              <a:t>.</a:t>
            </a:r>
          </a:p>
          <a:p>
            <a:pPr>
              <a:lnSpc>
                <a:spcPts val="2800"/>
              </a:lnSpc>
              <a:tabLst>
                <a:tab pos="266700" algn="l"/>
              </a:tabLst>
              <a:defRPr/>
            </a:pPr>
            <a:r>
              <a:rPr lang="en-US" altLang="zh-CN" sz="2400" dirty="0">
                <a:solidFill>
                  <a:srgbClr val="003366"/>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es</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suma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denominará</a:t>
            </a:r>
            <a:r>
              <a:rPr lang="en-US" altLang="zh-CN" sz="2400" dirty="0">
                <a:latin typeface="Times New Roman" pitchFamily="18" charset="0"/>
                <a:cs typeface="Times New Roman" pitchFamily="18" charset="0"/>
              </a:rPr>
              <a:t> </a:t>
            </a:r>
            <a:r>
              <a:rPr lang="en-US" altLang="zh-CN" sz="2400" u="sng" dirty="0" err="1">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maxtérmino</a:t>
            </a:r>
            <a:r>
              <a:rPr lang="en-US" altLang="zh-CN" sz="2400" dirty="0">
                <a:solidFill>
                  <a:srgbClr val="003366"/>
                </a:solidFill>
                <a:latin typeface="Times New Roman" pitchFamily="18" charset="0"/>
                <a:cs typeface="Times New Roman" pitchFamily="18" charset="0"/>
              </a:rPr>
              <a:t>.</a:t>
            </a:r>
          </a:p>
          <a:p>
            <a:pPr>
              <a:lnSpc>
                <a:spcPts val="2800"/>
              </a:lnSpc>
              <a:tabLst>
                <a:tab pos="266700" algn="l"/>
              </a:tabLst>
              <a:defRPr/>
            </a:pPr>
            <a:r>
              <a:rPr lang="en-US" altLang="zh-CN" sz="2400" b="1" dirty="0">
                <a:latin typeface="Times New Roman" pitchFamily="18" charset="0"/>
                <a:cs typeface="Times New Roman" pitchFamily="18" charset="0"/>
              </a:rPr>
              <a:t>F(</a:t>
            </a:r>
            <a:r>
              <a:rPr lang="en-US" altLang="zh-CN" sz="2400" b="1" dirty="0" err="1">
                <a:latin typeface="Times New Roman" pitchFamily="18" charset="0"/>
                <a:cs typeface="Times New Roman" pitchFamily="18" charset="0"/>
              </a:rPr>
              <a:t>x,y,z</a:t>
            </a:r>
            <a:r>
              <a:rPr lang="en-US" altLang="zh-CN" sz="2400" b="1" dirty="0">
                <a:latin typeface="Times New Roman" pitchFamily="18" charset="0"/>
                <a:cs typeface="Times New Roman" pitchFamily="18" charset="0"/>
              </a:rPr>
              <a:t>)= (X </a:t>
            </a:r>
            <a:r>
              <a:rPr lang="en-US" altLang="zh-CN" sz="2400" b="1"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Z)</a:t>
            </a:r>
            <a:r>
              <a:rPr lang="en-US" altLang="zh-CN" sz="2400" dirty="0">
                <a:latin typeface="Times New Roman" pitchFamily="18" charset="0"/>
                <a:cs typeface="Times New Roman" pitchFamily="18" charset="0"/>
              </a:rPr>
              <a:t> </a:t>
            </a:r>
            <a:r>
              <a:rPr lang="en-US" altLang="zh-CN" sz="2400" dirty="0">
                <a:latin typeface="Times New Roman" pitchFamily="18" charset="0"/>
                <a:cs typeface="Times New Roman" pitchFamily="18" charset="0"/>
                <a:sym typeface="Wingdings" panose="05000000000000000000" pitchFamily="2" charset="2"/>
              </a:rPr>
              <a:t> </a:t>
            </a:r>
            <a:r>
              <a:rPr lang="en-US" altLang="zh-CN" sz="2400" i="1" dirty="0">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NO ES UN TERMINO CANONICO</a:t>
            </a:r>
            <a:endParaRPr lang="en-US" altLang="zh-CN" sz="2400" b="1" i="1" dirty="0">
              <a:effectLst>
                <a:outerShdw blurRad="38100" dist="38100" dir="2700000" algn="tl">
                  <a:srgbClr val="000000">
                    <a:alpha val="43137"/>
                  </a:srgbClr>
                </a:outerShdw>
              </a:effectLst>
              <a:latin typeface="Times New Roman" pitchFamily="18" charset="0"/>
              <a:cs typeface="Times New Roman" pitchFamily="18" charset="0"/>
            </a:endParaRPr>
          </a:p>
          <a:p>
            <a:pPr>
              <a:lnSpc>
                <a:spcPts val="2800"/>
              </a:lnSpc>
              <a:tabLst>
                <a:tab pos="266700" algn="l"/>
              </a:tabLst>
              <a:defRPr/>
            </a:pPr>
            <a:r>
              <a:rPr lang="en-US" altLang="zh-CN" sz="2400" b="1" dirty="0">
                <a:solidFill>
                  <a:srgbClr val="006600"/>
                </a:solidFill>
                <a:latin typeface="Times New Roman" pitchFamily="18" charset="0"/>
                <a:cs typeface="Times New Roman" pitchFamily="18" charset="0"/>
              </a:rPr>
              <a:t>F(</a:t>
            </a:r>
            <a:r>
              <a:rPr lang="en-US" altLang="zh-CN" sz="2400" b="1" dirty="0" err="1">
                <a:solidFill>
                  <a:srgbClr val="006600"/>
                </a:solidFill>
                <a:latin typeface="Times New Roman" pitchFamily="18" charset="0"/>
                <a:cs typeface="Times New Roman" pitchFamily="18" charset="0"/>
              </a:rPr>
              <a:t>x,y,z</a:t>
            </a:r>
            <a:r>
              <a:rPr lang="en-US" altLang="zh-CN" sz="2400" b="1" dirty="0">
                <a:solidFill>
                  <a:srgbClr val="006600"/>
                </a:solidFill>
                <a:latin typeface="Times New Roman" pitchFamily="18" charset="0"/>
                <a:cs typeface="Times New Roman" pitchFamily="18" charset="0"/>
              </a:rPr>
              <a:t>)= (X </a:t>
            </a:r>
            <a:r>
              <a:rPr lang="en-US" altLang="zh-CN" sz="2400" b="1" dirty="0">
                <a:solidFill>
                  <a:srgbClr val="FF0000"/>
                </a:solidFill>
                <a:latin typeface="Times New Roman" pitchFamily="18" charset="0"/>
                <a:cs typeface="Times New Roman" pitchFamily="18" charset="0"/>
              </a:rPr>
              <a:t>*</a:t>
            </a:r>
            <a:r>
              <a:rPr lang="en-US" altLang="zh-CN" sz="2400" b="1" dirty="0">
                <a:solidFill>
                  <a:srgbClr val="006600"/>
                </a:solidFill>
                <a:latin typeface="Times New Roman" pitchFamily="18" charset="0"/>
                <a:cs typeface="Times New Roman" pitchFamily="18" charset="0"/>
              </a:rPr>
              <a:t> Y </a:t>
            </a:r>
            <a:r>
              <a:rPr lang="en-US" altLang="zh-CN" sz="2400" b="1" dirty="0">
                <a:solidFill>
                  <a:srgbClr val="FF0000"/>
                </a:solidFill>
                <a:latin typeface="Times New Roman" pitchFamily="18" charset="0"/>
                <a:cs typeface="Times New Roman" pitchFamily="18" charset="0"/>
              </a:rPr>
              <a:t>*</a:t>
            </a:r>
            <a:r>
              <a:rPr lang="en-US" altLang="zh-CN" sz="2400" b="1" dirty="0">
                <a:solidFill>
                  <a:srgbClr val="006600"/>
                </a:solidFill>
                <a:latin typeface="Times New Roman" pitchFamily="18" charset="0"/>
                <a:cs typeface="Times New Roman" pitchFamily="18" charset="0"/>
              </a:rPr>
              <a:t> Z)</a:t>
            </a:r>
            <a:r>
              <a:rPr lang="en-US" altLang="zh-CN" sz="2400" dirty="0">
                <a:solidFill>
                  <a:srgbClr val="003366"/>
                </a:solidFill>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Es</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un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termino</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canonico</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mintérmino</a:t>
            </a:r>
            <a:endPar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2800"/>
              </a:lnSpc>
              <a:tabLst>
                <a:tab pos="266700" algn="l"/>
              </a:tabLst>
              <a:defRPr/>
            </a:pPr>
            <a:r>
              <a:rPr lang="en-US" altLang="zh-CN" sz="2400" b="1" dirty="0">
                <a:solidFill>
                  <a:srgbClr val="006600"/>
                </a:solidFill>
                <a:latin typeface="Times New Roman" pitchFamily="18" charset="0"/>
                <a:cs typeface="Times New Roman" pitchFamily="18" charset="0"/>
              </a:rPr>
              <a:t>F(</a:t>
            </a:r>
            <a:r>
              <a:rPr lang="en-US" altLang="zh-CN" sz="2400" b="1" dirty="0" err="1">
                <a:solidFill>
                  <a:srgbClr val="006600"/>
                </a:solidFill>
                <a:latin typeface="Times New Roman" pitchFamily="18" charset="0"/>
                <a:cs typeface="Times New Roman" pitchFamily="18" charset="0"/>
              </a:rPr>
              <a:t>x,y,z</a:t>
            </a:r>
            <a:r>
              <a:rPr lang="en-US" altLang="zh-CN" sz="2400" b="1" dirty="0">
                <a:solidFill>
                  <a:srgbClr val="006600"/>
                </a:solidFill>
                <a:latin typeface="Times New Roman" pitchFamily="18" charset="0"/>
                <a:cs typeface="Times New Roman" pitchFamily="18" charset="0"/>
              </a:rPr>
              <a:t>)= (X </a:t>
            </a:r>
            <a:r>
              <a:rPr lang="en-US" altLang="zh-CN" sz="2400" b="1" dirty="0">
                <a:solidFill>
                  <a:srgbClr val="FF0000"/>
                </a:solidFill>
                <a:latin typeface="Times New Roman" pitchFamily="18" charset="0"/>
                <a:cs typeface="Times New Roman" pitchFamily="18" charset="0"/>
              </a:rPr>
              <a:t>+</a:t>
            </a:r>
            <a:r>
              <a:rPr lang="en-US" altLang="zh-CN" sz="2400" b="1" dirty="0">
                <a:solidFill>
                  <a:srgbClr val="006600"/>
                </a:solidFill>
                <a:latin typeface="Times New Roman" pitchFamily="18" charset="0"/>
                <a:cs typeface="Times New Roman" pitchFamily="18" charset="0"/>
              </a:rPr>
              <a:t> Y </a:t>
            </a:r>
            <a:r>
              <a:rPr lang="en-US" altLang="zh-CN" sz="2400" b="1" dirty="0">
                <a:solidFill>
                  <a:srgbClr val="FF0000"/>
                </a:solidFill>
                <a:latin typeface="Times New Roman" pitchFamily="18" charset="0"/>
                <a:cs typeface="Times New Roman" pitchFamily="18" charset="0"/>
              </a:rPr>
              <a:t>+</a:t>
            </a:r>
            <a:r>
              <a:rPr lang="en-US" altLang="zh-CN" sz="2400" b="1" dirty="0">
                <a:solidFill>
                  <a:srgbClr val="006600"/>
                </a:solidFill>
                <a:latin typeface="Times New Roman" pitchFamily="18" charset="0"/>
                <a:cs typeface="Times New Roman" pitchFamily="18" charset="0"/>
              </a:rPr>
              <a:t> Z)</a:t>
            </a:r>
            <a:r>
              <a:rPr lang="en-US" altLang="zh-CN" sz="2400" dirty="0">
                <a:solidFill>
                  <a:srgbClr val="003366"/>
                </a:solidFill>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Es</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un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termino</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canonico</a:t>
            </a:r>
            <a:r>
              <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 </a:t>
            </a:r>
            <a:r>
              <a:rPr lang="en-US" altLang="zh-CN" sz="2400"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rPr>
              <a:t>maxtérmino</a:t>
            </a:r>
            <a:endParaRPr lang="en-US" altLang="zh-CN" sz="2400"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sym typeface="Wingdings" panose="05000000000000000000" pitchFamily="2" charset="2"/>
            </a:endParaRPr>
          </a:p>
        </p:txBody>
      </p:sp>
      <p:sp>
        <p:nvSpPr>
          <p:cNvPr id="8" name="TextBox 1"/>
          <p:cNvSpPr txBox="1"/>
          <p:nvPr/>
        </p:nvSpPr>
        <p:spPr>
          <a:xfrm>
            <a:off x="2514601" y="4049018"/>
            <a:ext cx="7834313" cy="1033463"/>
          </a:xfrm>
          <a:prstGeom prst="rect">
            <a:avLst/>
          </a:prstGeom>
          <a:noFill/>
        </p:spPr>
        <p:txBody>
          <a:bodyPr wrap="none" lIns="0" tIns="0" rIns="0">
            <a:spAutoFit/>
          </a:bodyPr>
          <a:lstStyle/>
          <a:p>
            <a:pPr>
              <a:lnSpc>
                <a:spcPts val="2100"/>
              </a:lnSpc>
              <a:tabLst>
                <a:tab pos="266700" algn="l"/>
              </a:tabLst>
              <a:defRPr/>
            </a:pP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Forma</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normal</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una</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función</a:t>
            </a:r>
            <a:r>
              <a:rPr lang="en-US" altLang="zh-CN" sz="2402"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que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está</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constituida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por</a:t>
            </a:r>
          </a:p>
          <a:p>
            <a:pPr>
              <a:lnSpc>
                <a:spcPts val="2800"/>
              </a:lnSpc>
              <a:tabLst>
                <a:tab pos="266700" algn="l"/>
              </a:tabLst>
              <a:defRPr/>
            </a:pPr>
            <a:r>
              <a:rPr lang="en-US" altLang="zh-CN" dirty="0"/>
              <a:t>	</a:t>
            </a:r>
            <a:r>
              <a:rPr lang="en-US" altLang="zh-CN" sz="2400" dirty="0">
                <a:solidFill>
                  <a:srgbClr val="003366"/>
                </a:solidFill>
                <a:latin typeface="Times New Roman" pitchFamily="18" charset="0"/>
                <a:cs typeface="Times New Roman" pitchFamily="18" charset="0"/>
              </a:rPr>
              <a:t>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normales.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Puede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estar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suma</a:t>
            </a:r>
            <a:r>
              <a:rPr lang="en-US" altLang="zh-CN" sz="24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4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términos</a:t>
            </a:r>
          </a:p>
          <a:p>
            <a:pPr>
              <a:lnSpc>
                <a:spcPts val="2800"/>
              </a:lnSpc>
              <a:tabLst>
                <a:tab pos="266700" algn="l"/>
              </a:tabLst>
              <a:defRPr/>
            </a:pPr>
            <a:r>
              <a:rPr lang="en-US" altLang="zh-CN" dirty="0"/>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productos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a:t>
            </a:r>
            <a:r>
              <a:rPr lang="en-US" altLang="zh-CN" sz="2400" dirty="0">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productos</a:t>
            </a:r>
            <a:r>
              <a:rPr lang="en-US" altLang="zh-CN" sz="24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4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términos</a:t>
            </a:r>
            <a:r>
              <a:rPr lang="en-US" altLang="zh-CN" sz="2400" u="sng"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u="sng"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sumas</a:t>
            </a:r>
            <a:r>
              <a:rPr lang="en-US" altLang="zh-CN" sz="2400" dirty="0">
                <a:solidFill>
                  <a:srgbClr val="003366"/>
                </a:solidFill>
                <a:latin typeface="Times New Roman" pitchFamily="18" charset="0"/>
                <a:cs typeface="Times New Roman" pitchFamily="18" charset="0"/>
              </a:rPr>
              <a:t>.</a:t>
            </a:r>
          </a:p>
        </p:txBody>
      </p:sp>
      <p:sp>
        <p:nvSpPr>
          <p:cNvPr id="9" name="TextBox 1"/>
          <p:cNvSpPr txBox="1"/>
          <p:nvPr/>
        </p:nvSpPr>
        <p:spPr>
          <a:xfrm>
            <a:off x="2514601" y="5419874"/>
            <a:ext cx="7908925" cy="1033462"/>
          </a:xfrm>
          <a:prstGeom prst="rect">
            <a:avLst/>
          </a:prstGeom>
          <a:noFill/>
        </p:spPr>
        <p:txBody>
          <a:bodyPr wrap="none" lIns="0" tIns="0" rIns="0">
            <a:spAutoFit/>
          </a:bodyPr>
          <a:lstStyle/>
          <a:p>
            <a:pPr>
              <a:lnSpc>
                <a:spcPts val="2100"/>
              </a:lnSpc>
              <a:tabLst>
                <a:tab pos="266700" algn="l"/>
              </a:tabLst>
              <a:defRPr/>
            </a:pP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Forma</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canónica</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de</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una</a:t>
            </a:r>
            <a:r>
              <a:rPr lang="en-US" altLang="zh-CN" sz="2402" dirty="0">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2" b="1" dirty="0">
                <a:solidFill>
                  <a:srgbClr val="F72C17"/>
                </a:solidFill>
                <a:effectLst>
                  <a:outerShdw blurRad="38100" dist="38100" dir="2700000" algn="tl">
                    <a:srgbClr val="000000">
                      <a:alpha val="43137"/>
                    </a:srgbClr>
                  </a:outerShdw>
                </a:effectLst>
                <a:latin typeface="Times New Roman" pitchFamily="18" charset="0"/>
                <a:cs typeface="Times New Roman" pitchFamily="18" charset="0"/>
              </a:rPr>
              <a:t>función</a:t>
            </a:r>
            <a:r>
              <a:rPr lang="en-US" altLang="zh-CN" sz="2402" dirty="0">
                <a:solidFill>
                  <a:srgbClr val="00336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aquella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constituida</a:t>
            </a:r>
          </a:p>
          <a:p>
            <a:pPr>
              <a:lnSpc>
                <a:spcPts val="2800"/>
              </a:lnSpc>
              <a:tabLst>
                <a:tab pos="266700" algn="l"/>
              </a:tabLst>
              <a:defRPr/>
            </a:pPr>
            <a:r>
              <a:rPr lang="en-US" altLang="zh-CN" sz="2400" dirty="0" err="1">
                <a:solidFill>
                  <a:srgbClr val="003366"/>
                </a:solidFill>
                <a:latin typeface="Times New Roman" pitchFamily="18" charset="0"/>
                <a:cs typeface="Times New Roman" pitchFamily="18" charset="0"/>
              </a:rPr>
              <a:t>exclusivamente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aparecen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sola</a:t>
            </a:r>
          </a:p>
          <a:p>
            <a:pPr>
              <a:lnSpc>
                <a:spcPts val="2800"/>
              </a:lnSpc>
              <a:tabLst>
                <a:tab pos="266700" algn="l"/>
              </a:tabLst>
              <a:defRPr/>
            </a:pPr>
            <a:r>
              <a:rPr lang="en-US" altLang="zh-CN" sz="2400" dirty="0" err="1">
                <a:solidFill>
                  <a:srgbClr val="003366"/>
                </a:solidFill>
                <a:latin typeface="Times New Roman" pitchFamily="18" charset="0"/>
                <a:cs typeface="Times New Roman" pitchFamily="18" charset="0"/>
              </a:rPr>
              <a:t>vez</a:t>
            </a:r>
            <a:r>
              <a:rPr lang="en-US" altLang="zh-CN" sz="2400" dirty="0">
                <a:solidFill>
                  <a:srgbClr val="003366"/>
                </a:solidFill>
                <a:latin typeface="Times New Roman" pitchFamily="18" charset="0"/>
                <a:cs typeface="Times New Roman" pitchFamily="18" charset="0"/>
              </a:rPr>
              <a:t>.</a:t>
            </a:r>
          </a:p>
        </p:txBody>
      </p:sp>
      <p:sp>
        <p:nvSpPr>
          <p:cNvPr id="12"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TextBox 1"/>
          <p:cNvSpPr txBox="1"/>
          <p:nvPr/>
        </p:nvSpPr>
        <p:spPr>
          <a:xfrm>
            <a:off x="6116638" y="152400"/>
            <a:ext cx="2411412" cy="508000"/>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ltLang="zh-CN" dirty="0">
              <a:solidFill>
                <a:schemeClr val="accent3">
                  <a:lumMod val="75000"/>
                </a:schemeClr>
              </a:solidFill>
            </a:endParaRPr>
          </a:p>
          <a:p>
            <a:pPr>
              <a:defRPr/>
            </a:pPr>
            <a:r>
              <a:rPr lang="en-US" altLang="zh-CN" dirty="0" err="1">
                <a:solidFill>
                  <a:schemeClr val="accent3">
                    <a:lumMod val="75000"/>
                  </a:schemeClr>
                </a:solidFill>
              </a:rPr>
              <a:t>Definiciones</a:t>
            </a:r>
            <a:endParaRPr lang="en-US" altLang="zh-CN" dirty="0">
              <a:solidFill>
                <a:schemeClr val="accent3">
                  <a:lumMod val="75000"/>
                </a:schemeClr>
              </a:solidFill>
            </a:endParaRPr>
          </a:p>
        </p:txBody>
      </p:sp>
    </p:spTree>
    <p:extLst>
      <p:ext uri="{BB962C8B-B14F-4D97-AF65-F5344CB8AC3E}">
        <p14:creationId xmlns:p14="http://schemas.microsoft.com/office/powerpoint/2010/main" val="18359549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15875"/>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667000" y="1498601"/>
            <a:ext cx="3270250" cy="276225"/>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a:solidFill>
                  <a:srgbClr val="FF0000"/>
                </a:solidFill>
              </a:rPr>
              <a:t>Canónica</a:t>
            </a:r>
          </a:p>
        </p:txBody>
      </p:sp>
      <p:sp>
        <p:nvSpPr>
          <p:cNvPr id="8" name="TextBox 1"/>
          <p:cNvSpPr txBox="1"/>
          <p:nvPr/>
        </p:nvSpPr>
        <p:spPr>
          <a:xfrm>
            <a:off x="2578100" y="2451100"/>
            <a:ext cx="7861300" cy="1392238"/>
          </a:xfrm>
          <a:prstGeom prst="rect">
            <a:avLst/>
          </a:prstGeom>
          <a:noFill/>
        </p:spPr>
        <p:txBody>
          <a:bodyPr lIns="0" tIns="0" rIns="0">
            <a:spAutoFit/>
          </a:bodyPr>
          <a:lstStyle/>
          <a:p>
            <a:pPr>
              <a:lnSpc>
                <a:spcPts val="2100"/>
              </a:lnSpc>
              <a:tabLst>
                <a:tab pos="203200" algn="l"/>
              </a:tabLst>
              <a:defRPr/>
            </a:pP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importancia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canónica</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hecho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ser</a:t>
            </a:r>
          </a:p>
          <a:p>
            <a:pPr>
              <a:lnSpc>
                <a:spcPts val="2800"/>
              </a:lnSpc>
              <a:tabLst>
                <a:tab pos="203200" algn="l"/>
              </a:tabLst>
              <a:defRPr/>
            </a:pPr>
            <a:r>
              <a:rPr lang="en-US" altLang="zh-CN" sz="240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UNICA</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p>
          <a:p>
            <a:pPr>
              <a:lnSpc>
                <a:spcPts val="2800"/>
              </a:lnSpc>
              <a:tabLst>
                <a:tab pos="203200" algn="l"/>
              </a:tabLst>
              <a:defRPr/>
            </a:pPr>
            <a:r>
              <a:rPr lang="en-US" altLang="zh-CN" sz="2400" dirty="0" err="1">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puede</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tener</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infinidad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err="1">
                <a:latin typeface="Times New Roman" pitchFamily="18" charset="0"/>
                <a:cs typeface="Times New Roman" pitchFamily="18" charset="0"/>
              </a:rPr>
              <a:t>r</a:t>
            </a:r>
            <a:r>
              <a:rPr lang="en-US" altLang="zh-CN" sz="2400" dirty="0" err="1">
                <a:solidFill>
                  <a:srgbClr val="003366"/>
                </a:solidFill>
                <a:latin typeface="Times New Roman" pitchFamily="18" charset="0"/>
                <a:cs typeface="Times New Roman" pitchFamily="18" charset="0"/>
              </a:rPr>
              <a:t>epresentaciones</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pero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solo</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representación</a:t>
            </a:r>
            <a:r>
              <a:rPr lang="en-US" altLang="zh-CN" sz="2400" dirty="0">
                <a:solidFill>
                  <a:srgbClr val="003366"/>
                </a:solidFill>
                <a:latin typeface="Times New Roman" pitchFamily="18" charset="0"/>
                <a:cs typeface="Times New Roman" pitchFamily="18" charset="0"/>
              </a:rPr>
              <a:t> 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a:t>
            </a:r>
          </a:p>
        </p:txBody>
      </p:sp>
      <p:sp>
        <p:nvSpPr>
          <p:cNvPr id="9" name="TextBox 1"/>
          <p:cNvSpPr txBox="1"/>
          <p:nvPr/>
        </p:nvSpPr>
        <p:spPr>
          <a:xfrm>
            <a:off x="2514600" y="4038601"/>
            <a:ext cx="7924800" cy="1033463"/>
          </a:xfrm>
          <a:prstGeom prst="rect">
            <a:avLst/>
          </a:prstGeom>
          <a:noFill/>
        </p:spPr>
        <p:txBody>
          <a:bodyPr lIns="0" tIns="0" rIns="0">
            <a:spAutoFit/>
          </a:bodyPr>
          <a:lstStyle/>
          <a:p>
            <a:pPr>
              <a:lnSpc>
                <a:spcPts val="2100"/>
              </a:lnSpc>
              <a:tabLst>
                <a:tab pos="266700" algn="l"/>
              </a:tabLst>
              <a:defRPr/>
            </a:pPr>
            <a:r>
              <a:rPr lang="en-US" altLang="zh-CN" sz="2400" dirty="0">
                <a:solidFill>
                  <a:srgbClr val="003366"/>
                </a:solidFill>
                <a:latin typeface="Times New Roman" pitchFamily="18" charset="0"/>
                <a:cs typeface="Times New Roman" pitchFamily="18" charset="0"/>
              </a:rPr>
              <a:t>Existen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Suma de</a:t>
            </a:r>
          </a:p>
          <a:p>
            <a:pPr>
              <a:lnSpc>
                <a:spcPts val="2800"/>
              </a:lnSpc>
              <a:tabLst>
                <a:tab pos="266700" algn="l"/>
              </a:tabLst>
              <a:defRPr/>
            </a:pPr>
            <a:r>
              <a:rPr lang="en-US" altLang="zh-CN" sz="2400" u="sng"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Productos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a:t>
            </a:r>
            <a:r>
              <a:rPr lang="en-US" altLang="zh-CN" sz="2400" dirty="0">
                <a:latin typeface="Times New Roman" pitchFamily="18" charset="0"/>
                <a:cs typeface="Times New Roman" pitchFamily="18" charset="0"/>
              </a:rPr>
              <a:t> </a:t>
            </a:r>
            <a:r>
              <a:rPr lang="en-US" altLang="zh-CN" sz="240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Producto de Sumas</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(También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manera</a:t>
            </a:r>
            <a:r>
              <a:rPr lang="en-US" altLang="zh-CN" sz="2400" dirty="0">
                <a:solidFill>
                  <a:srgbClr val="003366"/>
                </a:solidFill>
                <a:latin typeface="Times New Roman" pitchFamily="18" charset="0"/>
                <a:cs typeface="Times New Roman" pitchFamily="18" charset="0"/>
              </a:rPr>
              <a:t> mas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formal</a:t>
            </a:r>
            <a:r>
              <a:rPr lang="en-US" altLang="zh-CN" sz="2400" dirty="0">
                <a:latin typeface="Times New Roman" pitchFamily="18" charset="0"/>
                <a:cs typeface="Times New Roman" pitchFamily="18" charset="0"/>
              </a:rPr>
              <a:t> </a:t>
            </a:r>
            <a:r>
              <a:rPr lang="en-US" altLang="zh-CN" sz="2400" u="sng"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Suma de mintérminos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a:t>
            </a:r>
            <a:r>
              <a:rPr lang="en-US" altLang="zh-CN" sz="2400" dirty="0">
                <a:latin typeface="Times New Roman" pitchFamily="18" charset="0"/>
                <a:cs typeface="Times New Roman" pitchFamily="18" charset="0"/>
              </a:rPr>
              <a:t> </a:t>
            </a:r>
            <a:r>
              <a:rPr lang="en-US" altLang="zh-CN" sz="2400" u="sng"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Producto</a:t>
            </a:r>
            <a:r>
              <a:rPr lang="en-US" altLang="zh-CN" sz="2400" u="sng"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de </a:t>
            </a:r>
            <a:r>
              <a:rPr lang="en-US" altLang="zh-CN" sz="2400" u="sng" dirty="0" err="1">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maxtérminos</a:t>
            </a:r>
            <a:r>
              <a:rPr lang="en-US" altLang="zh-CN" sz="2400" dirty="0">
                <a:solidFill>
                  <a:srgbClr val="003366"/>
                </a:solidFill>
                <a:latin typeface="Times New Roman" pitchFamily="18" charset="0"/>
                <a:cs typeface="Times New Roman" pitchFamily="18" charset="0"/>
              </a:rPr>
              <a:t>)</a:t>
            </a:r>
          </a:p>
        </p:txBody>
      </p:sp>
      <p:sp>
        <p:nvSpPr>
          <p:cNvPr id="96264" name="TextBox 1"/>
          <p:cNvSpPr txBox="1">
            <a:spLocks noChangeArrowheads="1"/>
          </p:cNvSpPr>
          <p:nvPr/>
        </p:nvSpPr>
        <p:spPr bwMode="auto">
          <a:xfrm>
            <a:off x="2514600" y="5613400"/>
            <a:ext cx="769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tabLst>
                <a:tab pos="2667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667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667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Para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obtener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algebraicamente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canónica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una función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podemos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utilizar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teoremas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expansion canónica: </a:t>
            </a:r>
          </a:p>
        </p:txBody>
      </p:sp>
      <p:sp>
        <p:nvSpPr>
          <p:cNvPr id="11"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170151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484784"/>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590800" y="1206501"/>
            <a:ext cx="7258050" cy="276225"/>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err="1">
                <a:solidFill>
                  <a:srgbClr val="FF0000"/>
                </a:solidFill>
              </a:rPr>
              <a:t>Canónica</a:t>
            </a:r>
            <a:r>
              <a:rPr lang="en-US" altLang="zh-CN" dirty="0">
                <a:solidFill>
                  <a:srgbClr val="FF0000"/>
                </a:solidFill>
              </a:rPr>
              <a:t> Suma </a:t>
            </a:r>
            <a:r>
              <a:rPr lang="en-US" altLang="zh-CN" dirty="0">
                <a:solidFill>
                  <a:srgbClr val="FF0000"/>
                </a:solidFill>
              </a:rPr>
              <a:t>de Productos</a:t>
            </a:r>
          </a:p>
        </p:txBody>
      </p:sp>
      <p:sp>
        <p:nvSpPr>
          <p:cNvPr id="98310" name="TextBox 1"/>
          <p:cNvSpPr txBox="1">
            <a:spLocks noChangeArrowheads="1"/>
          </p:cNvSpPr>
          <p:nvPr/>
        </p:nvSpPr>
        <p:spPr bwMode="auto">
          <a:xfrm>
            <a:off x="2590800" y="1916832"/>
            <a:ext cx="7630294" cy="103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381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81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81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81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81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81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81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81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81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Es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aquella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constituida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exclusivamente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términos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canónicos</a:t>
            </a:r>
            <a:endParaRPr lang="en-US" altLang="zh-CN" sz="2400" dirty="0">
              <a:solidFill>
                <a:srgbClr val="003366"/>
              </a:solidFill>
              <a:latin typeface="Times New Roman" panose="02020603050405020304" pitchFamily="18" charset="0"/>
              <a:cs typeface="Times New Roman" panose="02020603050405020304" pitchFamily="18" charset="0"/>
            </a:endParaRPr>
          </a:p>
          <a:p>
            <a:pPr>
              <a:lnSpc>
                <a:spcPts val="2800"/>
              </a:lnSpc>
              <a:spcBef>
                <a:spcPct val="0"/>
              </a:spcBef>
              <a:buNone/>
            </a:pPr>
            <a:r>
              <a:rPr lang="en-US" altLang="zh-CN" sz="1800" dirty="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productos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err="1">
                <a:solidFill>
                  <a:srgbClr val="003366"/>
                </a:solidFill>
                <a:latin typeface="Times New Roman" panose="02020603050405020304" pitchFamily="18" charset="0"/>
                <a:cs typeface="Times New Roman" panose="02020603050405020304" pitchFamily="18" charset="0"/>
              </a:rPr>
              <a:t>mintérminos</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sumados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que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aparecen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una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sola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vez</a:t>
            </a:r>
            <a:r>
              <a:rPr lang="en-US" altLang="zh-CN" sz="2400" dirty="0">
                <a:solidFill>
                  <a:srgbClr val="003366"/>
                </a:solidFill>
                <a:latin typeface="Times New Roman" panose="02020603050405020304" pitchFamily="18" charset="0"/>
                <a:cs typeface="Times New Roman" panose="02020603050405020304" pitchFamily="18" charset="0"/>
              </a:rPr>
              <a:t>.</a:t>
            </a:r>
          </a:p>
          <a:p>
            <a:pPr>
              <a:lnSpc>
                <a:spcPts val="2800"/>
              </a:lnSpc>
              <a:spcBef>
                <a:spcPct val="0"/>
              </a:spcBef>
              <a:buNone/>
            </a:pPr>
            <a:r>
              <a:rPr lang="en-US" altLang="zh-CN" sz="1800" dirty="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ejemplo</a:t>
            </a:r>
            <a:r>
              <a:rPr lang="en-US" altLang="zh-CN" sz="2400" dirty="0">
                <a:solidFill>
                  <a:srgbClr val="003366"/>
                </a:solidFill>
                <a:latin typeface="Times New Roman" panose="02020603050405020304" pitchFamily="18" charset="0"/>
                <a:cs typeface="Times New Roman" panose="02020603050405020304" pitchFamily="18" charset="0"/>
              </a:rPr>
              <a:t>:</a:t>
            </a:r>
          </a:p>
        </p:txBody>
      </p:sp>
      <p:sp>
        <p:nvSpPr>
          <p:cNvPr id="98311" name="TextBox 1"/>
          <p:cNvSpPr txBox="1">
            <a:spLocks noChangeArrowheads="1"/>
          </p:cNvSpPr>
          <p:nvPr/>
        </p:nvSpPr>
        <p:spPr bwMode="auto">
          <a:xfrm>
            <a:off x="2838450" y="2996953"/>
            <a:ext cx="66865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F(X,Y,Z)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a:t>
            </a:r>
            <a:r>
              <a:rPr lang="en-US" altLang="zh-CN" sz="2400" dirty="0">
                <a:solidFill>
                  <a:srgbClr val="003366"/>
                </a:solidFill>
                <a:latin typeface="Times New Roman" panose="02020603050405020304" pitchFamily="18" charset="0"/>
                <a:cs typeface="Times New Roman" panose="02020603050405020304" pitchFamily="18" charset="0"/>
              </a:rPr>
              <a:t>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a:t>
            </a:r>
            <a:r>
              <a:rPr lang="en-US" altLang="zh-CN" sz="2400" dirty="0">
                <a:solidFill>
                  <a:srgbClr val="003366"/>
                </a:solidFill>
                <a:latin typeface="Times New Roman" panose="02020603050405020304" pitchFamily="18" charset="0"/>
                <a:cs typeface="Times New Roman" panose="02020603050405020304" pitchFamily="18" charset="0"/>
              </a:rPr>
              <a:t> Y </a:t>
            </a:r>
            <a:r>
              <a:rPr lang="en-US" altLang="zh-CN" sz="2400" dirty="0">
                <a:solidFill>
                  <a:srgbClr val="003366"/>
                </a:solidFill>
                <a:latin typeface="Times New Roman" panose="02020603050405020304" pitchFamily="18" charset="0"/>
                <a:cs typeface="Times New Roman" panose="02020603050405020304" pitchFamily="18" charset="0"/>
              </a:rPr>
              <a:t>Z +</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XYZ</a:t>
            </a:r>
          </a:p>
        </p:txBody>
      </p:sp>
      <p:sp>
        <p:nvSpPr>
          <p:cNvPr id="98312" name="TextBox 1"/>
          <p:cNvSpPr txBox="1">
            <a:spLocks noChangeArrowheads="1"/>
          </p:cNvSpPr>
          <p:nvPr/>
        </p:nvSpPr>
        <p:spPr bwMode="auto">
          <a:xfrm>
            <a:off x="2578101" y="3429000"/>
            <a:ext cx="7501925" cy="103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508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08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08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08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08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08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08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08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08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A </a:t>
            </a:r>
            <a:r>
              <a:rPr lang="en-US" altLang="zh-CN" sz="2400" dirty="0" err="1">
                <a:solidFill>
                  <a:srgbClr val="003366"/>
                </a:solidFill>
                <a:latin typeface="Times New Roman" panose="02020603050405020304" pitchFamily="18" charset="0"/>
                <a:cs typeface="Times New Roman" panose="02020603050405020304" pitchFamily="18" charset="0"/>
              </a:rPr>
              <a:t>cada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mintermino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asocia</a:t>
            </a:r>
            <a:r>
              <a:rPr lang="en-US" altLang="zh-CN" sz="2400" dirty="0">
                <a:latin typeface="Times New Roman" panose="02020603050405020304" pitchFamily="18" charset="0"/>
                <a:cs typeface="Times New Roman" panose="02020603050405020304" pitchFamily="18" charset="0"/>
              </a:rPr>
              <a:t> </a:t>
            </a:r>
            <a:r>
              <a:rPr lang="en-US" altLang="zh-CN" sz="2400" b="1" u="sng" dirty="0">
                <a:solidFill>
                  <a:srgbClr val="FF0000"/>
                </a:solidFill>
                <a:latin typeface="Times New Roman" panose="02020603050405020304" pitchFamily="18" charset="0"/>
                <a:cs typeface="Times New Roman" panose="02020603050405020304" pitchFamily="18" charset="0"/>
              </a:rPr>
              <a:t>un </a:t>
            </a:r>
            <a:r>
              <a:rPr lang="en-US" altLang="zh-CN" sz="2400" b="1" u="sng" dirty="0" err="1">
                <a:solidFill>
                  <a:srgbClr val="FF0000"/>
                </a:solidFill>
                <a:latin typeface="Times New Roman" panose="02020603050405020304" pitchFamily="18" charset="0"/>
                <a:cs typeface="Times New Roman" panose="02020603050405020304" pitchFamily="18" charset="0"/>
              </a:rPr>
              <a:t>numero</a:t>
            </a:r>
            <a:r>
              <a:rPr lang="en-US" altLang="zh-CN" sz="2400" b="1" u="sng" dirty="0">
                <a:solidFill>
                  <a:srgbClr val="FF0000"/>
                </a:solidFill>
                <a:latin typeface="Times New Roman" panose="02020603050405020304" pitchFamily="18" charset="0"/>
                <a:cs typeface="Times New Roman" panose="02020603050405020304" pitchFamily="18" charset="0"/>
              </a:rPr>
              <a:t> </a:t>
            </a:r>
            <a:r>
              <a:rPr lang="en-US" altLang="zh-CN" sz="2400" b="1" u="sng" dirty="0" err="1">
                <a:solidFill>
                  <a:srgbClr val="FF0000"/>
                </a:solidFill>
                <a:latin typeface="Times New Roman" panose="02020603050405020304" pitchFamily="18" charset="0"/>
                <a:cs typeface="Times New Roman" panose="02020603050405020304" pitchFamily="18" charset="0"/>
              </a:rPr>
              <a:t>binario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bits</a:t>
            </a:r>
          </a:p>
          <a:p>
            <a:pPr>
              <a:lnSpc>
                <a:spcPts val="2800"/>
              </a:lnSpc>
              <a:spcBef>
                <a:spcPct val="0"/>
              </a:spcBef>
              <a:buNone/>
            </a:pPr>
            <a:r>
              <a:rPr lang="en-US" altLang="zh-CN" sz="1800" dirty="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resultante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considerar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las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variables</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negadas</a:t>
            </a:r>
            <a:endParaRPr lang="en-US" altLang="zh-CN" sz="2400" dirty="0">
              <a:solidFill>
                <a:srgbClr val="EF3976"/>
              </a:solidFill>
              <a:latin typeface="Times New Roman" panose="02020603050405020304" pitchFamily="18" charset="0"/>
              <a:cs typeface="Times New Roman" panose="02020603050405020304" pitchFamily="18" charset="0"/>
            </a:endParaRPr>
          </a:p>
          <a:p>
            <a:pPr>
              <a:lnSpc>
                <a:spcPts val="2800"/>
              </a:lnSpc>
              <a:spcBef>
                <a:spcPct val="0"/>
              </a:spcBef>
              <a:buNone/>
            </a:pPr>
            <a:r>
              <a:rPr lang="en-US" altLang="zh-CN" sz="1800" dirty="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como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las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variables</a:t>
            </a:r>
            <a:r>
              <a:rPr lang="en-US" altLang="zh-CN" sz="2400" dirty="0">
                <a:latin typeface="Times New Roman" panose="02020603050405020304" pitchFamily="18" charset="0"/>
                <a:cs typeface="Times New Roman" panose="02020603050405020304" pitchFamily="18" charset="0"/>
              </a:rPr>
              <a:t> no </a:t>
            </a:r>
            <a:r>
              <a:rPr lang="en-US" altLang="zh-CN" sz="2400" dirty="0" err="1">
                <a:latin typeface="Times New Roman" panose="02020603050405020304" pitchFamily="18" charset="0"/>
                <a:cs typeface="Times New Roman" panose="02020603050405020304" pitchFamily="18" charset="0"/>
              </a:rPr>
              <a:t>negadas</a:t>
            </a:r>
            <a:r>
              <a:rPr lang="en-US" altLang="zh-CN" sz="2400" dirty="0">
                <a:solidFill>
                  <a:srgbClr val="003366"/>
                </a:solidFill>
                <a:latin typeface="Times New Roman" panose="02020603050405020304" pitchFamily="18" charset="0"/>
                <a:cs typeface="Times New Roman" panose="02020603050405020304" pitchFamily="18" charset="0"/>
              </a:rPr>
              <a:t>. </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98313" name="TextBox 1"/>
          <p:cNvSpPr txBox="1">
            <a:spLocks noChangeArrowheads="1"/>
          </p:cNvSpPr>
          <p:nvPr/>
        </p:nvSpPr>
        <p:spPr bwMode="auto">
          <a:xfrm>
            <a:off x="2628901" y="5219701"/>
            <a:ext cx="80486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Ej: El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mintermino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corresponde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combinación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X=0,</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Y=0,</a:t>
            </a:r>
          </a:p>
        </p:txBody>
      </p:sp>
      <p:sp>
        <p:nvSpPr>
          <p:cNvPr id="98314" name="TextBox 1"/>
          <p:cNvSpPr txBox="1">
            <a:spLocks noChangeArrowheads="1"/>
          </p:cNvSpPr>
          <p:nvPr/>
        </p:nvSpPr>
        <p:spPr bwMode="auto">
          <a:xfrm>
            <a:off x="2628900" y="5651501"/>
            <a:ext cx="76850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Z=1</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representa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numero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binario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001,</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cuyo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valor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decimal</a:t>
            </a:r>
          </a:p>
          <a:p>
            <a:pPr>
              <a:lnSpc>
                <a:spcPts val="28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es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1. </a:t>
            </a:r>
          </a:p>
          <a:p>
            <a:pPr>
              <a:lnSpc>
                <a:spcPts val="28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Aeste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mintermino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identificaremos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entonces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como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m1.</a:t>
            </a:r>
          </a:p>
        </p:txBody>
      </p:sp>
      <p:sp>
        <p:nvSpPr>
          <p:cNvPr id="1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4191000" y="2929136"/>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4572000" y="2929136"/>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5867400" y="2929136"/>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8367714" y="2929136"/>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1" name="Freeform 3"/>
          <p:cNvSpPr/>
          <p:nvPr/>
        </p:nvSpPr>
        <p:spPr>
          <a:xfrm>
            <a:off x="4772025" y="520065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Freeform 3"/>
          <p:cNvSpPr/>
          <p:nvPr/>
        </p:nvSpPr>
        <p:spPr>
          <a:xfrm>
            <a:off x="5091114" y="52006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6960097" y="2929136"/>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4" name="Freeform 3"/>
          <p:cNvSpPr/>
          <p:nvPr/>
        </p:nvSpPr>
        <p:spPr>
          <a:xfrm>
            <a:off x="7289082" y="2924944"/>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 name="TextBox 1"/>
          <p:cNvSpPr txBox="1">
            <a:spLocks noChangeArrowheads="1"/>
          </p:cNvSpPr>
          <p:nvPr/>
        </p:nvSpPr>
        <p:spPr bwMode="auto">
          <a:xfrm>
            <a:off x="2855640" y="4561755"/>
            <a:ext cx="6771084" cy="7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F(X,Y,Z)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a:t>
            </a:r>
            <a:r>
              <a:rPr lang="en-US" altLang="zh-CN" sz="2400" dirty="0">
                <a:solidFill>
                  <a:srgbClr val="003366"/>
                </a:solidFill>
                <a:latin typeface="Times New Roman" panose="02020603050405020304" pitchFamily="18" charset="0"/>
                <a:cs typeface="Times New Roman" panose="02020603050405020304" pitchFamily="18" charset="0"/>
              </a:rPr>
              <a:t>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a:t>
            </a:r>
            <a:r>
              <a:rPr lang="en-US" altLang="zh-CN" sz="2400" dirty="0">
                <a:solidFill>
                  <a:srgbClr val="003366"/>
                </a:solidFill>
                <a:latin typeface="Times New Roman" panose="02020603050405020304" pitchFamily="18" charset="0"/>
                <a:cs typeface="Times New Roman" panose="02020603050405020304" pitchFamily="18" charset="0"/>
              </a:rPr>
              <a:t> Y </a:t>
            </a:r>
            <a:r>
              <a:rPr lang="en-US" altLang="zh-CN" sz="2400" dirty="0">
                <a:solidFill>
                  <a:srgbClr val="003366"/>
                </a:solidFill>
                <a:latin typeface="Times New Roman" panose="02020603050405020304" pitchFamily="18" charset="0"/>
                <a:cs typeface="Times New Roman" panose="02020603050405020304" pitchFamily="18" charset="0"/>
              </a:rPr>
              <a:t>Z +</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 Y 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XYZ</a:t>
            </a:r>
          </a:p>
          <a:p>
            <a:pPr>
              <a:lnSpc>
                <a:spcPts val="26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0   0   1      1  0  1     1  0 0     1  1 0    1 1 1 </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26" name="Freeform 3"/>
          <p:cNvSpPr/>
          <p:nvPr/>
        </p:nvSpPr>
        <p:spPr>
          <a:xfrm>
            <a:off x="4208190" y="4493939"/>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 name="Freeform 3"/>
          <p:cNvSpPr/>
          <p:nvPr/>
        </p:nvSpPr>
        <p:spPr>
          <a:xfrm>
            <a:off x="4589190" y="4493939"/>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5884590" y="4493939"/>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 name="Freeform 3"/>
          <p:cNvSpPr/>
          <p:nvPr/>
        </p:nvSpPr>
        <p:spPr>
          <a:xfrm>
            <a:off x="8384904" y="4493939"/>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30" name="Freeform 3"/>
          <p:cNvSpPr/>
          <p:nvPr/>
        </p:nvSpPr>
        <p:spPr>
          <a:xfrm>
            <a:off x="6977287" y="4493939"/>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31" name="Freeform 3"/>
          <p:cNvSpPr/>
          <p:nvPr/>
        </p:nvSpPr>
        <p:spPr>
          <a:xfrm>
            <a:off x="7306272" y="4489747"/>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Tree>
    <p:extLst>
      <p:ext uri="{BB962C8B-B14F-4D97-AF65-F5344CB8AC3E}">
        <p14:creationId xmlns:p14="http://schemas.microsoft.com/office/powerpoint/2010/main" val="4012380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ltLang="zh-CN" dirty="0">
              <a:solidFill>
                <a:srgbClr val="FF0000"/>
              </a:solidFill>
            </a:endParaRP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514600" y="1498601"/>
            <a:ext cx="7258050" cy="276225"/>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err="1">
                <a:solidFill>
                  <a:srgbClr val="FF0000"/>
                </a:solidFill>
              </a:rPr>
              <a:t>Canónica</a:t>
            </a:r>
            <a:r>
              <a:rPr lang="en-US" altLang="zh-CN" dirty="0">
                <a:solidFill>
                  <a:srgbClr val="FF0000"/>
                </a:solidFill>
              </a:rPr>
              <a:t> </a:t>
            </a:r>
            <a:r>
              <a:rPr lang="en-US" altLang="zh-CN" dirty="0">
                <a:solidFill>
                  <a:srgbClr val="FF0000"/>
                </a:solidFill>
              </a:rPr>
              <a:t>Suma </a:t>
            </a:r>
            <a:r>
              <a:rPr lang="en-US" altLang="zh-CN" dirty="0">
                <a:solidFill>
                  <a:srgbClr val="FF0000"/>
                </a:solidFill>
              </a:rPr>
              <a:t>de Productos</a:t>
            </a:r>
          </a:p>
        </p:txBody>
      </p:sp>
      <p:sp>
        <p:nvSpPr>
          <p:cNvPr id="100358" name="TextBox 1"/>
          <p:cNvSpPr txBox="1">
            <a:spLocks noChangeArrowheads="1"/>
          </p:cNvSpPr>
          <p:nvPr/>
        </p:nvSpPr>
        <p:spPr bwMode="auto">
          <a:xfrm>
            <a:off x="2578101" y="2654301"/>
            <a:ext cx="3278141"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esta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función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p>
        </p:txBody>
      </p:sp>
      <p:sp>
        <p:nvSpPr>
          <p:cNvPr id="100359" name="TextBox 1"/>
          <p:cNvSpPr txBox="1">
            <a:spLocks noChangeArrowheads="1"/>
          </p:cNvSpPr>
          <p:nvPr/>
        </p:nvSpPr>
        <p:spPr bwMode="auto">
          <a:xfrm>
            <a:off x="3429001" y="3138488"/>
            <a:ext cx="681196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F(X,Y,Z)</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 +</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  +</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a:t>
            </a:r>
          </a:p>
        </p:txBody>
      </p:sp>
      <p:sp>
        <p:nvSpPr>
          <p:cNvPr id="100360" name="TextBox 1"/>
          <p:cNvSpPr txBox="1">
            <a:spLocks noChangeArrowheads="1"/>
          </p:cNvSpPr>
          <p:nvPr/>
        </p:nvSpPr>
        <p:spPr bwMode="auto">
          <a:xfrm>
            <a:off x="2578101" y="4013201"/>
            <a:ext cx="5333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endParaRPr lang="en-US" altLang="zh-CN" sz="2400" dirty="0">
              <a:solidFill>
                <a:srgbClr val="003366"/>
              </a:solidFill>
              <a:latin typeface="Times New Roman" panose="02020603050405020304" pitchFamily="18" charset="0"/>
              <a:cs typeface="Times New Roman" panose="02020603050405020304" pitchFamily="18" charset="0"/>
            </a:endParaRPr>
          </a:p>
          <a:p>
            <a:pPr>
              <a:lnSpc>
                <a:spcPts val="21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Se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puede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expresar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como</a:t>
            </a:r>
            <a:r>
              <a:rPr lang="en-US" altLang="zh-CN" sz="2400" dirty="0">
                <a:solidFill>
                  <a:srgbClr val="003366"/>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MINTERMINOS</a:t>
            </a:r>
            <a:r>
              <a:rPr lang="en-US" altLang="zh-CN" sz="2400" dirty="0">
                <a:solidFill>
                  <a:srgbClr val="003366"/>
                </a:solidFill>
                <a:latin typeface="Times New Roman" panose="02020603050405020304" pitchFamily="18" charset="0"/>
                <a:cs typeface="Times New Roman" panose="02020603050405020304" pitchFamily="18" charset="0"/>
              </a:rPr>
              <a:t>:</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100361" name="TextBox 1"/>
          <p:cNvSpPr txBox="1">
            <a:spLocks noChangeArrowheads="1"/>
          </p:cNvSpPr>
          <p:nvPr/>
        </p:nvSpPr>
        <p:spPr bwMode="auto">
          <a:xfrm>
            <a:off x="3492500" y="4595664"/>
            <a:ext cx="3462338"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9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F(X,Y,Z)</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solidFill>
                  <a:srgbClr val="003366"/>
                </a:solidFill>
                <a:latin typeface="Symbol" panose="05050102010706020507" pitchFamily="18" charset="2"/>
                <a:cs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m(1,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4, 5, 6, 7)</a:t>
            </a:r>
          </a:p>
        </p:txBody>
      </p:sp>
      <p:sp>
        <p:nvSpPr>
          <p:cNvPr id="100362" name="TextBox 1"/>
          <p:cNvSpPr txBox="1">
            <a:spLocks noChangeArrowheads="1"/>
          </p:cNvSpPr>
          <p:nvPr/>
        </p:nvSpPr>
        <p:spPr bwMode="auto">
          <a:xfrm>
            <a:off x="2806701" y="4991101"/>
            <a:ext cx="723114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que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quiere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decir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sumatoria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mintérminos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1,4,5,6,7.</a:t>
            </a:r>
          </a:p>
        </p:txBody>
      </p:sp>
      <p:sp>
        <p:nvSpPr>
          <p:cNvPr id="1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4862514" y="306070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5167314" y="306070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6248400" y="307975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6615114" y="30797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7391400" y="306070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8748714" y="30797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2 Cerrar llave"/>
          <p:cNvSpPr/>
          <p:nvPr/>
        </p:nvSpPr>
        <p:spPr>
          <a:xfrm rot="5400000">
            <a:off x="5236369" y="3121819"/>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22" name="21 Cerrar llave"/>
          <p:cNvSpPr/>
          <p:nvPr/>
        </p:nvSpPr>
        <p:spPr>
          <a:xfrm rot="5400000">
            <a:off x="6336432" y="310594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23" name="22 Cerrar llave"/>
          <p:cNvSpPr/>
          <p:nvPr/>
        </p:nvSpPr>
        <p:spPr>
          <a:xfrm rot="5400000">
            <a:off x="8516144" y="310594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24" name="23 Cerrar llave"/>
          <p:cNvSpPr/>
          <p:nvPr/>
        </p:nvSpPr>
        <p:spPr>
          <a:xfrm rot="5400000">
            <a:off x="9735344" y="310594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5" name="Rectángulo 4"/>
          <p:cNvSpPr/>
          <p:nvPr/>
        </p:nvSpPr>
        <p:spPr>
          <a:xfrm>
            <a:off x="4913313" y="3714750"/>
            <a:ext cx="9144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s-AR" dirty="0"/>
          </a:p>
        </p:txBody>
      </p:sp>
      <p:sp>
        <p:nvSpPr>
          <p:cNvPr id="25" name="21 Cerrar llave"/>
          <p:cNvSpPr/>
          <p:nvPr/>
        </p:nvSpPr>
        <p:spPr>
          <a:xfrm rot="5400000">
            <a:off x="7449344" y="310594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26" name="Rectángulo 25"/>
          <p:cNvSpPr/>
          <p:nvPr/>
        </p:nvSpPr>
        <p:spPr>
          <a:xfrm>
            <a:off x="5973688" y="3717032"/>
            <a:ext cx="9144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4</a:t>
            </a:r>
            <a:endParaRPr lang="es-AR" dirty="0"/>
          </a:p>
        </p:txBody>
      </p:sp>
      <p:sp>
        <p:nvSpPr>
          <p:cNvPr id="27" name="Rectángulo 26"/>
          <p:cNvSpPr/>
          <p:nvPr/>
        </p:nvSpPr>
        <p:spPr>
          <a:xfrm>
            <a:off x="7125816" y="3717032"/>
            <a:ext cx="9144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5</a:t>
            </a:r>
            <a:endParaRPr lang="es-AR" dirty="0"/>
          </a:p>
        </p:txBody>
      </p:sp>
      <p:sp>
        <p:nvSpPr>
          <p:cNvPr id="28" name="Rectángulo 27"/>
          <p:cNvSpPr/>
          <p:nvPr/>
        </p:nvSpPr>
        <p:spPr>
          <a:xfrm>
            <a:off x="8205936" y="3717032"/>
            <a:ext cx="9144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6</a:t>
            </a:r>
            <a:endParaRPr lang="es-AR" dirty="0"/>
          </a:p>
        </p:txBody>
      </p:sp>
      <p:sp>
        <p:nvSpPr>
          <p:cNvPr id="29" name="Rectángulo 28"/>
          <p:cNvSpPr/>
          <p:nvPr/>
        </p:nvSpPr>
        <p:spPr>
          <a:xfrm>
            <a:off x="9358064" y="3717032"/>
            <a:ext cx="914400"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7</a:t>
            </a:r>
            <a:endParaRPr lang="es-AR" dirty="0"/>
          </a:p>
        </p:txBody>
      </p:sp>
    </p:spTree>
    <p:extLst>
      <p:ext uri="{BB962C8B-B14F-4D97-AF65-F5344CB8AC3E}">
        <p14:creationId xmlns:p14="http://schemas.microsoft.com/office/powerpoint/2010/main" val="33740458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1" y="1"/>
            <a:ext cx="65" cy="276999"/>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noFill/>
        </p:spPr>
        <p:txBody>
          <a:bodyPr wrap="none" lIns="0" tIns="0" rIns="0">
            <a:spAutoFit/>
          </a:bodyPr>
          <a:lstStyle/>
          <a:p>
            <a:pPr>
              <a:lnSpc>
                <a:spcPts val="1800"/>
              </a:lnSpc>
              <a:defRPr/>
            </a:pPr>
            <a:endParaRPr lang="zh-CN" altLang="en-US"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Freeform 3"/>
          <p:cNvSpPr/>
          <p:nvPr/>
        </p:nvSpPr>
        <p:spPr>
          <a:xfrm>
            <a:off x="2133600" y="16288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514601" y="1346201"/>
            <a:ext cx="7065963" cy="276225"/>
          </a:xfrm>
          <a:prstGeom prst="rect">
            <a:avLst/>
          </a:prstGeom>
          <a:noFill/>
        </p:spPr>
        <p:txBody>
          <a:bodyPr wrap="none" lIns="0" tIns="0" rIns="0">
            <a:spAutoFit/>
          </a:bodyPr>
          <a:lstStyle>
            <a:defPPr>
              <a:defRPr lang="en-US"/>
            </a:defPPr>
            <a:lvl1pPr>
              <a:lnSpc>
                <a:spcPts val="1800"/>
              </a:lnSpc>
              <a:tabLst/>
              <a:defRPr sz="3600" b="1" i="1">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a:solidFill>
                  <a:srgbClr val="FF0000"/>
                </a:solidFill>
              </a:rPr>
              <a:t>Canónica producto de sumas</a:t>
            </a:r>
          </a:p>
        </p:txBody>
      </p:sp>
      <p:sp>
        <p:nvSpPr>
          <p:cNvPr id="102406" name="TextBox 1"/>
          <p:cNvSpPr txBox="1">
            <a:spLocks noChangeArrowheads="1"/>
          </p:cNvSpPr>
          <p:nvPr/>
        </p:nvSpPr>
        <p:spPr bwMode="auto">
          <a:xfrm>
            <a:off x="2743201" y="2060849"/>
            <a:ext cx="307777"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Es</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102407" name="TextBox 1"/>
          <p:cNvSpPr txBox="1">
            <a:spLocks noChangeArrowheads="1"/>
          </p:cNvSpPr>
          <p:nvPr/>
        </p:nvSpPr>
        <p:spPr bwMode="auto">
          <a:xfrm>
            <a:off x="3365501" y="2060849"/>
            <a:ext cx="886461"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aquella</a:t>
            </a:r>
          </a:p>
        </p:txBody>
      </p:sp>
      <p:sp>
        <p:nvSpPr>
          <p:cNvPr id="102408" name="TextBox 1"/>
          <p:cNvSpPr txBox="1">
            <a:spLocks noChangeArrowheads="1"/>
          </p:cNvSpPr>
          <p:nvPr/>
        </p:nvSpPr>
        <p:spPr bwMode="auto">
          <a:xfrm>
            <a:off x="4546600" y="2060849"/>
            <a:ext cx="1348126"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constituida</a:t>
            </a:r>
          </a:p>
        </p:txBody>
      </p:sp>
      <p:sp>
        <p:nvSpPr>
          <p:cNvPr id="102409" name="TextBox 1"/>
          <p:cNvSpPr txBox="1">
            <a:spLocks noChangeArrowheads="1"/>
          </p:cNvSpPr>
          <p:nvPr/>
        </p:nvSpPr>
        <p:spPr bwMode="auto">
          <a:xfrm>
            <a:off x="6197601" y="2060849"/>
            <a:ext cx="191077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exclusivamente</a:t>
            </a:r>
          </a:p>
        </p:txBody>
      </p:sp>
      <p:sp>
        <p:nvSpPr>
          <p:cNvPr id="102410" name="TextBox 1"/>
          <p:cNvSpPr txBox="1">
            <a:spLocks noChangeArrowheads="1"/>
          </p:cNvSpPr>
          <p:nvPr/>
        </p:nvSpPr>
        <p:spPr bwMode="auto">
          <a:xfrm>
            <a:off x="8394701" y="2060849"/>
            <a:ext cx="41036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por</a:t>
            </a:r>
          </a:p>
        </p:txBody>
      </p:sp>
      <p:sp>
        <p:nvSpPr>
          <p:cNvPr id="102411" name="TextBox 1"/>
          <p:cNvSpPr txBox="1">
            <a:spLocks noChangeArrowheads="1"/>
          </p:cNvSpPr>
          <p:nvPr/>
        </p:nvSpPr>
        <p:spPr bwMode="auto">
          <a:xfrm>
            <a:off x="9105901" y="2060849"/>
            <a:ext cx="1075615"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términos</a:t>
            </a:r>
          </a:p>
        </p:txBody>
      </p:sp>
      <p:sp>
        <p:nvSpPr>
          <p:cNvPr id="14" name="TextBox 1"/>
          <p:cNvSpPr txBox="1"/>
          <p:nvPr/>
        </p:nvSpPr>
        <p:spPr>
          <a:xfrm>
            <a:off x="2654300" y="2520524"/>
            <a:ext cx="7889980" cy="3444533"/>
          </a:xfrm>
          <a:prstGeom prst="rect">
            <a:avLst/>
          </a:prstGeom>
          <a:noFill/>
        </p:spPr>
        <p:txBody>
          <a:bodyPr wrap="none" lIns="0" tIns="0" rIns="0">
            <a:spAutoFit/>
          </a:bodyPr>
          <a:lstStyle/>
          <a:p>
            <a:pPr>
              <a:lnSpc>
                <a:spcPts val="2100"/>
              </a:lnSpc>
              <a:tabLst>
                <a:tab pos="76200" algn="l"/>
                <a:tab pos="317500" algn="l"/>
              </a:tabLst>
              <a:defRPr/>
            </a:pPr>
            <a:r>
              <a:rPr lang="en-US" altLang="zh-CN" dirty="0"/>
              <a:t>	</a:t>
            </a:r>
            <a:r>
              <a:rPr lang="en-US" altLang="zh-CN" sz="2400" dirty="0">
                <a:solidFill>
                  <a:srgbClr val="003366"/>
                </a:solidFill>
                <a:latin typeface="Times New Roman" pitchFamily="18" charset="0"/>
                <a:cs typeface="Times New Roman" pitchFamily="18" charset="0"/>
              </a:rPr>
              <a:t>canónicos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sumas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(maxtérminos)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multiplicados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aparecen</a:t>
            </a:r>
          </a:p>
          <a:p>
            <a:pPr>
              <a:lnSpc>
                <a:spcPts val="2800"/>
              </a:lnSpc>
              <a:tabLst>
                <a:tab pos="76200" algn="l"/>
                <a:tab pos="317500" algn="l"/>
              </a:tabLst>
              <a:defRPr/>
            </a:pPr>
            <a:r>
              <a:rPr lang="en-US" altLang="zh-CN" dirty="0"/>
              <a:t>	</a:t>
            </a: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vez.</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ejemplo:</a:t>
            </a:r>
          </a:p>
          <a:p>
            <a:pPr>
              <a:lnSpc>
                <a:spcPts val="1000"/>
              </a:lnSpc>
              <a:defRPr/>
            </a:pPr>
            <a:endParaRPr lang="en-US" altLang="zh-CN" dirty="0"/>
          </a:p>
          <a:p>
            <a:pPr>
              <a:lnSpc>
                <a:spcPts val="2800"/>
              </a:lnSpc>
              <a:tabLst>
                <a:tab pos="76200" algn="l"/>
                <a:tab pos="317500" algn="l"/>
              </a:tabLst>
              <a:defRPr/>
            </a:pPr>
            <a:r>
              <a:rPr lang="en-US" altLang="zh-CN" dirty="0"/>
              <a:t>		</a:t>
            </a:r>
            <a:r>
              <a:rPr lang="en-US" altLang="zh-CN" sz="2400" dirty="0">
                <a:solidFill>
                  <a:srgbClr val="003366"/>
                </a:solidFill>
                <a:latin typeface="Times New Roman" pitchFamily="18" charset="0"/>
                <a:cs typeface="Times New Roman" pitchFamily="18" charset="0"/>
              </a:rPr>
              <a:t>F(X,Y,Z)</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 </a:t>
            </a:r>
            <a:r>
              <a:rPr lang="en-US" altLang="zh-CN" sz="24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solidFill>
                  <a:srgbClr val="003366"/>
                </a:solidFill>
                <a:latin typeface="Times New Roman" pitchFamily="18" charset="0"/>
                <a:cs typeface="Times New Roman" pitchFamily="18" charset="0"/>
              </a:rPr>
              <a:t> (X</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 </a:t>
            </a:r>
            <a:r>
              <a:rPr lang="en-US" altLang="zh-CN" sz="24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 </a:t>
            </a:r>
            <a:r>
              <a:rPr lang="en-US" altLang="zh-CN" sz="2400" dirty="0">
                <a:solidFill>
                  <a:srgbClr val="FF0000"/>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a:t>
            </a:r>
            <a:r>
              <a:rPr lang="en-US" altLang="zh-CN" sz="2400" dirty="0">
                <a:solidFill>
                  <a:srgbClr val="003366"/>
                </a:solidFill>
                <a:latin typeface="Times New Roman" pitchFamily="18" charset="0"/>
                <a:cs typeface="Times New Roman" pitchFamily="18" charset="0"/>
              </a:rPr>
              <a:t>)</a:t>
            </a:r>
          </a:p>
          <a:p>
            <a:pPr>
              <a:lnSpc>
                <a:spcPts val="2800"/>
              </a:lnSpc>
              <a:tabLst>
                <a:tab pos="76200" algn="l"/>
                <a:tab pos="317500" algn="l"/>
              </a:tabLst>
              <a:defRPr/>
            </a:pPr>
            <a:r>
              <a:rPr lang="en-US" altLang="zh-CN" sz="2400" dirty="0">
                <a:solidFill>
                  <a:srgbClr val="003366"/>
                </a:solidFill>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                        </a:t>
            </a:r>
            <a:r>
              <a:rPr lang="en-US" altLang="zh-CN" sz="24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0     0     0      0     1     0      0     1      1</a:t>
            </a:r>
          </a:p>
          <a:p>
            <a:pPr>
              <a:lnSpc>
                <a:spcPts val="1000"/>
              </a:lnSpc>
              <a:defRPr/>
            </a:pPr>
            <a:endParaRPr lang="en-US" altLang="zh-CN" dirty="0"/>
          </a:p>
          <a:p>
            <a:pPr>
              <a:lnSpc>
                <a:spcPts val="2800"/>
              </a:lnSpc>
              <a:tabLst>
                <a:tab pos="76200" algn="l"/>
                <a:tab pos="317500" algn="l"/>
              </a:tabLst>
              <a:defRPr/>
            </a:pPr>
            <a:r>
              <a:rPr lang="en-US" altLang="zh-CN" sz="2402" dirty="0">
                <a:solidFill>
                  <a:srgbClr val="003366"/>
                </a:solidFill>
                <a:latin typeface="Times New Roman" pitchFamily="18" charset="0"/>
                <a:cs typeface="Times New Roman" pitchFamily="18" charset="0"/>
              </a:rPr>
              <a:t>                                </a:t>
            </a:r>
            <a:r>
              <a:rPr lang="en-US" altLang="zh-CN" sz="2402"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0                     2                   3</a:t>
            </a:r>
            <a:endParaRPr lang="en-US" altLang="zh-CN" sz="2402" dirty="0">
              <a:solidFill>
                <a:srgbClr val="003366"/>
              </a:solidFill>
              <a:latin typeface="Times New Roman" pitchFamily="18" charset="0"/>
              <a:cs typeface="Times New Roman" pitchFamily="18" charset="0"/>
            </a:endParaRPr>
          </a:p>
          <a:p>
            <a:pPr>
              <a:lnSpc>
                <a:spcPts val="2800"/>
              </a:lnSpc>
              <a:tabLst>
                <a:tab pos="76200" algn="l"/>
                <a:tab pos="317500" algn="l"/>
              </a:tabLst>
              <a:defRPr/>
            </a:pPr>
            <a:r>
              <a:rPr lang="en-US" altLang="zh-CN" sz="2402" dirty="0" err="1">
                <a:solidFill>
                  <a:srgbClr val="003366"/>
                </a:solidFill>
                <a:latin typeface="Times New Roman" pitchFamily="18" charset="0"/>
                <a:cs typeface="Times New Roman" pitchFamily="18" charset="0"/>
              </a:rPr>
              <a:t>Análogamente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caso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anterior,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podemos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simplificar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la</a:t>
            </a:r>
          </a:p>
          <a:p>
            <a:pPr>
              <a:lnSpc>
                <a:spcPts val="2800"/>
              </a:lnSpc>
              <a:tabLst>
                <a:tab pos="76200" algn="l"/>
                <a:tab pos="317500" algn="l"/>
              </a:tabLst>
              <a:defRPr/>
            </a:pPr>
            <a:r>
              <a:rPr lang="en-US" altLang="zh-CN" dirty="0"/>
              <a:t>	</a:t>
            </a:r>
            <a:r>
              <a:rPr lang="en-US" altLang="zh-CN" sz="2400" dirty="0">
                <a:solidFill>
                  <a:srgbClr val="003366"/>
                </a:solidFill>
                <a:latin typeface="Times New Roman" pitchFamily="18" charset="0"/>
                <a:cs typeface="Times New Roman" pitchFamily="18" charset="0"/>
              </a:rPr>
              <a:t>expresión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indicando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maxtérminos.</a:t>
            </a:r>
            <a:r>
              <a:rPr lang="en-US" altLang="zh-CN" sz="2400" dirty="0">
                <a:latin typeface="Times New Roman" pitchFamily="18" charset="0"/>
                <a:cs typeface="Times New Roman" pitchFamily="18" charset="0"/>
              </a:rPr>
              <a:t>  </a:t>
            </a:r>
            <a:endParaRPr lang="en-US" altLang="zh-CN" sz="2400" dirty="0">
              <a:latin typeface="Times New Roman" pitchFamily="18" charset="0"/>
              <a:cs typeface="Times New Roman" pitchFamily="18" charset="0"/>
            </a:endParaRPr>
          </a:p>
          <a:p>
            <a:pPr>
              <a:lnSpc>
                <a:spcPts val="2800"/>
              </a:lnSpc>
              <a:tabLst>
                <a:tab pos="76200" algn="l"/>
                <a:tab pos="317500" algn="l"/>
              </a:tabLst>
              <a:defRPr/>
            </a:pPr>
            <a:r>
              <a:rPr lang="en-US" altLang="zh-CN" sz="2400" dirty="0">
                <a:solidFill>
                  <a:srgbClr val="003366"/>
                </a:solidFill>
                <a:latin typeface="Times New Roman" pitchFamily="18" charset="0"/>
                <a:cs typeface="Times New Roman" pitchFamily="18" charset="0"/>
              </a:rPr>
              <a:t>Sin embargo</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este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caso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hace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contrario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antes, 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cada</a:t>
            </a:r>
          </a:p>
          <a:p>
            <a:pPr>
              <a:lnSpc>
                <a:spcPts val="2800"/>
              </a:lnSpc>
              <a:tabLst>
                <a:tab pos="76200" algn="l"/>
                <a:tab pos="317500" algn="l"/>
              </a:tabLst>
              <a:defRPr/>
            </a:pPr>
            <a:r>
              <a:rPr lang="en-US" altLang="zh-CN" dirty="0"/>
              <a:t>	</a:t>
            </a:r>
            <a:r>
              <a:rPr lang="en-US" altLang="zh-CN" sz="2402" dirty="0">
                <a:solidFill>
                  <a:srgbClr val="003366"/>
                </a:solidFill>
                <a:latin typeface="Times New Roman" pitchFamily="18" charset="0"/>
                <a:cs typeface="Times New Roman" pitchFamily="18" charset="0"/>
              </a:rPr>
              <a:t>maxtermino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se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asocia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t>
            </a:r>
            <a:r>
              <a:rPr lang="en-US" altLang="zh-CN" sz="2402" dirty="0">
                <a:latin typeface="Times New Roman" pitchFamily="18" charset="0"/>
                <a:cs typeface="Times New Roman" pitchFamily="18" charset="0"/>
              </a:rPr>
              <a:t>   </a:t>
            </a:r>
            <a:r>
              <a:rPr lang="en-US" altLang="zh-CN" sz="2402"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numero   binario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bits</a:t>
            </a:r>
          </a:p>
        </p:txBody>
      </p:sp>
      <p:sp>
        <p:nvSpPr>
          <p:cNvPr id="102413" name="TextBox 1"/>
          <p:cNvSpPr txBox="1">
            <a:spLocks noChangeArrowheads="1"/>
          </p:cNvSpPr>
          <p:nvPr/>
        </p:nvSpPr>
        <p:spPr bwMode="auto">
          <a:xfrm>
            <a:off x="2730500" y="5956301"/>
            <a:ext cx="1194238"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resultante</a:t>
            </a:r>
          </a:p>
        </p:txBody>
      </p:sp>
      <p:sp>
        <p:nvSpPr>
          <p:cNvPr id="102414" name="TextBox 1"/>
          <p:cNvSpPr txBox="1">
            <a:spLocks noChangeArrowheads="1"/>
          </p:cNvSpPr>
          <p:nvPr/>
        </p:nvSpPr>
        <p:spPr bwMode="auto">
          <a:xfrm>
            <a:off x="4318000" y="5956301"/>
            <a:ext cx="290144"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de</a:t>
            </a:r>
          </a:p>
        </p:txBody>
      </p:sp>
      <p:sp>
        <p:nvSpPr>
          <p:cNvPr id="102415" name="TextBox 1"/>
          <p:cNvSpPr txBox="1">
            <a:spLocks noChangeArrowheads="1"/>
          </p:cNvSpPr>
          <p:nvPr/>
        </p:nvSpPr>
        <p:spPr bwMode="auto">
          <a:xfrm>
            <a:off x="5016500" y="5956301"/>
            <a:ext cx="1280800"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considerar</a:t>
            </a:r>
          </a:p>
        </p:txBody>
      </p:sp>
      <p:sp>
        <p:nvSpPr>
          <p:cNvPr id="102416" name="TextBox 1"/>
          <p:cNvSpPr txBox="1">
            <a:spLocks noChangeArrowheads="1"/>
          </p:cNvSpPr>
          <p:nvPr/>
        </p:nvSpPr>
        <p:spPr bwMode="auto">
          <a:xfrm>
            <a:off x="6692901" y="5956301"/>
            <a:ext cx="68287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como</a:t>
            </a:r>
          </a:p>
        </p:txBody>
      </p:sp>
      <p:sp>
        <p:nvSpPr>
          <p:cNvPr id="102417" name="TextBox 1"/>
          <p:cNvSpPr txBox="1">
            <a:spLocks noChangeArrowheads="1"/>
          </p:cNvSpPr>
          <p:nvPr/>
        </p:nvSpPr>
        <p:spPr bwMode="auto">
          <a:xfrm>
            <a:off x="7772400" y="5956300"/>
            <a:ext cx="153888" cy="3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p:txBody>
      </p:sp>
      <p:sp>
        <p:nvSpPr>
          <p:cNvPr id="102418" name="TextBox 1"/>
          <p:cNvSpPr txBox="1">
            <a:spLocks noChangeArrowheads="1"/>
          </p:cNvSpPr>
          <p:nvPr/>
        </p:nvSpPr>
        <p:spPr bwMode="auto">
          <a:xfrm>
            <a:off x="8331200" y="5956301"/>
            <a:ext cx="341440"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las</a:t>
            </a:r>
          </a:p>
        </p:txBody>
      </p:sp>
      <p:sp>
        <p:nvSpPr>
          <p:cNvPr id="102419" name="TextBox 1"/>
          <p:cNvSpPr txBox="1">
            <a:spLocks noChangeArrowheads="1"/>
          </p:cNvSpPr>
          <p:nvPr/>
        </p:nvSpPr>
        <p:spPr bwMode="auto">
          <a:xfrm>
            <a:off x="9080500" y="5956301"/>
            <a:ext cx="1109278"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variables</a:t>
            </a:r>
          </a:p>
        </p:txBody>
      </p:sp>
      <p:sp>
        <p:nvSpPr>
          <p:cNvPr id="102420" name="TextBox 1"/>
          <p:cNvSpPr txBox="1">
            <a:spLocks noChangeArrowheads="1"/>
          </p:cNvSpPr>
          <p:nvPr/>
        </p:nvSpPr>
        <p:spPr bwMode="auto">
          <a:xfrm>
            <a:off x="2730501" y="6324600"/>
            <a:ext cx="5346015" cy="3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dirty="0" err="1">
                <a:latin typeface="Times New Roman" panose="02020603050405020304" pitchFamily="18" charset="0"/>
                <a:cs typeface="Times New Roman" panose="02020603050405020304" pitchFamily="18" charset="0"/>
              </a:rPr>
              <a:t>negadas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como</a:t>
            </a:r>
            <a:r>
              <a:rPr lang="en-US" altLang="zh-CN" sz="2400" dirty="0">
                <a:latin typeface="Times New Roman" panose="02020603050405020304" pitchFamily="18" charset="0"/>
                <a:cs typeface="Times New Roman" panose="02020603050405020304" pitchFamily="18" charset="0"/>
              </a:rPr>
              <a:t> </a:t>
            </a:r>
            <a:r>
              <a:rPr lang="en-US" altLang="zh-CN"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variables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no</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negadas</a:t>
            </a:r>
            <a:r>
              <a:rPr lang="en-US" altLang="zh-CN" sz="2400" dirty="0">
                <a:solidFill>
                  <a:srgbClr val="003366"/>
                </a:solidFill>
                <a:latin typeface="Times New Roman" panose="02020603050405020304" pitchFamily="18" charset="0"/>
                <a:cs typeface="Times New Roman" panose="02020603050405020304" pitchFamily="18" charset="0"/>
              </a:rPr>
              <a:t>.</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2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Freeform 3"/>
          <p:cNvSpPr/>
          <p:nvPr/>
        </p:nvSpPr>
        <p:spPr>
          <a:xfrm>
            <a:off x="6677025" y="3212976"/>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 name="Freeform 3"/>
          <p:cNvSpPr/>
          <p:nvPr/>
        </p:nvSpPr>
        <p:spPr>
          <a:xfrm>
            <a:off x="8367714" y="3212976"/>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 name="Freeform 3"/>
          <p:cNvSpPr/>
          <p:nvPr/>
        </p:nvSpPr>
        <p:spPr>
          <a:xfrm>
            <a:off x="8901114" y="3212976"/>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 name="2 Cerrar llave"/>
          <p:cNvSpPr/>
          <p:nvPr/>
        </p:nvSpPr>
        <p:spPr>
          <a:xfrm rot="5400000">
            <a:off x="5050904" y="359742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30" name="2 Cerrar llave"/>
          <p:cNvSpPr/>
          <p:nvPr/>
        </p:nvSpPr>
        <p:spPr>
          <a:xfrm rot="5400000">
            <a:off x="6768480" y="3597424"/>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
        <p:nvSpPr>
          <p:cNvPr id="31" name="2 Cerrar llave"/>
          <p:cNvSpPr/>
          <p:nvPr/>
        </p:nvSpPr>
        <p:spPr>
          <a:xfrm rot="5400000">
            <a:off x="8424664" y="3610000"/>
            <a:ext cx="228600" cy="87471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AR"/>
          </a:p>
        </p:txBody>
      </p:sp>
    </p:spTree>
    <p:extLst>
      <p:ext uri="{BB962C8B-B14F-4D97-AF65-F5344CB8AC3E}">
        <p14:creationId xmlns:p14="http://schemas.microsoft.com/office/powerpoint/2010/main" val="4181718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1" y="1"/>
            <a:ext cx="65" cy="276999"/>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noFill/>
        </p:spPr>
        <p:txBody>
          <a:bodyPr wrap="none" lIns="0" tIns="0" rIns="0">
            <a:spAutoFit/>
          </a:bodyPr>
          <a:lstStyle/>
          <a:p>
            <a:pPr>
              <a:lnSpc>
                <a:spcPts val="1800"/>
              </a:lnSpc>
              <a:defRPr/>
            </a:pPr>
            <a:endParaRPr lang="zh-CN" altLang="en-US" sz="3600" b="1" i="1">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667001" y="1346201"/>
            <a:ext cx="7065963" cy="276225"/>
          </a:xfrm>
          <a:prstGeom prst="rect">
            <a:avLst/>
          </a:prstGeom>
          <a:noFill/>
        </p:spPr>
        <p:txBody>
          <a:bodyPr wrap="none" lIns="0" tIns="0" rIns="0">
            <a:spAutoFit/>
          </a:bodyPr>
          <a:lstStyle>
            <a:defPPr>
              <a:defRPr lang="en-US"/>
            </a:defPPr>
            <a:lvl1pPr>
              <a:lnSpc>
                <a:spcPts val="1800"/>
              </a:lnSpc>
              <a:tabLst/>
              <a:defRPr sz="3600" b="1" i="1">
                <a:solidFill>
                  <a:schemeClr val="accent5">
                    <a:lumMod val="50000"/>
                  </a:schemeClr>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a:solidFill>
                  <a:srgbClr val="FF0000"/>
                </a:solidFill>
              </a:rPr>
              <a:t>Canónica producto de sumas</a:t>
            </a:r>
          </a:p>
        </p:txBody>
      </p:sp>
      <p:sp>
        <p:nvSpPr>
          <p:cNvPr id="104454" name="TextBox 1"/>
          <p:cNvSpPr txBox="1">
            <a:spLocks noChangeArrowheads="1"/>
          </p:cNvSpPr>
          <p:nvPr/>
        </p:nvSpPr>
        <p:spPr bwMode="auto">
          <a:xfrm>
            <a:off x="2717801" y="2540000"/>
            <a:ext cx="7175041" cy="188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35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635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635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635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635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635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635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635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635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Así</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ejemplo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el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maxtermino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Y</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Z</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corresponde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a</a:t>
            </a:r>
          </a:p>
          <a:p>
            <a:pPr>
              <a:lnSpc>
                <a:spcPts val="2800"/>
              </a:lnSpc>
              <a:spcBef>
                <a:spcPct val="0"/>
              </a:spcBef>
              <a:buNone/>
            </a:pPr>
            <a:r>
              <a:rPr lang="en-US" altLang="zh-CN" sz="1800" dirty="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combinación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X=1,</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Y=0,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Z=0</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que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representa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el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numero</a:t>
            </a:r>
            <a:endParaRPr lang="en-US" altLang="zh-CN" sz="2400" dirty="0">
              <a:solidFill>
                <a:srgbClr val="003366"/>
              </a:solidFill>
              <a:latin typeface="Times New Roman" panose="02020603050405020304" pitchFamily="18" charset="0"/>
              <a:cs typeface="Times New Roman" panose="02020603050405020304" pitchFamily="18" charset="0"/>
            </a:endParaRPr>
          </a:p>
          <a:p>
            <a:pPr>
              <a:lnSpc>
                <a:spcPts val="2800"/>
              </a:lnSpc>
              <a:spcBef>
                <a:spcPct val="0"/>
              </a:spcBef>
              <a:buNone/>
            </a:pPr>
            <a:r>
              <a:rPr lang="en-US" altLang="zh-CN" sz="1800" dirty="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binario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100,</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cuyo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valor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decimal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4</a:t>
            </a:r>
            <a:r>
              <a:rPr lang="en-US" altLang="zh-CN" sz="2400" dirty="0">
                <a:solidFill>
                  <a:srgbClr val="003366"/>
                </a:solidFill>
                <a:latin typeface="Times New Roman" panose="02020603050405020304" pitchFamily="18" charset="0"/>
                <a:cs typeface="Times New Roman" panose="02020603050405020304" pitchFamily="18" charset="0"/>
              </a:rPr>
              <a:t>. </a:t>
            </a:r>
          </a:p>
          <a:p>
            <a:pPr>
              <a:lnSpc>
                <a:spcPts val="28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A </a:t>
            </a:r>
            <a:r>
              <a:rPr lang="en-US" altLang="zh-CN" sz="2400" dirty="0" err="1">
                <a:solidFill>
                  <a:srgbClr val="003366"/>
                </a:solidFill>
                <a:latin typeface="Times New Roman" panose="02020603050405020304" pitchFamily="18" charset="0"/>
                <a:cs typeface="Times New Roman" panose="02020603050405020304" pitchFamily="18" charset="0"/>
              </a:rPr>
              <a:t>este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maxtermino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lo </a:t>
            </a:r>
            <a:r>
              <a:rPr lang="en-US" altLang="zh-CN" sz="2400" dirty="0" err="1">
                <a:solidFill>
                  <a:srgbClr val="003366"/>
                </a:solidFill>
                <a:latin typeface="Times New Roman" panose="02020603050405020304" pitchFamily="18" charset="0"/>
                <a:cs typeface="Times New Roman" panose="02020603050405020304" pitchFamily="18" charset="0"/>
              </a:rPr>
              <a:t>identificaremos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entonces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M4</a:t>
            </a:r>
            <a:r>
              <a:rPr lang="en-US" altLang="zh-CN" sz="2400" dirty="0">
                <a:solidFill>
                  <a:srgbClr val="003366"/>
                </a:solidFill>
                <a:latin typeface="Times New Roman" panose="02020603050405020304" pitchFamily="18" charset="0"/>
                <a:cs typeface="Times New Roman" panose="02020603050405020304" pitchFamily="18" charset="0"/>
              </a:rPr>
              <a:t>.</a:t>
            </a:r>
          </a:p>
          <a:p>
            <a:pPr>
              <a:lnSpc>
                <a:spcPts val="1000"/>
              </a:lnSpc>
              <a:spcBef>
                <a:spcPct val="0"/>
              </a:spcBef>
              <a:buNone/>
            </a:pPr>
            <a:endParaRPr lang="en-US" altLang="zh-CN" sz="1800" dirty="0">
              <a:cs typeface="Times New Roman" panose="02020603050405020304" pitchFamily="18" charset="0"/>
            </a:endParaRPr>
          </a:p>
          <a:p>
            <a:pPr>
              <a:lnSpc>
                <a:spcPts val="2800"/>
              </a:lnSpc>
              <a:spcBef>
                <a:spcPct val="0"/>
              </a:spcBef>
              <a:buNone/>
            </a:pPr>
            <a:r>
              <a:rPr lang="en-US" altLang="zh-CN" sz="1800" dirty="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esta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forma,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función</a:t>
            </a:r>
            <a:r>
              <a:rPr lang="en-US" altLang="zh-CN" sz="2400" dirty="0">
                <a:solidFill>
                  <a:srgbClr val="003366"/>
                </a:solidFill>
                <a:latin typeface="Times New Roman" panose="02020603050405020304" pitchFamily="18" charset="0"/>
                <a:cs typeface="Times New Roman" panose="02020603050405020304" pitchFamily="18" charset="0"/>
              </a:rPr>
              <a:t>:</a:t>
            </a:r>
          </a:p>
        </p:txBody>
      </p:sp>
      <p:sp>
        <p:nvSpPr>
          <p:cNvPr id="53255" name="TextBox 1"/>
          <p:cNvSpPr txBox="1">
            <a:spLocks noChangeArrowheads="1"/>
          </p:cNvSpPr>
          <p:nvPr/>
        </p:nvSpPr>
        <p:spPr bwMode="auto">
          <a:xfrm>
            <a:off x="3111501" y="4802188"/>
            <a:ext cx="63214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ts val="2600"/>
              </a:lnSpc>
              <a:defRPr/>
            </a:pPr>
            <a:r>
              <a:rPr lang="en-US" altLang="zh-CN" sz="2400" dirty="0">
                <a:solidFill>
                  <a:srgbClr val="003366"/>
                </a:solidFill>
                <a:latin typeface="Times New Roman" pitchFamily="18" charset="0"/>
                <a:cs typeface="Times New Roman" pitchFamily="18" charset="0"/>
              </a:rPr>
              <a:t>F(X,Y,Z)</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 </a:t>
            </a:r>
            <a:r>
              <a:rPr lang="en-US" altLang="zh-CN" sz="24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 +</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a:t>
            </a:r>
            <a:r>
              <a:rPr lang="en-US" altLang="zh-CN" sz="2400" dirty="0">
                <a:latin typeface="Times New Roman" pitchFamily="18" charset="0"/>
                <a:cs typeface="Times New Roman" pitchFamily="18" charset="0"/>
              </a:rPr>
              <a:t> </a:t>
            </a:r>
            <a:r>
              <a:rPr lang="en-US" altLang="zh-CN" sz="24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 +</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Z)</a:t>
            </a:r>
          </a:p>
        </p:txBody>
      </p:sp>
      <p:sp>
        <p:nvSpPr>
          <p:cNvPr id="104456" name="TextBox 1"/>
          <p:cNvSpPr txBox="1">
            <a:spLocks noChangeArrowheads="1"/>
          </p:cNvSpPr>
          <p:nvPr/>
        </p:nvSpPr>
        <p:spPr bwMode="auto">
          <a:xfrm>
            <a:off x="2781300" y="5461001"/>
            <a:ext cx="7350154" cy="4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9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se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puede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expresar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como: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F(X,Y,Z)</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Symbol" panose="05050102010706020507" pitchFamily="18" charset="2"/>
                <a:cs typeface="Symbol" panose="05050102010706020507" pitchFamily="18" charset="2"/>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M(0,2,3)</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quiere</a:t>
            </a:r>
          </a:p>
        </p:txBody>
      </p:sp>
      <p:sp>
        <p:nvSpPr>
          <p:cNvPr id="104457" name="TextBox 1"/>
          <p:cNvSpPr txBox="1">
            <a:spLocks noChangeArrowheads="1"/>
          </p:cNvSpPr>
          <p:nvPr/>
        </p:nvSpPr>
        <p:spPr bwMode="auto">
          <a:xfrm>
            <a:off x="2781301" y="5930901"/>
            <a:ext cx="5259453"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decir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producto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maxterminos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0,2,3</a:t>
            </a:r>
          </a:p>
        </p:txBody>
      </p:sp>
      <p:sp>
        <p:nvSpPr>
          <p:cNvPr id="12" name="Freeform 3"/>
          <p:cNvSpPr/>
          <p:nvPr/>
        </p:nvSpPr>
        <p:spPr>
          <a:xfrm>
            <a:off x="1524000" y="-22860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6538914" y="24574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8520114" y="47434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9053514" y="47434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6767514" y="47434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952085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Freeform 3"/>
          <p:cNvSpPr/>
          <p:nvPr/>
        </p:nvSpPr>
        <p:spPr>
          <a:xfrm>
            <a:off x="2133600" y="1772816"/>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667000" y="1498601"/>
            <a:ext cx="3386138" cy="276225"/>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solidFill>
                  <a:srgbClr val="FF0000"/>
                </a:solidFill>
              </a:rPr>
              <a:t>Forma </a:t>
            </a:r>
            <a:r>
              <a:rPr lang="en-US" altLang="zh-CN" dirty="0">
                <a:solidFill>
                  <a:srgbClr val="FF0000"/>
                </a:solidFill>
              </a:rPr>
              <a:t>Canónica</a:t>
            </a:r>
          </a:p>
        </p:txBody>
      </p:sp>
      <p:sp>
        <p:nvSpPr>
          <p:cNvPr id="106502" name="TextBox 1"/>
          <p:cNvSpPr txBox="1">
            <a:spLocks noChangeArrowheads="1"/>
          </p:cNvSpPr>
          <p:nvPr/>
        </p:nvSpPr>
        <p:spPr bwMode="auto">
          <a:xfrm>
            <a:off x="2514601" y="2349500"/>
            <a:ext cx="7264617" cy="67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667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667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667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b="1" dirty="0" err="1">
                <a:solidFill>
                  <a:srgbClr val="F72C17"/>
                </a:solidFill>
                <a:latin typeface="Times New Roman" panose="02020603050405020304" pitchFamily="18" charset="0"/>
                <a:cs typeface="Times New Roman" panose="02020603050405020304" pitchFamily="18" charset="0"/>
              </a:rPr>
              <a:t>Teorema</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F72C17"/>
                </a:solidFill>
                <a:latin typeface="Times New Roman" panose="02020603050405020304" pitchFamily="18" charset="0"/>
                <a:cs typeface="Times New Roman" panose="02020603050405020304" pitchFamily="18" charset="0"/>
              </a:rPr>
              <a:t>1</a:t>
            </a:r>
            <a:r>
              <a:rPr lang="en-US" altLang="zh-CN" sz="2400" dirty="0">
                <a:solidFill>
                  <a:srgbClr val="003366"/>
                </a:solidFill>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Para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obtener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forma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canónica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una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función</a:t>
            </a:r>
            <a:endParaRPr lang="en-US" altLang="zh-CN" sz="2400" dirty="0">
              <a:solidFill>
                <a:srgbClr val="003366"/>
              </a:solidFill>
              <a:latin typeface="Times New Roman" panose="02020603050405020304" pitchFamily="18" charset="0"/>
              <a:cs typeface="Times New Roman" panose="02020603050405020304" pitchFamily="18" charset="0"/>
            </a:endParaRPr>
          </a:p>
          <a:p>
            <a:pPr>
              <a:lnSpc>
                <a:spcPts val="2800"/>
              </a:lnSpc>
              <a:spcBef>
                <a:spcPct val="0"/>
              </a:spcBef>
              <a:buNone/>
            </a:pPr>
            <a:r>
              <a:rPr lang="en-US" altLang="zh-CN" sz="1800" dirty="0">
                <a:cs typeface="Times New Roman" panose="02020603050405020304" pitchFamily="18" charset="0"/>
              </a:rPr>
              <a:t>	</a:t>
            </a:r>
            <a:r>
              <a:rPr lang="en-US" altLang="zh-CN" sz="2400" u="sng" dirty="0" err="1">
                <a:solidFill>
                  <a:srgbClr val="00B050"/>
                </a:solidFill>
                <a:latin typeface="Times New Roman" panose="02020603050405020304" pitchFamily="18" charset="0"/>
                <a:cs typeface="Times New Roman" panose="02020603050405020304" pitchFamily="18" charset="0"/>
              </a:rPr>
              <a:t>suma</a:t>
            </a:r>
            <a:r>
              <a:rPr lang="en-US" altLang="zh-CN" sz="2400" u="sng" dirty="0">
                <a:solidFill>
                  <a:srgbClr val="00B050"/>
                </a:solidFill>
                <a:latin typeface="Times New Roman" panose="02020603050405020304" pitchFamily="18" charset="0"/>
                <a:cs typeface="Times New Roman" panose="02020603050405020304" pitchFamily="18" charset="0"/>
              </a:rPr>
              <a:t> de </a:t>
            </a:r>
            <a:r>
              <a:rPr lang="en-US" altLang="zh-CN" sz="2400" u="sng" dirty="0" err="1">
                <a:solidFill>
                  <a:srgbClr val="00B050"/>
                </a:solidFill>
                <a:latin typeface="Times New Roman" panose="02020603050405020304" pitchFamily="18" charset="0"/>
                <a:cs typeface="Times New Roman" panose="02020603050405020304" pitchFamily="18" charset="0"/>
              </a:rPr>
              <a:t>productos</a:t>
            </a:r>
            <a:r>
              <a:rPr lang="en-US" altLang="zh-CN" sz="2400" u="sng" dirty="0">
                <a:solidFill>
                  <a:srgbClr val="00B050"/>
                </a:solidFill>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multiplicará</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termino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la</a:t>
            </a:r>
          </a:p>
        </p:txBody>
      </p:sp>
      <p:sp>
        <p:nvSpPr>
          <p:cNvPr id="106503" name="TextBox 1"/>
          <p:cNvSpPr txBox="1">
            <a:spLocks noChangeArrowheads="1"/>
          </p:cNvSpPr>
          <p:nvPr/>
        </p:nvSpPr>
        <p:spPr bwMode="auto">
          <a:xfrm>
            <a:off x="2781301" y="3009901"/>
            <a:ext cx="74199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forma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(X + X )</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donde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falte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literal</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para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que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el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termino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sea</a:t>
            </a:r>
          </a:p>
        </p:txBody>
      </p:sp>
      <p:sp>
        <p:nvSpPr>
          <p:cNvPr id="106504" name="TextBox 1"/>
          <p:cNvSpPr txBox="1">
            <a:spLocks noChangeArrowheads="1"/>
          </p:cNvSpPr>
          <p:nvPr/>
        </p:nvSpPr>
        <p:spPr bwMode="auto">
          <a:xfrm>
            <a:off x="2781300" y="3441701"/>
            <a:ext cx="1186222"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canónico.</a:t>
            </a:r>
          </a:p>
        </p:txBody>
      </p:sp>
      <p:sp>
        <p:nvSpPr>
          <p:cNvPr id="11" name="TextBox 1"/>
          <p:cNvSpPr txBox="1"/>
          <p:nvPr/>
        </p:nvSpPr>
        <p:spPr>
          <a:xfrm>
            <a:off x="2514601" y="3789041"/>
            <a:ext cx="7546975" cy="1033463"/>
          </a:xfrm>
          <a:prstGeom prst="rect">
            <a:avLst/>
          </a:prstGeom>
          <a:noFill/>
        </p:spPr>
        <p:txBody>
          <a:bodyPr wrap="none" lIns="0" tIns="0" rIns="0">
            <a:spAutoFit/>
          </a:bodyPr>
          <a:lstStyle/>
          <a:p>
            <a:pPr>
              <a:lnSpc>
                <a:spcPts val="2100"/>
              </a:lnSpc>
              <a:tabLst>
                <a:tab pos="266700" algn="l"/>
              </a:tabLst>
              <a:defRPr/>
            </a:pPr>
            <a:r>
              <a:rPr lang="en-US" altLang="zh-CN" sz="2400" b="1" dirty="0">
                <a:solidFill>
                  <a:srgbClr val="F72C17"/>
                </a:solidFill>
                <a:latin typeface="Times New Roman" pitchFamily="18" charset="0"/>
                <a:cs typeface="Times New Roman" pitchFamily="18" charset="0"/>
              </a:rPr>
              <a:t>Teorema</a:t>
            </a:r>
            <a:r>
              <a:rPr lang="en-US" altLang="zh-CN" sz="2400" dirty="0">
                <a:latin typeface="Times New Roman" pitchFamily="18" charset="0"/>
                <a:cs typeface="Times New Roman" pitchFamily="18" charset="0"/>
              </a:rPr>
              <a:t> </a:t>
            </a:r>
            <a:r>
              <a:rPr lang="en-US" altLang="zh-CN" sz="2400" b="1" dirty="0">
                <a:solidFill>
                  <a:srgbClr val="F72C17"/>
                </a:solidFill>
                <a:latin typeface="Times New Roman" pitchFamily="18" charset="0"/>
                <a:cs typeface="Times New Roman" pitchFamily="18" charset="0"/>
              </a:rPr>
              <a:t>2</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obtener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p>
          <a:p>
            <a:pPr>
              <a:lnSpc>
                <a:spcPts val="2800"/>
              </a:lnSpc>
              <a:tabLst>
                <a:tab pos="266700" algn="l"/>
              </a:tabLst>
              <a:defRPr/>
            </a:pPr>
            <a:r>
              <a:rPr lang="en-US" altLang="zh-CN" dirty="0"/>
              <a:t>	</a:t>
            </a:r>
            <a:r>
              <a:rPr lang="en-US" altLang="zh-CN" sz="2400" u="sng" dirty="0">
                <a:solidFill>
                  <a:srgbClr val="00B050"/>
                </a:solidFill>
                <a:latin typeface="Times New Roman" pitchFamily="18" charset="0"/>
                <a:cs typeface="Times New Roman" pitchFamily="18" charset="0"/>
              </a:rPr>
              <a:t>producto de sumas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sumará</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termino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X · X</a:t>
            </a:r>
          </a:p>
          <a:p>
            <a:pPr>
              <a:lnSpc>
                <a:spcPts val="2800"/>
              </a:lnSpc>
              <a:tabLst>
                <a:tab pos="266700" algn="l"/>
              </a:tabLst>
              <a:defRPr/>
            </a:pPr>
            <a:r>
              <a:rPr lang="en-US" altLang="zh-CN" dirty="0"/>
              <a:t>	</a:t>
            </a:r>
            <a:r>
              <a:rPr lang="en-US" altLang="zh-CN" sz="2402" dirty="0">
                <a:solidFill>
                  <a:srgbClr val="003366"/>
                </a:solidFill>
                <a:latin typeface="Times New Roman" pitchFamily="18" charset="0"/>
                <a:cs typeface="Times New Roman" pitchFamily="18" charset="0"/>
              </a:rPr>
              <a:t>donde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falte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literal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para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que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termino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sea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canónico.</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9702801" y="4019922"/>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4176714" y="299085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205830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89501" y="317500"/>
            <a:ext cx="3159519" cy="661720"/>
          </a:xfrm>
          <a:prstGeom prst="rect">
            <a:avLst/>
          </a:prstGeom>
          <a:noFill/>
        </p:spPr>
        <p:txBody>
          <a:bodyPr wrap="none" lIns="0" tIns="0" rIns="0">
            <a:spAutoFit/>
          </a:bodyPr>
          <a:lstStyle/>
          <a:p>
            <a:pPr>
              <a:lnSpc>
                <a:spcPts val="4800"/>
              </a:lnSpc>
              <a:defRPr/>
            </a:pPr>
            <a:r>
              <a:rPr lang="en-US" altLang="zh-CN" sz="3998" b="1" dirty="0">
                <a:solidFill>
                  <a:schemeClr val="accent2"/>
                </a:solidFill>
                <a:latin typeface="Tahoma" pitchFamily="18" charset="0"/>
                <a:cs typeface="Tahoma" pitchFamily="18" charset="0"/>
              </a:rPr>
              <a:t>EJERCICIOS</a:t>
            </a:r>
            <a:endParaRPr lang="en-US" altLang="zh-CN" sz="3998" b="1" dirty="0">
              <a:solidFill>
                <a:schemeClr val="accent2"/>
              </a:solidFill>
              <a:latin typeface="Tahoma" pitchFamily="18" charset="0"/>
              <a:cs typeface="Tahoma" pitchFamily="18" charset="0"/>
            </a:endParaRPr>
          </a:p>
        </p:txBody>
      </p:sp>
      <p:sp>
        <p:nvSpPr>
          <p:cNvPr id="3" name="Rectángulo 2"/>
          <p:cNvSpPr/>
          <p:nvPr/>
        </p:nvSpPr>
        <p:spPr>
          <a:xfrm>
            <a:off x="2207568" y="4077072"/>
            <a:ext cx="4176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4" name="CuadroTexto 3"/>
              <p:cNvSpPr txBox="1"/>
              <p:nvPr/>
            </p:nvSpPr>
            <p:spPr>
              <a:xfrm>
                <a:off x="2063553" y="1052737"/>
                <a:ext cx="8500147" cy="830997"/>
              </a:xfrm>
              <a:prstGeom prst="rect">
                <a:avLst/>
              </a:prstGeom>
              <a:noFill/>
            </p:spPr>
            <p:txBody>
              <a:bodyPr wrap="none" rtlCol="0">
                <a:spAutoFit/>
              </a:bodyPr>
              <a:lstStyle/>
              <a:p>
                <a:r>
                  <a:rPr lang="es-MX" sz="2000" b="1" dirty="0">
                    <a:solidFill>
                      <a:schemeClr val="accent2"/>
                    </a:solidFill>
                    <a:effectLst>
                      <a:outerShdw blurRad="38100" dist="38100" dir="2700000" algn="tl">
                        <a:srgbClr val="000000">
                          <a:alpha val="43137"/>
                        </a:srgbClr>
                      </a:outerShdw>
                    </a:effectLst>
                  </a:rPr>
                  <a:t>1.-</a:t>
                </a:r>
                <a:r>
                  <a:rPr lang="es-MX" sz="1400" b="1" dirty="0">
                    <a:effectLst>
                      <a:outerShdw blurRad="38100" dist="38100" dir="2700000" algn="tl">
                        <a:srgbClr val="000000">
                          <a:alpha val="43137"/>
                        </a:srgbClr>
                      </a:outerShdw>
                    </a:effectLst>
                  </a:rPr>
                  <a:t> Teniendo en cuenta una función </a:t>
                </a:r>
                <a14:m>
                  <m:oMath xmlns:m="http://schemas.openxmlformats.org/officeDocument/2006/math">
                    <m:r>
                      <a:rPr lang="pt-BR" sz="1400" b="1" i="1">
                        <a:effectLst>
                          <a:outerShdw blurRad="38100" dist="38100" dir="2700000" algn="tl">
                            <a:srgbClr val="000000">
                              <a:alpha val="43137"/>
                            </a:srgbClr>
                          </a:outerShdw>
                        </a:effectLst>
                        <a:latin typeface="Cambria Math" panose="02040503050406030204" pitchFamily="18" charset="0"/>
                      </a:rPr>
                      <m:t>𝒇</m:t>
                    </m:r>
                  </m:oMath>
                </a14:m>
                <a:r>
                  <a:rPr lang="es-MX" sz="1400" b="1" dirty="0">
                    <a:effectLst>
                      <a:outerShdw blurRad="38100" dist="38100" dir="2700000" algn="tl">
                        <a:srgbClr val="000000">
                          <a:alpha val="43137"/>
                        </a:srgbClr>
                      </a:outerShdw>
                    </a:effectLst>
                  </a:rPr>
                  <a:t>(X,Y,Z)</a:t>
                </a:r>
                <a:r>
                  <a:rPr lang="es-MX" sz="1400" b="1" dirty="0">
                    <a:effectLst>
                      <a:outerShdw blurRad="38100" dist="38100" dir="2700000" algn="tl">
                        <a:srgbClr val="000000">
                          <a:alpha val="43137"/>
                        </a:srgbClr>
                      </a:outerShdw>
                    </a:effectLst>
                  </a:rPr>
                  <a:t> a partir de la siguiente tabla de verdad obtener la función canónica </a:t>
                </a:r>
              </a:p>
              <a:p>
                <a:r>
                  <a:rPr lang="es-MX" sz="1400" b="1" dirty="0">
                    <a:effectLst>
                      <a:outerShdw blurRad="38100" dist="38100" dir="2700000" algn="tl">
                        <a:srgbClr val="000000">
                          <a:alpha val="43137"/>
                        </a:srgbClr>
                      </a:outerShdw>
                    </a:effectLst>
                  </a:rPr>
                  <a:t>, la expresión en </a:t>
                </a:r>
                <a:r>
                  <a:rPr lang="es-MX" sz="1400" b="1" dirty="0" err="1">
                    <a:effectLst>
                      <a:outerShdw blurRad="38100" dist="38100" dir="2700000" algn="tl">
                        <a:srgbClr val="000000">
                          <a:alpha val="43137"/>
                        </a:srgbClr>
                      </a:outerShdw>
                    </a:effectLst>
                  </a:rPr>
                  <a:t>minterminos</a:t>
                </a:r>
                <a:r>
                  <a:rPr lang="es-MX" sz="1400" b="1" dirty="0">
                    <a:effectLst>
                      <a:outerShdw blurRad="38100" dist="38100" dir="2700000" algn="tl">
                        <a:srgbClr val="000000">
                          <a:alpha val="43137"/>
                        </a:srgbClr>
                      </a:outerShdw>
                    </a:effectLst>
                  </a:rPr>
                  <a:t> y </a:t>
                </a:r>
                <a:r>
                  <a:rPr lang="es-MX" sz="1400" b="1" dirty="0" err="1">
                    <a:effectLst>
                      <a:outerShdw blurRad="38100" dist="38100" dir="2700000" algn="tl">
                        <a:srgbClr val="000000">
                          <a:alpha val="43137"/>
                        </a:srgbClr>
                      </a:outerShdw>
                    </a:effectLst>
                  </a:rPr>
                  <a:t>maxterminos</a:t>
                </a:r>
                <a:r>
                  <a:rPr lang="es-MX" sz="1400" b="1" dirty="0">
                    <a:effectLst>
                      <a:outerShdw blurRad="38100" dist="38100" dir="2700000" algn="tl">
                        <a:srgbClr val="000000">
                          <a:alpha val="43137"/>
                        </a:srgbClr>
                      </a:outerShdw>
                    </a:effectLst>
                  </a:rPr>
                  <a:t> de la misma.</a:t>
                </a:r>
              </a:p>
              <a:p>
                <a:r>
                  <a:rPr lang="es-MX" sz="1400" b="1" dirty="0">
                    <a:effectLst>
                      <a:outerShdw blurRad="38100" dist="38100" dir="2700000" algn="tl">
                        <a:srgbClr val="000000">
                          <a:alpha val="43137"/>
                        </a:srgbClr>
                      </a:outerShdw>
                    </a:effectLst>
                  </a:rPr>
                  <a:t>  </a:t>
                </a:r>
                <a:endParaRPr lang="es-MX" sz="1400" b="1" dirty="0">
                  <a:effectLst>
                    <a:outerShdw blurRad="38100" dist="38100" dir="2700000" algn="tl">
                      <a:srgbClr val="000000">
                        <a:alpha val="43137"/>
                      </a:srgbClr>
                    </a:outerShdw>
                  </a:effectLst>
                </a:endParaRPr>
              </a:p>
            </p:txBody>
          </p:sp>
        </mc:Choice>
        <mc:Fallback xmlns="">
          <p:sp>
            <p:nvSpPr>
              <p:cNvPr id="4" name="CuadroTexto 3"/>
              <p:cNvSpPr txBox="1">
                <a:spLocks noRot="1" noChangeAspect="1" noMove="1" noResize="1" noEditPoints="1" noAdjustHandles="1" noChangeArrowheads="1" noChangeShapeType="1" noTextEdit="1"/>
              </p:cNvSpPr>
              <p:nvPr/>
            </p:nvSpPr>
            <p:spPr>
              <a:xfrm>
                <a:off x="539552" y="1052736"/>
                <a:ext cx="8500147" cy="830997"/>
              </a:xfrm>
              <a:prstGeom prst="rect">
                <a:avLst/>
              </a:prstGeom>
              <a:blipFill>
                <a:blip r:embed="rId3"/>
                <a:stretch>
                  <a:fillRect l="-861" t="-5147"/>
                </a:stretch>
              </a:blipFill>
            </p:spPr>
            <p:txBody>
              <a:bodyPr/>
              <a:lstStyle/>
              <a:p>
                <a:r>
                  <a:rPr lang="es-MX">
                    <a:noFill/>
                  </a:rPr>
                  <a:t> </a:t>
                </a:r>
              </a:p>
            </p:txBody>
          </p:sp>
        </mc:Fallback>
      </mc:AlternateContent>
      <p:graphicFrame>
        <p:nvGraphicFramePr>
          <p:cNvPr id="5" name="Tabla 4"/>
          <p:cNvGraphicFramePr>
            <a:graphicFrameLocks noGrp="1"/>
          </p:cNvGraphicFramePr>
          <p:nvPr>
            <p:extLst/>
          </p:nvPr>
        </p:nvGraphicFramePr>
        <p:xfrm>
          <a:off x="5015880" y="1700808"/>
          <a:ext cx="1728192" cy="1714500"/>
        </p:xfrm>
        <a:graphic>
          <a:graphicData uri="http://schemas.openxmlformats.org/drawingml/2006/table">
            <a:tbl>
              <a:tblPr>
                <a:tableStyleId>{5C22544A-7EE6-4342-B048-85BDC9FD1C3A}</a:tableStyleId>
              </a:tblPr>
              <a:tblGrid>
                <a:gridCol w="288032">
                  <a:extLst>
                    <a:ext uri="{9D8B030D-6E8A-4147-A177-3AD203B41FA5}">
                      <a16:colId xmlns="" xmlns:a16="http://schemas.microsoft.com/office/drawing/2014/main" val="3954709531"/>
                    </a:ext>
                  </a:extLst>
                </a:gridCol>
                <a:gridCol w="288032">
                  <a:extLst>
                    <a:ext uri="{9D8B030D-6E8A-4147-A177-3AD203B41FA5}">
                      <a16:colId xmlns="" xmlns:a16="http://schemas.microsoft.com/office/drawing/2014/main" val="3130460713"/>
                    </a:ext>
                  </a:extLst>
                </a:gridCol>
                <a:gridCol w="288032">
                  <a:extLst>
                    <a:ext uri="{9D8B030D-6E8A-4147-A177-3AD203B41FA5}">
                      <a16:colId xmlns="" xmlns:a16="http://schemas.microsoft.com/office/drawing/2014/main" val="752357184"/>
                    </a:ext>
                  </a:extLst>
                </a:gridCol>
                <a:gridCol w="864096">
                  <a:extLst>
                    <a:ext uri="{9D8B030D-6E8A-4147-A177-3AD203B41FA5}">
                      <a16:colId xmlns="" xmlns:a16="http://schemas.microsoft.com/office/drawing/2014/main" val="1251951402"/>
                    </a:ext>
                  </a:extLst>
                </a:gridCol>
              </a:tblGrid>
              <a:tr h="190500">
                <a:tc>
                  <a:txBody>
                    <a:bodyPr/>
                    <a:lstStyle/>
                    <a:p>
                      <a:pPr algn="ctr" fontAlgn="b"/>
                      <a:r>
                        <a:rPr lang="es-MX" sz="1100" u="none" strike="noStrike" dirty="0">
                          <a:effectLst/>
                        </a:rPr>
                        <a:t>x</a:t>
                      </a:r>
                      <a:endParaRPr lang="es-MX"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y</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z</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F(xyz)</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523678337"/>
                  </a:ext>
                </a:extLst>
              </a:tr>
              <a:tr h="190500">
                <a:tc>
                  <a:txBody>
                    <a:bodyPr/>
                    <a:lstStyle/>
                    <a:p>
                      <a:pPr algn="ctr" fontAlgn="b"/>
                      <a:r>
                        <a:rPr lang="es-MX" sz="1100" u="none" strike="noStrike" dirty="0">
                          <a:effectLst/>
                        </a:rPr>
                        <a:t>0</a:t>
                      </a:r>
                      <a:endParaRPr lang="es-MX"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816751773"/>
                  </a:ext>
                </a:extLst>
              </a:tr>
              <a:tr h="190500">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306773416"/>
                  </a:ext>
                </a:extLst>
              </a:tr>
              <a:tr h="190500">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dirty="0">
                          <a:effectLst/>
                        </a:rPr>
                        <a:t>0</a:t>
                      </a:r>
                      <a:endParaRPr lang="es-MX"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437951950"/>
                  </a:ext>
                </a:extLst>
              </a:tr>
              <a:tr h="190500">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287777592"/>
                  </a:ext>
                </a:extLst>
              </a:tr>
              <a:tr h="190500">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346094749"/>
                  </a:ext>
                </a:extLst>
              </a:tr>
              <a:tr h="190500">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818681240"/>
                  </a:ext>
                </a:extLst>
              </a:tr>
              <a:tr h="190500">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0</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859510300"/>
                  </a:ext>
                </a:extLst>
              </a:tr>
              <a:tr h="190500">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a:effectLst/>
                        </a:rPr>
                        <a:t>1</a:t>
                      </a:r>
                      <a:endParaRPr lang="es-MX"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100" u="none" strike="noStrike" dirty="0">
                          <a:effectLst/>
                        </a:rPr>
                        <a:t>1</a:t>
                      </a:r>
                      <a:endParaRPr lang="es-MX"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2257758909"/>
                  </a:ext>
                </a:extLst>
              </a:tr>
            </a:tbl>
          </a:graphicData>
        </a:graphic>
      </p:graphicFrame>
      <mc:AlternateContent xmlns:mc="http://schemas.openxmlformats.org/markup-compatibility/2006" xmlns:a14="http://schemas.microsoft.com/office/drawing/2010/main">
        <mc:Choice Requires="a14">
          <p:sp>
            <p:nvSpPr>
              <p:cNvPr id="8" name="CuadroTexto 7"/>
              <p:cNvSpPr txBox="1"/>
              <p:nvPr/>
            </p:nvSpPr>
            <p:spPr>
              <a:xfrm>
                <a:off x="2063553" y="3429001"/>
                <a:ext cx="7893443" cy="830997"/>
              </a:xfrm>
              <a:prstGeom prst="rect">
                <a:avLst/>
              </a:prstGeom>
              <a:noFill/>
            </p:spPr>
            <p:txBody>
              <a:bodyPr wrap="none" rtlCol="0">
                <a:spAutoFit/>
              </a:bodyPr>
              <a:lstStyle/>
              <a:p>
                <a:r>
                  <a:rPr lang="es-MX" sz="2000" b="1" dirty="0">
                    <a:solidFill>
                      <a:schemeClr val="accent2"/>
                    </a:solidFill>
                    <a:effectLst>
                      <a:outerShdw blurRad="38100" dist="38100" dir="2700000" algn="tl">
                        <a:srgbClr val="000000">
                          <a:alpha val="43137"/>
                        </a:srgbClr>
                      </a:outerShdw>
                    </a:effectLst>
                  </a:rPr>
                  <a:t>2</a:t>
                </a:r>
                <a:r>
                  <a:rPr lang="es-MX" sz="2000" b="1" dirty="0">
                    <a:solidFill>
                      <a:schemeClr val="accent2"/>
                    </a:solidFill>
                    <a:effectLst>
                      <a:outerShdw blurRad="38100" dist="38100" dir="2700000" algn="tl">
                        <a:srgbClr val="000000">
                          <a:alpha val="43137"/>
                        </a:srgbClr>
                      </a:outerShdw>
                    </a:effectLst>
                  </a:rPr>
                  <a:t>.-</a:t>
                </a:r>
                <a:r>
                  <a:rPr lang="es-MX" sz="1400" b="1" dirty="0">
                    <a:effectLst>
                      <a:outerShdw blurRad="38100" dist="38100" dir="2700000" algn="tl">
                        <a:srgbClr val="000000">
                          <a:alpha val="43137"/>
                        </a:srgbClr>
                      </a:outerShdw>
                    </a:effectLst>
                  </a:rPr>
                  <a:t> Teniendo en cuenta una función </a:t>
                </a:r>
                <a14:m>
                  <m:oMath xmlns:m="http://schemas.openxmlformats.org/officeDocument/2006/math">
                    <m:r>
                      <a:rPr lang="pt-BR" sz="1400" b="1" i="1">
                        <a:effectLst>
                          <a:outerShdw blurRad="38100" dist="38100" dir="2700000" algn="tl">
                            <a:srgbClr val="000000">
                              <a:alpha val="43137"/>
                            </a:srgbClr>
                          </a:outerShdw>
                        </a:effectLst>
                        <a:latin typeface="Cambria Math" panose="02040503050406030204" pitchFamily="18" charset="0"/>
                      </a:rPr>
                      <m:t>𝒇</m:t>
                    </m:r>
                  </m:oMath>
                </a14:m>
                <a:r>
                  <a:rPr lang="es-MX" sz="1400" b="1" dirty="0">
                    <a:effectLst>
                      <a:outerShdw blurRad="38100" dist="38100" dir="2700000" algn="tl">
                        <a:srgbClr val="000000">
                          <a:alpha val="43137"/>
                        </a:srgbClr>
                      </a:outerShdw>
                    </a:effectLst>
                  </a:rPr>
                  <a:t>(X,Y,Z) expresada en notación de forma canónica de </a:t>
                </a:r>
                <a:r>
                  <a:rPr lang="es-MX" sz="1400" b="1" dirty="0" err="1">
                    <a:effectLst>
                      <a:outerShdw blurRad="38100" dist="38100" dir="2700000" algn="tl">
                        <a:srgbClr val="000000">
                          <a:alpha val="43137"/>
                        </a:srgbClr>
                      </a:outerShdw>
                    </a:effectLst>
                  </a:rPr>
                  <a:t>maxterminos</a:t>
                </a:r>
                <a:r>
                  <a:rPr lang="es-MX" sz="1400" b="1" dirty="0">
                    <a:effectLst>
                      <a:outerShdw blurRad="38100" dist="38100" dir="2700000" algn="tl">
                        <a:srgbClr val="000000">
                          <a:alpha val="43137"/>
                        </a:srgbClr>
                      </a:outerShdw>
                    </a:effectLst>
                  </a:rPr>
                  <a:t> </a:t>
                </a:r>
              </a:p>
              <a:p>
                <a:r>
                  <a:rPr lang="es-MX" sz="1400" b="1" dirty="0">
                    <a:effectLst>
                      <a:outerShdw blurRad="38100" dist="38100" dir="2700000" algn="tl">
                        <a:srgbClr val="000000">
                          <a:alpha val="43137"/>
                        </a:srgbClr>
                      </a:outerShdw>
                    </a:effectLst>
                  </a:rPr>
                  <a:t>∏M(0,3,5) </a:t>
                </a:r>
                <a:r>
                  <a:rPr lang="es-MX" sz="1400" b="1" dirty="0">
                    <a:effectLst>
                      <a:outerShdw blurRad="38100" dist="38100" dir="2700000" algn="tl">
                        <a:srgbClr val="000000">
                          <a:alpha val="43137"/>
                        </a:srgbClr>
                      </a:outerShdw>
                    </a:effectLst>
                  </a:rPr>
                  <a:t>obtener la función en suma de productos y producto de suma. (genere la tabla de verdad)</a:t>
                </a:r>
              </a:p>
              <a:p>
                <a:r>
                  <a:rPr lang="es-MX" sz="1400" b="1" dirty="0">
                    <a:effectLst>
                      <a:outerShdw blurRad="38100" dist="38100" dir="2700000" algn="tl">
                        <a:srgbClr val="000000">
                          <a:alpha val="43137"/>
                        </a:srgbClr>
                      </a:outerShdw>
                    </a:effectLst>
                  </a:rPr>
                  <a:t>  </a:t>
                </a:r>
                <a:endParaRPr lang="es-MX" sz="1400" b="1" dirty="0">
                  <a:effectLst>
                    <a:outerShdw blurRad="38100" dist="38100" dir="2700000" algn="tl">
                      <a:srgbClr val="000000">
                        <a:alpha val="43137"/>
                      </a:srgbClr>
                    </a:outerShdw>
                  </a:effectLst>
                </a:endParaRPr>
              </a:p>
            </p:txBody>
          </p:sp>
        </mc:Choice>
        <mc:Fallback xmlns="">
          <p:sp>
            <p:nvSpPr>
              <p:cNvPr id="8" name="CuadroTexto 7"/>
              <p:cNvSpPr txBox="1">
                <a:spLocks noRot="1" noChangeAspect="1" noMove="1" noResize="1" noEditPoints="1" noAdjustHandles="1" noChangeArrowheads="1" noChangeShapeType="1" noTextEdit="1"/>
              </p:cNvSpPr>
              <p:nvPr/>
            </p:nvSpPr>
            <p:spPr>
              <a:xfrm>
                <a:off x="539552" y="3429000"/>
                <a:ext cx="7893443" cy="830997"/>
              </a:xfrm>
              <a:prstGeom prst="rect">
                <a:avLst/>
              </a:prstGeom>
              <a:blipFill>
                <a:blip r:embed="rId4"/>
                <a:stretch>
                  <a:fillRect l="-927" t="-514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2063553" y="4201924"/>
                <a:ext cx="7532127" cy="1046440"/>
              </a:xfrm>
              <a:prstGeom prst="rect">
                <a:avLst/>
              </a:prstGeom>
              <a:noFill/>
            </p:spPr>
            <p:txBody>
              <a:bodyPr wrap="none" rtlCol="0">
                <a:spAutoFit/>
              </a:bodyPr>
              <a:lstStyle/>
              <a:p>
                <a:r>
                  <a:rPr lang="es-MX" sz="2000" b="1" dirty="0">
                    <a:solidFill>
                      <a:schemeClr val="accent2"/>
                    </a:solidFill>
                    <a:effectLst>
                      <a:outerShdw blurRad="38100" dist="38100" dir="2700000" algn="tl">
                        <a:srgbClr val="000000">
                          <a:alpha val="43137"/>
                        </a:srgbClr>
                      </a:outerShdw>
                    </a:effectLst>
                  </a:rPr>
                  <a:t>3.- </a:t>
                </a:r>
                <a:r>
                  <a:rPr lang="es-MX" sz="1400" b="1" dirty="0">
                    <a:effectLst>
                      <a:outerShdw blurRad="38100" dist="38100" dir="2700000" algn="tl">
                        <a:srgbClr val="000000">
                          <a:alpha val="43137"/>
                        </a:srgbClr>
                      </a:outerShdw>
                    </a:effectLst>
                  </a:rPr>
                  <a:t>Teniendo en cuenta una función </a:t>
                </a:r>
                <a14:m>
                  <m:oMath xmlns:m="http://schemas.openxmlformats.org/officeDocument/2006/math">
                    <m:r>
                      <a:rPr lang="pt-BR" sz="1400" b="1" i="1">
                        <a:effectLst>
                          <a:outerShdw blurRad="38100" dist="38100" dir="2700000" algn="tl">
                            <a:srgbClr val="000000">
                              <a:alpha val="43137"/>
                            </a:srgbClr>
                          </a:outerShdw>
                        </a:effectLst>
                        <a:latin typeface="Cambria Math" panose="02040503050406030204" pitchFamily="18" charset="0"/>
                      </a:rPr>
                      <m:t>𝒇</m:t>
                    </m:r>
                  </m:oMath>
                </a14:m>
                <a:r>
                  <a:rPr lang="es-MX" sz="1400" b="1" dirty="0">
                    <a:effectLst>
                      <a:outerShdw blurRad="38100" dist="38100" dir="2700000" algn="tl">
                        <a:srgbClr val="000000">
                          <a:alpha val="43137"/>
                        </a:srgbClr>
                      </a:outerShdw>
                    </a:effectLst>
                  </a:rPr>
                  <a:t>(A,B,C) = ~(</a:t>
                </a:r>
                <a:r>
                  <a:rPr lang="es-MX" sz="1400" b="1" dirty="0">
                    <a:effectLst>
                      <a:outerShdw blurRad="38100" dist="38100" dir="2700000" algn="tl">
                        <a:srgbClr val="000000">
                          <a:alpha val="43137"/>
                        </a:srgbClr>
                      </a:outerShdw>
                    </a:effectLst>
                  </a:rPr>
                  <a:t>~</a:t>
                </a:r>
                <a:r>
                  <a:rPr lang="es-MX" sz="1400" b="1" dirty="0">
                    <a:effectLst>
                      <a:outerShdw blurRad="38100" dist="38100" dir="2700000" algn="tl">
                        <a:srgbClr val="000000">
                          <a:alpha val="43137"/>
                        </a:srgbClr>
                      </a:outerShdw>
                    </a:effectLst>
                  </a:rPr>
                  <a:t>A.</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B.</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C) + (</a:t>
                </a:r>
                <a:r>
                  <a:rPr lang="es-MX" sz="1400" b="1" dirty="0">
                    <a:effectLst>
                      <a:outerShdw blurRad="38100" dist="38100" dir="2700000" algn="tl">
                        <a:srgbClr val="000000">
                          <a:alpha val="43137"/>
                        </a:srgbClr>
                      </a:outerShdw>
                    </a:effectLst>
                  </a:rPr>
                  <a:t>~</a:t>
                </a:r>
                <a:r>
                  <a:rPr lang="es-MX" sz="1400" b="1" dirty="0">
                    <a:effectLst>
                      <a:outerShdw blurRad="38100" dist="38100" dir="2700000" algn="tl">
                        <a:srgbClr val="000000">
                          <a:alpha val="43137"/>
                        </a:srgbClr>
                      </a:outerShdw>
                    </a:effectLst>
                  </a:rPr>
                  <a:t>A.B.~C) + (A.</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B.</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C) + </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((A.B.~C)) </a:t>
                </a:r>
              </a:p>
              <a:p>
                <a:r>
                  <a:rPr lang="es-MX" sz="1400" b="1" dirty="0">
                    <a:effectLst>
                      <a:outerShdw blurRad="38100" dist="38100" dir="2700000" algn="tl">
                        <a:srgbClr val="000000">
                          <a:alpha val="43137"/>
                        </a:srgbClr>
                      </a:outerShdw>
                    </a:effectLst>
                  </a:rPr>
                  <a:t>obtener la función en suma de productos y producto de suma y exprésela en notación canónica de </a:t>
                </a:r>
              </a:p>
              <a:p>
                <a:r>
                  <a:rPr lang="es-MX" sz="1400" b="1" dirty="0" err="1">
                    <a:effectLst>
                      <a:outerShdw blurRad="38100" dist="38100" dir="2700000" algn="tl">
                        <a:srgbClr val="000000">
                          <a:alpha val="43137"/>
                        </a:srgbClr>
                      </a:outerShdw>
                    </a:effectLst>
                  </a:rPr>
                  <a:t>minterminos</a:t>
                </a:r>
                <a:r>
                  <a:rPr lang="es-MX" sz="1400" b="1" dirty="0">
                    <a:effectLst>
                      <a:outerShdw blurRad="38100" dist="38100" dir="2700000" algn="tl">
                        <a:srgbClr val="000000">
                          <a:alpha val="43137"/>
                        </a:srgbClr>
                      </a:outerShdw>
                    </a:effectLst>
                  </a:rPr>
                  <a:t> y </a:t>
                </a:r>
                <a:r>
                  <a:rPr lang="es-MX" sz="1400" b="1" dirty="0" err="1">
                    <a:effectLst>
                      <a:outerShdw blurRad="38100" dist="38100" dir="2700000" algn="tl">
                        <a:srgbClr val="000000">
                          <a:alpha val="43137"/>
                        </a:srgbClr>
                      </a:outerShdw>
                    </a:effectLst>
                  </a:rPr>
                  <a:t>maxterminos</a:t>
                </a:r>
                <a:r>
                  <a:rPr lang="es-MX" sz="1400" b="1" dirty="0">
                    <a:effectLst>
                      <a:outerShdw blurRad="38100" dist="38100" dir="2700000" algn="tl">
                        <a:srgbClr val="000000">
                          <a:alpha val="43137"/>
                        </a:srgbClr>
                      </a:outerShdw>
                    </a:effectLst>
                  </a:rPr>
                  <a:t>.</a:t>
                </a:r>
              </a:p>
              <a:p>
                <a:r>
                  <a:rPr lang="es-MX" sz="1400" b="1" dirty="0">
                    <a:effectLst>
                      <a:outerShdw blurRad="38100" dist="38100" dir="2700000" algn="tl">
                        <a:srgbClr val="000000">
                          <a:alpha val="43137"/>
                        </a:srgbClr>
                      </a:outerShdw>
                    </a:effectLst>
                  </a:rPr>
                  <a:t>  </a:t>
                </a:r>
                <a:endParaRPr lang="es-MX" sz="1400" b="1" dirty="0">
                  <a:effectLst>
                    <a:outerShdw blurRad="38100" dist="38100" dir="2700000" algn="tl">
                      <a:srgbClr val="000000">
                        <a:alpha val="43137"/>
                      </a:srgbClr>
                    </a:outerShdw>
                  </a:effectLst>
                </a:endParaRPr>
              </a:p>
            </p:txBody>
          </p:sp>
        </mc:Choice>
        <mc:Fallback xmlns="">
          <p:sp>
            <p:nvSpPr>
              <p:cNvPr id="9" name="CuadroTexto 8"/>
              <p:cNvSpPr txBox="1">
                <a:spLocks noRot="1" noChangeAspect="1" noMove="1" noResize="1" noEditPoints="1" noAdjustHandles="1" noChangeArrowheads="1" noChangeShapeType="1" noTextEdit="1"/>
              </p:cNvSpPr>
              <p:nvPr/>
            </p:nvSpPr>
            <p:spPr>
              <a:xfrm>
                <a:off x="539552" y="4201924"/>
                <a:ext cx="7532127" cy="1046440"/>
              </a:xfrm>
              <a:prstGeom prst="rect">
                <a:avLst/>
              </a:prstGeom>
              <a:blipFill>
                <a:blip r:embed="rId5"/>
                <a:stretch>
                  <a:fillRect l="-972" t="-3488"/>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2063552" y="5138029"/>
                <a:ext cx="8404160" cy="615553"/>
              </a:xfrm>
              <a:prstGeom prst="rect">
                <a:avLst/>
              </a:prstGeom>
              <a:noFill/>
            </p:spPr>
            <p:txBody>
              <a:bodyPr wrap="none" rtlCol="0">
                <a:spAutoFit/>
              </a:bodyPr>
              <a:lstStyle/>
              <a:p>
                <a:r>
                  <a:rPr lang="es-MX" sz="2000" b="1" dirty="0">
                    <a:solidFill>
                      <a:schemeClr val="accent2"/>
                    </a:solidFill>
                    <a:effectLst>
                      <a:outerShdw blurRad="38100" dist="38100" dir="2700000" algn="tl">
                        <a:srgbClr val="000000">
                          <a:alpha val="43137"/>
                        </a:srgbClr>
                      </a:outerShdw>
                    </a:effectLst>
                  </a:rPr>
                  <a:t>4.-</a:t>
                </a:r>
                <a:r>
                  <a:rPr lang="es-MX" sz="1400" b="1" dirty="0">
                    <a:effectLst>
                      <a:outerShdw blurRad="38100" dist="38100" dir="2700000" algn="tl">
                        <a:srgbClr val="000000">
                          <a:alpha val="43137"/>
                        </a:srgbClr>
                      </a:outerShdw>
                    </a:effectLst>
                  </a:rPr>
                  <a:t> Dada la siguiente función en forma algebraica </a:t>
                </a:r>
                <a14:m>
                  <m:oMath xmlns:m="http://schemas.openxmlformats.org/officeDocument/2006/math">
                    <m:r>
                      <a:rPr lang="pt-BR" sz="1400" b="1" i="1">
                        <a:effectLst>
                          <a:outerShdw blurRad="38100" dist="38100" dir="2700000" algn="tl">
                            <a:srgbClr val="000000">
                              <a:alpha val="43137"/>
                            </a:srgbClr>
                          </a:outerShdw>
                        </a:effectLst>
                        <a:latin typeface="Cambria Math" panose="02040503050406030204" pitchFamily="18" charset="0"/>
                      </a:rPr>
                      <m:t>𝒇</m:t>
                    </m:r>
                  </m:oMath>
                </a14:m>
                <a:r>
                  <a:rPr lang="es-MX" sz="1400" b="1" dirty="0">
                    <a:effectLst>
                      <a:outerShdw blurRad="38100" dist="38100" dir="2700000" algn="tl">
                        <a:srgbClr val="000000">
                          <a:alpha val="43137"/>
                        </a:srgbClr>
                      </a:outerShdw>
                    </a:effectLst>
                  </a:rPr>
                  <a:t>(A,B,C,D)= (A</a:t>
                </a:r>
                <a:r>
                  <a:rPr lang="es-MX" sz="1400" b="1" dirty="0">
                    <a:effectLst>
                      <a:outerShdw blurRad="38100" dist="38100" dir="2700000" algn="tl">
                        <a:srgbClr val="000000">
                          <a:alpha val="43137"/>
                        </a:srgbClr>
                      </a:outerShdw>
                    </a:effectLst>
                  </a:rPr>
                  <a:t>~</a:t>
                </a:r>
                <a:r>
                  <a:rPr lang="es-MX" sz="1400" b="1" dirty="0">
                    <a:effectLst>
                      <a:outerShdw blurRad="38100" dist="38100" dir="2700000" algn="tl">
                        <a:srgbClr val="000000">
                          <a:alpha val="43137"/>
                        </a:srgbClr>
                      </a:outerShdw>
                    </a:effectLst>
                  </a:rPr>
                  <a:t>C) + (A.~B.C) + (</a:t>
                </a:r>
                <a:r>
                  <a:rPr lang="es-MX" sz="1400" b="1" dirty="0">
                    <a:effectLst>
                      <a:outerShdw blurRad="38100" dist="38100" dir="2700000" algn="tl">
                        <a:srgbClr val="000000">
                          <a:alpha val="43137"/>
                        </a:srgbClr>
                      </a:outerShdw>
                    </a:effectLst>
                  </a:rPr>
                  <a:t>~</a:t>
                </a:r>
                <a:r>
                  <a:rPr lang="es-MX" sz="1400" b="1" dirty="0">
                    <a:effectLst>
                      <a:outerShdw blurRad="38100" dist="38100" dir="2700000" algn="tl">
                        <a:srgbClr val="000000">
                          <a:alpha val="43137"/>
                        </a:srgbClr>
                      </a:outerShdw>
                    </a:effectLst>
                  </a:rPr>
                  <a:t>A.~B.C.D) obtener la forma </a:t>
                </a:r>
              </a:p>
              <a:p>
                <a:r>
                  <a:rPr lang="es-MX" sz="1400" b="1" dirty="0">
                    <a:effectLst>
                      <a:outerShdw blurRad="38100" dist="38100" dir="2700000" algn="tl">
                        <a:srgbClr val="000000">
                          <a:alpha val="43137"/>
                        </a:srgbClr>
                      </a:outerShdw>
                    </a:effectLst>
                  </a:rPr>
                  <a:t>canónica de la misma y expresarla en </a:t>
                </a:r>
                <a:r>
                  <a:rPr lang="es-MX" sz="1400" b="1" dirty="0" err="1">
                    <a:effectLst>
                      <a:outerShdw blurRad="38100" dist="38100" dir="2700000" algn="tl">
                        <a:srgbClr val="000000">
                          <a:alpha val="43137"/>
                        </a:srgbClr>
                      </a:outerShdw>
                    </a:effectLst>
                  </a:rPr>
                  <a:t>minterminos</a:t>
                </a:r>
                <a:r>
                  <a:rPr lang="es-MX" sz="14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(genere la tabla de verdad)</a:t>
                </a:r>
                <a:r>
                  <a:rPr lang="es-MX" sz="1400" b="1" dirty="0">
                    <a:effectLst>
                      <a:outerShdw blurRad="38100" dist="38100" dir="2700000" algn="tl">
                        <a:srgbClr val="000000">
                          <a:alpha val="43137"/>
                        </a:srgbClr>
                      </a:outerShdw>
                    </a:effectLst>
                  </a:rPr>
                  <a:t>.</a:t>
                </a:r>
                <a:endParaRPr lang="es-MX" sz="1400" b="1" dirty="0">
                  <a:effectLst>
                    <a:outerShdw blurRad="38100" dist="38100" dir="2700000" algn="tl">
                      <a:srgbClr val="000000">
                        <a:alpha val="43137"/>
                      </a:srgbClr>
                    </a:outerShdw>
                  </a:effectLst>
                </a:endParaRPr>
              </a:p>
            </p:txBody>
          </p:sp>
        </mc:Choice>
        <mc:Fallback xmlns="">
          <p:sp>
            <p:nvSpPr>
              <p:cNvPr id="11" name="CuadroTexto 10"/>
              <p:cNvSpPr txBox="1">
                <a:spLocks noRot="1" noChangeAspect="1" noMove="1" noResize="1" noEditPoints="1" noAdjustHandles="1" noChangeArrowheads="1" noChangeShapeType="1" noTextEdit="1"/>
              </p:cNvSpPr>
              <p:nvPr/>
            </p:nvSpPr>
            <p:spPr>
              <a:xfrm>
                <a:off x="539552" y="5138028"/>
                <a:ext cx="8404160" cy="615553"/>
              </a:xfrm>
              <a:prstGeom prst="rect">
                <a:avLst/>
              </a:prstGeom>
              <a:blipFill>
                <a:blip r:embed="rId6"/>
                <a:stretch>
                  <a:fillRect l="-871" t="-5941" b="-12871"/>
                </a:stretch>
              </a:blipFill>
            </p:spPr>
            <p:txBody>
              <a:bodyPr/>
              <a:lstStyle/>
              <a:p>
                <a:r>
                  <a:rPr lang="es-MX">
                    <a:noFill/>
                  </a:rPr>
                  <a:t> </a:t>
                </a:r>
              </a:p>
            </p:txBody>
          </p:sp>
        </mc:Fallback>
      </mc:AlternateContent>
      <p:sp>
        <p:nvSpPr>
          <p:cNvPr id="12" name="Título 1"/>
          <p:cNvSpPr>
            <a:spLocks noGrp="1"/>
          </p:cNvSpPr>
          <p:nvPr>
            <p:ph type="ctrTitle"/>
          </p:nvPr>
        </p:nvSpPr>
        <p:spPr>
          <a:xfrm>
            <a:off x="2063552" y="5589240"/>
            <a:ext cx="7772400" cy="1080120"/>
          </a:xfrm>
        </p:spPr>
        <p:txBody>
          <a:bodyPr>
            <a:normAutofit/>
          </a:bodyPr>
          <a:lstStyle/>
          <a:p>
            <a:pPr algn="l"/>
            <a:r>
              <a:rPr lang="es-MX" sz="2000" b="1" dirty="0">
                <a:solidFill>
                  <a:schemeClr val="accent2"/>
                </a:solidFill>
                <a:effectLst>
                  <a:outerShdw blurRad="38100" dist="38100" dir="2700000" algn="tl">
                    <a:srgbClr val="000000">
                      <a:alpha val="43137"/>
                    </a:srgbClr>
                  </a:outerShdw>
                </a:effectLst>
              </a:rPr>
              <a:t>5.-</a:t>
            </a:r>
            <a:r>
              <a:rPr lang="es-MX" sz="1400" dirty="0">
                <a:effectLst>
                  <a:outerShdw blurRad="38100" dist="38100" dir="2700000" algn="tl">
                    <a:srgbClr val="000000">
                      <a:alpha val="43137"/>
                    </a:srgbClr>
                  </a:outerShdw>
                </a:effectLst>
              </a:rPr>
              <a:t> Dada la función </a:t>
            </a:r>
            <a:r>
              <a:rPr lang="es-AR" sz="1400" b="1" i="1" dirty="0">
                <a:solidFill>
                  <a:srgbClr val="FF0000"/>
                </a:solidFill>
                <a:effectLst>
                  <a:outerShdw blurRad="38100" dist="38100" dir="2700000" algn="tl">
                    <a:srgbClr val="000000">
                      <a:alpha val="43137"/>
                    </a:srgbClr>
                  </a:outerShdw>
                </a:effectLst>
              </a:rPr>
              <a:t>F(ABCD)= ~(A + ~ (~B + ~C + D)* ~(A * B * C) * D) + ~((A * ~B) + C + </a:t>
            </a:r>
            <a:r>
              <a:rPr lang="es-AR" sz="1400" b="1" i="1" dirty="0">
                <a:solidFill>
                  <a:srgbClr val="FF0000"/>
                </a:solidFill>
                <a:effectLst>
                  <a:outerShdw blurRad="38100" dist="38100" dir="2700000" algn="tl">
                    <a:srgbClr val="000000">
                      <a:alpha val="43137"/>
                    </a:srgbClr>
                  </a:outerShdw>
                </a:effectLst>
              </a:rPr>
              <a:t>D) </a:t>
            </a:r>
            <a:r>
              <a:rPr lang="es-MX" sz="1400" dirty="0">
                <a:effectLst>
                  <a:outerShdw blurRad="38100" dist="38100" dir="2700000" algn="tl">
                    <a:srgbClr val="000000">
                      <a:alpha val="43137"/>
                    </a:srgbClr>
                  </a:outerShdw>
                </a:effectLst>
              </a:rPr>
              <a:t>se solicita traducir nomenclatura y generar la tabla de función</a:t>
            </a:r>
            <a:br>
              <a:rPr lang="es-MX" sz="1400" dirty="0">
                <a:effectLst>
                  <a:outerShdw blurRad="38100" dist="38100" dir="2700000" algn="tl">
                    <a:srgbClr val="000000">
                      <a:alpha val="43137"/>
                    </a:srgbClr>
                  </a:outerShdw>
                </a:effectLst>
              </a:rPr>
            </a:br>
            <a:endParaRPr lang="es-MX" sz="1400" dirty="0">
              <a:effectLst>
                <a:outerShdw blurRad="38100" dist="38100" dir="2700000" algn="tl">
                  <a:srgbClr val="000000">
                    <a:alpha val="43137"/>
                  </a:srgbClr>
                </a:outerShdw>
              </a:effectLst>
            </a:endParaRPr>
          </a:p>
        </p:txBody>
      </p:sp>
      <p:sp>
        <p:nvSpPr>
          <p:cNvPr id="6" name="CuadroTexto 5"/>
          <p:cNvSpPr txBox="1"/>
          <p:nvPr/>
        </p:nvSpPr>
        <p:spPr>
          <a:xfrm>
            <a:off x="6744073" y="1886636"/>
            <a:ext cx="840295" cy="246221"/>
          </a:xfrm>
          <a:prstGeom prst="rect">
            <a:avLst/>
          </a:prstGeom>
          <a:solidFill>
            <a:srgbClr val="FFFF00"/>
          </a:solidFill>
        </p:spPr>
        <p:txBody>
          <a:bodyPr wrap="none" rtlCol="0">
            <a:spAutoFit/>
          </a:bodyPr>
          <a:lstStyle/>
          <a:p>
            <a:r>
              <a:rPr lang="es-MX" sz="1000" dirty="0">
                <a:effectLst>
                  <a:outerShdw blurRad="38100" dist="38100" dir="2700000" algn="tl">
                    <a:srgbClr val="000000">
                      <a:alpha val="43137"/>
                    </a:srgbClr>
                  </a:outerShdw>
                </a:effectLst>
              </a:rPr>
              <a:t>(~</a:t>
            </a:r>
            <a:r>
              <a:rPr lang="es-ES" sz="1000" dirty="0"/>
              <a:t>x . </a:t>
            </a:r>
            <a:r>
              <a:rPr lang="es-MX" sz="1000" dirty="0">
                <a:effectLst>
                  <a:outerShdw blurRad="38100" dist="38100" dir="2700000" algn="tl">
                    <a:srgbClr val="000000">
                      <a:alpha val="43137"/>
                    </a:srgbClr>
                  </a:outerShdw>
                </a:effectLst>
              </a:rPr>
              <a:t>~</a:t>
            </a:r>
            <a:r>
              <a:rPr lang="es-ES" sz="1000" dirty="0"/>
              <a:t>y  . </a:t>
            </a:r>
            <a:r>
              <a:rPr lang="es-MX" sz="1000" dirty="0">
                <a:effectLst>
                  <a:outerShdw blurRad="38100" dist="38100" dir="2700000" algn="tl">
                    <a:srgbClr val="000000">
                      <a:alpha val="43137"/>
                    </a:srgbClr>
                  </a:outerShdw>
                </a:effectLst>
              </a:rPr>
              <a:t>~</a:t>
            </a:r>
            <a:r>
              <a:rPr lang="es-ES" sz="1000" dirty="0"/>
              <a:t>z)</a:t>
            </a:r>
          </a:p>
        </p:txBody>
      </p:sp>
      <p:sp>
        <p:nvSpPr>
          <p:cNvPr id="13" name="CuadroTexto 12"/>
          <p:cNvSpPr txBox="1"/>
          <p:nvPr/>
        </p:nvSpPr>
        <p:spPr>
          <a:xfrm>
            <a:off x="7563677" y="2204865"/>
            <a:ext cx="798617" cy="246221"/>
          </a:xfrm>
          <a:prstGeom prst="rect">
            <a:avLst/>
          </a:prstGeom>
          <a:solidFill>
            <a:srgbClr val="FFFF00"/>
          </a:solidFill>
        </p:spPr>
        <p:txBody>
          <a:bodyPr wrap="none" rtlCol="0">
            <a:spAutoFit/>
          </a:bodyPr>
          <a:lstStyle/>
          <a:p>
            <a:r>
              <a:rPr lang="es-MX" sz="1000" dirty="0">
                <a:effectLst>
                  <a:outerShdw blurRad="38100" dist="38100" dir="2700000" algn="tl">
                    <a:srgbClr val="000000">
                      <a:alpha val="43137"/>
                    </a:srgbClr>
                  </a:outerShdw>
                </a:effectLst>
              </a:rPr>
              <a:t>(~</a:t>
            </a:r>
            <a:r>
              <a:rPr lang="es-ES" sz="1000" dirty="0"/>
              <a:t>x + y + </a:t>
            </a:r>
            <a:r>
              <a:rPr lang="es-MX" sz="1000" dirty="0">
                <a:effectLst>
                  <a:outerShdw blurRad="38100" dist="38100" dir="2700000" algn="tl">
                    <a:srgbClr val="000000">
                      <a:alpha val="43137"/>
                    </a:srgbClr>
                  </a:outerShdw>
                </a:effectLst>
              </a:rPr>
              <a:t>~</a:t>
            </a:r>
            <a:r>
              <a:rPr lang="es-ES" sz="1000" dirty="0"/>
              <a:t>z)</a:t>
            </a:r>
          </a:p>
        </p:txBody>
      </p:sp>
      <p:cxnSp>
        <p:nvCxnSpPr>
          <p:cNvPr id="10" name="Conector recto de flecha 9"/>
          <p:cNvCxnSpPr/>
          <p:nvPr/>
        </p:nvCxnSpPr>
        <p:spPr>
          <a:xfrm>
            <a:off x="6384032" y="1988840"/>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endCxn id="13" idx="1"/>
          </p:cNvCxnSpPr>
          <p:nvPr/>
        </p:nvCxnSpPr>
        <p:spPr>
          <a:xfrm flipV="1">
            <a:off x="6384032" y="2327976"/>
            <a:ext cx="1179644" cy="20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850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44"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81175"/>
            <a:ext cx="8001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p:nvPr/>
        </p:nvSpPr>
        <p:spPr>
          <a:xfrm>
            <a:off x="5165725" y="407989"/>
            <a:ext cx="3103414" cy="276999"/>
          </a:xfrm>
          <a:prstGeom prst="rect">
            <a:avLst/>
          </a:prstGeom>
          <a:noFill/>
        </p:spPr>
        <p:txBody>
          <a:bodyPr wrap="none" lIns="0" tIns="0" rIns="0">
            <a:spAutoFit/>
          </a:bodyPr>
          <a:lstStyle/>
          <a:p>
            <a:pPr>
              <a:lnSpc>
                <a:spcPts val="1800"/>
              </a:lnSpc>
              <a:defRPr/>
            </a:pPr>
            <a:r>
              <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2.1 </a:t>
            </a:r>
            <a:r>
              <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Definiciones</a:t>
            </a:r>
          </a:p>
        </p:txBody>
      </p:sp>
      <p:sp>
        <p:nvSpPr>
          <p:cNvPr id="7" name="Freeform 3"/>
          <p:cNvSpPr/>
          <p:nvPr/>
        </p:nvSpPr>
        <p:spPr>
          <a:xfrm>
            <a:off x="2133600" y="11430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1752600" y="11430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45552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775520" y="764706"/>
            <a:ext cx="8640960" cy="6048671"/>
          </a:xfrm>
          <a:prstGeom prst="rect">
            <a:avLst/>
          </a:prstGeom>
        </p:spPr>
      </p:pic>
      <p:sp>
        <p:nvSpPr>
          <p:cNvPr id="3" name="CuadroTexto 2"/>
          <p:cNvSpPr txBox="1"/>
          <p:nvPr/>
        </p:nvSpPr>
        <p:spPr>
          <a:xfrm>
            <a:off x="4079776" y="260648"/>
            <a:ext cx="4162486" cy="553998"/>
          </a:xfrm>
          <a:prstGeom prst="rect">
            <a:avLst/>
          </a:prstGeom>
          <a:noFill/>
        </p:spPr>
        <p:txBody>
          <a:bodyPr wrap="none" rtlCol="0">
            <a:spAutoFit/>
          </a:bodyPr>
          <a:lstStyle/>
          <a:p>
            <a:r>
              <a:rPr lang="es-MX" sz="3000" b="1" i="1" u="sng" dirty="0">
                <a:solidFill>
                  <a:schemeClr val="accent2"/>
                </a:solidFill>
                <a:effectLst>
                  <a:outerShdw blurRad="38100" dist="38100" dir="2700000" algn="tl">
                    <a:srgbClr val="000000">
                      <a:alpha val="43137"/>
                    </a:srgbClr>
                  </a:outerShdw>
                </a:effectLst>
              </a:rPr>
              <a:t>Resolución del ejercicio 5</a:t>
            </a:r>
            <a:endParaRPr lang="es-MX" sz="3000" b="1" i="1" u="sng"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027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Conversión de FN a FC</a:t>
            </a:r>
            <a:endParaRPr lang="es-AR" dirty="0"/>
          </a:p>
        </p:txBody>
      </p:sp>
      <p:sp>
        <p:nvSpPr>
          <p:cNvPr id="4" name="CuadroTexto 3"/>
          <p:cNvSpPr txBox="1"/>
          <p:nvPr/>
        </p:nvSpPr>
        <p:spPr>
          <a:xfrm>
            <a:off x="2207568" y="2060848"/>
            <a:ext cx="7256606" cy="4278094"/>
          </a:xfrm>
          <a:prstGeom prst="rect">
            <a:avLst/>
          </a:prstGeom>
          <a:noFill/>
        </p:spPr>
        <p:txBody>
          <a:bodyPr wrap="square" rtlCol="0">
            <a:spAutoFit/>
          </a:bodyPr>
          <a:lstStyle/>
          <a:p>
            <a:r>
              <a:rPr lang="en-US" altLang="zh-CN" sz="3600" b="1" i="1" dirty="0">
                <a:solidFill>
                  <a:srgbClr val="C00000"/>
                </a:solidFill>
                <a:latin typeface="Times New Roman" panose="02020603050405020304" pitchFamily="18" charset="0"/>
                <a:cs typeface="Times New Roman" panose="02020603050405020304" pitchFamily="18" charset="0"/>
              </a:rPr>
              <a:t>w</a:t>
            </a:r>
            <a:r>
              <a:rPr lang="en-US" altLang="zh-CN" sz="3600" b="1" i="1" dirty="0">
                <a:solidFill>
                  <a:srgbClr val="C00000"/>
                </a:solidFill>
                <a:latin typeface="Times New Roman" panose="02020603050405020304" pitchFamily="18" charset="0"/>
                <a:cs typeface="Times New Roman" panose="02020603050405020304" pitchFamily="18" charset="0"/>
              </a:rPr>
              <a:t>= x y</a:t>
            </a:r>
            <a:r>
              <a:rPr lang="en-US" altLang="zh-CN" sz="3600" b="1" dirty="0">
                <a:solidFill>
                  <a:srgbClr val="C00000"/>
                </a:solidFill>
                <a:latin typeface="Times New Roman" panose="02020603050405020304" pitchFamily="18" charset="0"/>
                <a:cs typeface="Times New Roman" panose="02020603050405020304" pitchFamily="18" charset="0"/>
              </a:rPr>
              <a:t>  </a:t>
            </a:r>
            <a:r>
              <a:rPr lang="en-US" altLang="zh-CN" sz="3600" b="1" i="1" dirty="0">
                <a:solidFill>
                  <a:srgbClr val="C00000"/>
                </a:solidFill>
                <a:latin typeface="Times New Roman" panose="02020603050405020304" pitchFamily="18" charset="0"/>
                <a:cs typeface="Times New Roman" panose="02020603050405020304" pitchFamily="18" charset="0"/>
              </a:rPr>
              <a:t>+ </a:t>
            </a:r>
            <a:r>
              <a:rPr lang="en-US" altLang="zh-CN" sz="3600" b="1" i="1" dirty="0">
                <a:solidFill>
                  <a:srgbClr val="C00000"/>
                </a:solidFill>
                <a:latin typeface="Times New Roman" panose="02020603050405020304" pitchFamily="18" charset="0"/>
                <a:cs typeface="Times New Roman" panose="02020603050405020304" pitchFamily="18" charset="0"/>
              </a:rPr>
              <a:t>y z</a:t>
            </a:r>
          </a:p>
          <a:p>
            <a:r>
              <a:rPr lang="en-US" altLang="zh-CN" sz="3600" b="1" i="1" dirty="0">
                <a:solidFill>
                  <a:srgbClr val="C00000"/>
                </a:solidFill>
                <a:latin typeface="Times New Roman" panose="02020603050405020304" pitchFamily="18" charset="0"/>
                <a:cs typeface="Times New Roman" panose="02020603050405020304" pitchFamily="18" charset="0"/>
              </a:rPr>
              <a:t>w= x y (z + z) + y z (x + x)</a:t>
            </a:r>
          </a:p>
          <a:p>
            <a:r>
              <a:rPr lang="en-US" altLang="zh-CN" sz="3600" b="1" i="1" dirty="0">
                <a:solidFill>
                  <a:srgbClr val="C00000"/>
                </a:solidFill>
                <a:latin typeface="Times New Roman" panose="02020603050405020304" pitchFamily="18" charset="0"/>
                <a:cs typeface="Times New Roman" panose="02020603050405020304" pitchFamily="18" charset="0"/>
              </a:rPr>
              <a:t> </a:t>
            </a:r>
            <a:r>
              <a:rPr lang="en-US" altLang="zh-CN" sz="3600" b="1" i="1" dirty="0">
                <a:solidFill>
                  <a:srgbClr val="C00000"/>
                </a:solidFill>
                <a:latin typeface="Times New Roman" panose="02020603050405020304" pitchFamily="18" charset="0"/>
                <a:cs typeface="Times New Roman" panose="02020603050405020304" pitchFamily="18" charset="0"/>
              </a:rPr>
              <a:t>                  </a:t>
            </a:r>
            <a:r>
              <a:rPr lang="en-US" altLang="zh-CN" sz="2000" b="1" i="1" dirty="0" err="1">
                <a:solidFill>
                  <a:schemeClr val="tx2">
                    <a:lumMod val="75000"/>
                  </a:schemeClr>
                </a:solidFill>
                <a:latin typeface="Times New Roman" panose="02020603050405020304" pitchFamily="18" charset="0"/>
                <a:cs typeface="Times New Roman" panose="02020603050405020304" pitchFamily="18" charset="0"/>
              </a:rPr>
              <a:t>Aplicando</a:t>
            </a:r>
            <a:r>
              <a:rPr lang="en-US" altLang="zh-CN" sz="2000" b="1" i="1" dirty="0">
                <a:solidFill>
                  <a:schemeClr val="tx2">
                    <a:lumMod val="75000"/>
                  </a:schemeClr>
                </a:solidFill>
                <a:latin typeface="Times New Roman" panose="02020603050405020304" pitchFamily="18" charset="0"/>
                <a:cs typeface="Times New Roman" panose="02020603050405020304" pitchFamily="18" charset="0"/>
              </a:rPr>
              <a:t> </a:t>
            </a:r>
            <a:r>
              <a:rPr lang="en-US" altLang="zh-CN" sz="2000" b="1" i="1" dirty="0" err="1">
                <a:solidFill>
                  <a:schemeClr val="tx2">
                    <a:lumMod val="75000"/>
                  </a:schemeClr>
                </a:solidFill>
                <a:latin typeface="Times New Roman" panose="02020603050405020304" pitchFamily="18" charset="0"/>
                <a:cs typeface="Times New Roman" panose="02020603050405020304" pitchFamily="18" charset="0"/>
              </a:rPr>
              <a:t>Distributiva</a:t>
            </a:r>
            <a:endParaRPr lang="en-US" altLang="zh-CN" sz="2000" b="1" i="1" dirty="0">
              <a:solidFill>
                <a:srgbClr val="C00000"/>
              </a:solidFill>
              <a:latin typeface="Times New Roman" panose="02020603050405020304" pitchFamily="18" charset="0"/>
              <a:cs typeface="Times New Roman" panose="02020603050405020304" pitchFamily="18" charset="0"/>
            </a:endParaRPr>
          </a:p>
          <a:p>
            <a:r>
              <a:rPr lang="en-US" altLang="zh-CN" sz="3600" b="1" i="1" dirty="0">
                <a:solidFill>
                  <a:srgbClr val="C00000"/>
                </a:solidFill>
                <a:latin typeface="Times New Roman" panose="02020603050405020304" pitchFamily="18" charset="0"/>
                <a:cs typeface="Times New Roman" panose="02020603050405020304" pitchFamily="18" charset="0"/>
              </a:rPr>
              <a:t>w= (x y z) + (x y z) + (y z x) + (y z x)</a:t>
            </a:r>
          </a:p>
          <a:p>
            <a:r>
              <a:rPr lang="en-US" altLang="zh-CN" sz="2000" b="1" i="1" dirty="0">
                <a:solidFill>
                  <a:schemeClr val="tx2">
                    <a:lumMod val="75000"/>
                  </a:schemeClr>
                </a:solidFill>
                <a:latin typeface="Times New Roman" panose="02020603050405020304" pitchFamily="18" charset="0"/>
                <a:cs typeface="Times New Roman" panose="02020603050405020304" pitchFamily="18" charset="0"/>
              </a:rPr>
              <a:t>                                           </a:t>
            </a:r>
            <a:r>
              <a:rPr lang="en-US" altLang="zh-CN" sz="2000" b="1" i="1" dirty="0" err="1">
                <a:solidFill>
                  <a:schemeClr val="tx2">
                    <a:lumMod val="75000"/>
                  </a:schemeClr>
                </a:solidFill>
                <a:latin typeface="Times New Roman" panose="02020603050405020304" pitchFamily="18" charset="0"/>
                <a:cs typeface="Times New Roman" panose="02020603050405020304" pitchFamily="18" charset="0"/>
              </a:rPr>
              <a:t>Ordenando</a:t>
            </a:r>
            <a:endParaRPr lang="en-US" altLang="zh-CN" sz="2000" b="1" i="1" dirty="0">
              <a:solidFill>
                <a:srgbClr val="C00000"/>
              </a:solidFill>
              <a:latin typeface="Times New Roman" panose="02020603050405020304" pitchFamily="18" charset="0"/>
              <a:cs typeface="Times New Roman" panose="02020603050405020304" pitchFamily="18" charset="0"/>
            </a:endParaRPr>
          </a:p>
          <a:p>
            <a:r>
              <a:rPr lang="en-US" altLang="zh-CN" sz="3600" b="1" i="1" dirty="0">
                <a:solidFill>
                  <a:srgbClr val="C00000"/>
                </a:solidFill>
                <a:latin typeface="Times New Roman" panose="02020603050405020304" pitchFamily="18" charset="0"/>
                <a:cs typeface="Times New Roman" panose="02020603050405020304" pitchFamily="18" charset="0"/>
              </a:rPr>
              <a:t>w= (x y z) + (x y z) + </a:t>
            </a:r>
            <a:r>
              <a:rPr lang="en-US" altLang="zh-CN" sz="3600" b="1" i="1" dirty="0">
                <a:solidFill>
                  <a:srgbClr val="C00000"/>
                </a:solidFill>
                <a:latin typeface="Times New Roman" panose="02020603050405020304" pitchFamily="18" charset="0"/>
                <a:cs typeface="Times New Roman" panose="02020603050405020304" pitchFamily="18" charset="0"/>
              </a:rPr>
              <a:t>(x y z) </a:t>
            </a:r>
            <a:r>
              <a:rPr lang="en-US" altLang="zh-CN" sz="3600" b="1" i="1" dirty="0">
                <a:solidFill>
                  <a:srgbClr val="C00000"/>
                </a:solidFill>
                <a:latin typeface="Times New Roman" panose="02020603050405020304" pitchFamily="18" charset="0"/>
                <a:cs typeface="Times New Roman" panose="02020603050405020304" pitchFamily="18" charset="0"/>
              </a:rPr>
              <a:t>+ </a:t>
            </a:r>
            <a:r>
              <a:rPr lang="en-US" altLang="zh-CN" sz="3600" b="1" i="1" dirty="0">
                <a:solidFill>
                  <a:srgbClr val="C00000"/>
                </a:solidFill>
                <a:latin typeface="Times New Roman" panose="02020603050405020304" pitchFamily="18" charset="0"/>
                <a:cs typeface="Times New Roman" panose="02020603050405020304" pitchFamily="18" charset="0"/>
              </a:rPr>
              <a:t>(x y z)</a:t>
            </a:r>
          </a:p>
          <a:p>
            <a:r>
              <a:rPr lang="en-US" sz="3600" b="1" i="1" dirty="0">
                <a:solidFill>
                  <a:srgbClr val="C00000"/>
                </a:solidFill>
                <a:latin typeface="Times New Roman" panose="02020603050405020304" pitchFamily="18" charset="0"/>
                <a:cs typeface="Times New Roman" panose="02020603050405020304" pitchFamily="18" charset="0"/>
              </a:rPr>
              <a:t> </a:t>
            </a:r>
            <a:r>
              <a:rPr lang="en-US" sz="3600" b="1" i="1" dirty="0">
                <a:solidFill>
                  <a:srgbClr val="C00000"/>
                </a:solidFill>
                <a:latin typeface="Times New Roman" panose="02020603050405020304" pitchFamily="18" charset="0"/>
                <a:cs typeface="Times New Roman" panose="02020603050405020304" pitchFamily="18" charset="0"/>
              </a:rPr>
              <a:t>         </a:t>
            </a:r>
            <a:r>
              <a:rPr lang="en-US" sz="3600" b="1" i="1" dirty="0">
                <a:latin typeface="Times New Roman" panose="02020603050405020304" pitchFamily="18" charset="0"/>
                <a:cs typeface="Times New Roman" panose="02020603050405020304" pitchFamily="18" charset="0"/>
              </a:rPr>
              <a:t>5            4             7            3</a:t>
            </a:r>
          </a:p>
          <a:p>
            <a:pPr algn="ctr"/>
            <a:r>
              <a:rPr lang="en-US" b="1" i="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a:t>
            </a:r>
            <a:r>
              <a:rPr lang="en-US"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i="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Tabla</a:t>
            </a:r>
            <a:r>
              <a:rPr lang="en-US"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Slice 83</a:t>
            </a:r>
            <a:r>
              <a:rPr lang="en-US" sz="3600" b="1" i="1" dirty="0">
                <a:latin typeface="Times New Roman" panose="02020603050405020304" pitchFamily="18" charset="0"/>
                <a:cs typeface="Times New Roman" panose="02020603050405020304" pitchFamily="18" charset="0"/>
              </a:rPr>
              <a:t> </a:t>
            </a:r>
            <a:endParaRPr lang="es-AR" sz="2400" b="1" dirty="0"/>
          </a:p>
        </p:txBody>
      </p:sp>
      <p:sp>
        <p:nvSpPr>
          <p:cNvPr id="5" name="1 CuadroTexto"/>
          <p:cNvSpPr txBox="1">
            <a:spLocks noChangeArrowheads="1"/>
          </p:cNvSpPr>
          <p:nvPr/>
        </p:nvSpPr>
        <p:spPr bwMode="auto">
          <a:xfrm>
            <a:off x="4991174" y="3635176"/>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a:solidFill>
                  <a:srgbClr val="C00000"/>
                </a:solidFill>
                <a:latin typeface="Arial" panose="020B0604020202020204" pitchFamily="34" charset="0"/>
              </a:rPr>
              <a:t>_</a:t>
            </a:r>
            <a:endParaRPr lang="es-AR" altLang="es-AR" sz="1800" b="1">
              <a:solidFill>
                <a:srgbClr val="C00000"/>
              </a:solidFill>
              <a:latin typeface="Arial" panose="020B0604020202020204" pitchFamily="34" charset="0"/>
            </a:endParaRPr>
          </a:p>
        </p:txBody>
      </p:sp>
      <p:sp>
        <p:nvSpPr>
          <p:cNvPr id="6" name="1 CuadroTexto"/>
          <p:cNvSpPr txBox="1">
            <a:spLocks noChangeArrowheads="1"/>
          </p:cNvSpPr>
          <p:nvPr/>
        </p:nvSpPr>
        <p:spPr bwMode="auto">
          <a:xfrm>
            <a:off x="3262982" y="198884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a:solidFill>
                  <a:srgbClr val="C00000"/>
                </a:solidFill>
                <a:latin typeface="Arial" panose="020B0604020202020204" pitchFamily="34" charset="0"/>
              </a:rPr>
              <a:t>_</a:t>
            </a:r>
            <a:endParaRPr lang="es-AR" altLang="es-AR" sz="1800" b="1">
              <a:solidFill>
                <a:srgbClr val="C00000"/>
              </a:solidFill>
              <a:latin typeface="Arial" panose="020B0604020202020204" pitchFamily="34" charset="0"/>
            </a:endParaRPr>
          </a:p>
        </p:txBody>
      </p:sp>
      <p:sp>
        <p:nvSpPr>
          <p:cNvPr id="7" name="1 CuadroTexto"/>
          <p:cNvSpPr txBox="1">
            <a:spLocks noChangeArrowheads="1"/>
          </p:cNvSpPr>
          <p:nvPr/>
        </p:nvSpPr>
        <p:spPr bwMode="auto">
          <a:xfrm>
            <a:off x="4367808" y="2483048"/>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8" name="1 CuadroTexto"/>
          <p:cNvSpPr txBox="1">
            <a:spLocks noChangeArrowheads="1"/>
          </p:cNvSpPr>
          <p:nvPr/>
        </p:nvSpPr>
        <p:spPr bwMode="auto">
          <a:xfrm>
            <a:off x="8591574" y="3635176"/>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9" name="1 CuadroTexto"/>
          <p:cNvSpPr txBox="1">
            <a:spLocks noChangeArrowheads="1"/>
          </p:cNvSpPr>
          <p:nvPr/>
        </p:nvSpPr>
        <p:spPr bwMode="auto">
          <a:xfrm>
            <a:off x="3287688" y="2483048"/>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a:solidFill>
                  <a:srgbClr val="C00000"/>
                </a:solidFill>
                <a:latin typeface="Arial" panose="020B0604020202020204" pitchFamily="34" charset="0"/>
              </a:rPr>
              <a:t>_</a:t>
            </a:r>
            <a:endParaRPr lang="es-AR" altLang="es-AR" sz="1800" b="1">
              <a:solidFill>
                <a:srgbClr val="C00000"/>
              </a:solidFill>
              <a:latin typeface="Arial" panose="020B0604020202020204" pitchFamily="34" charset="0"/>
            </a:endParaRPr>
          </a:p>
        </p:txBody>
      </p:sp>
      <p:sp>
        <p:nvSpPr>
          <p:cNvPr id="10" name="1 CuadroTexto"/>
          <p:cNvSpPr txBox="1">
            <a:spLocks noChangeArrowheads="1"/>
          </p:cNvSpPr>
          <p:nvPr/>
        </p:nvSpPr>
        <p:spPr bwMode="auto">
          <a:xfrm>
            <a:off x="3431704" y="3645024"/>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1" name="1 CuadroTexto"/>
          <p:cNvSpPr txBox="1">
            <a:spLocks noChangeArrowheads="1"/>
          </p:cNvSpPr>
          <p:nvPr/>
        </p:nvSpPr>
        <p:spPr bwMode="auto">
          <a:xfrm>
            <a:off x="5063182" y="4437112"/>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2" name="1 CuadroTexto"/>
          <p:cNvSpPr txBox="1">
            <a:spLocks noChangeArrowheads="1"/>
          </p:cNvSpPr>
          <p:nvPr/>
        </p:nvSpPr>
        <p:spPr bwMode="auto">
          <a:xfrm>
            <a:off x="3503712" y="4427264"/>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5" name="1 CuadroTexto"/>
          <p:cNvSpPr txBox="1">
            <a:spLocks noChangeArrowheads="1"/>
          </p:cNvSpPr>
          <p:nvPr/>
        </p:nvSpPr>
        <p:spPr bwMode="auto">
          <a:xfrm>
            <a:off x="8015510" y="4427264"/>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6" name="1 CuadroTexto"/>
          <p:cNvSpPr txBox="1">
            <a:spLocks noChangeArrowheads="1"/>
          </p:cNvSpPr>
          <p:nvPr/>
        </p:nvSpPr>
        <p:spPr bwMode="auto">
          <a:xfrm>
            <a:off x="6744072" y="2492896"/>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7" name="1 CuadroTexto"/>
          <p:cNvSpPr txBox="1">
            <a:spLocks noChangeArrowheads="1"/>
          </p:cNvSpPr>
          <p:nvPr/>
        </p:nvSpPr>
        <p:spPr bwMode="auto">
          <a:xfrm>
            <a:off x="5423222" y="3635176"/>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
        <p:nvSpPr>
          <p:cNvPr id="18" name="1 CuadroTexto"/>
          <p:cNvSpPr txBox="1">
            <a:spLocks noChangeArrowheads="1"/>
          </p:cNvSpPr>
          <p:nvPr/>
        </p:nvSpPr>
        <p:spPr bwMode="auto">
          <a:xfrm>
            <a:off x="5375920" y="4427264"/>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ES" altLang="es-AR" sz="1800" b="1" dirty="0">
                <a:solidFill>
                  <a:srgbClr val="C00000"/>
                </a:solidFill>
                <a:latin typeface="Arial" panose="020B0604020202020204" pitchFamily="34" charset="0"/>
              </a:rPr>
              <a:t>_</a:t>
            </a:r>
            <a:endParaRPr lang="es-AR" altLang="es-AR" sz="18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4798578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383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8549" name="TextBox 1"/>
          <p:cNvSpPr txBox="1">
            <a:spLocks noChangeArrowheads="1"/>
          </p:cNvSpPr>
          <p:nvPr/>
        </p:nvSpPr>
        <p:spPr bwMode="auto">
          <a:xfrm>
            <a:off x="2514601" y="2451101"/>
            <a:ext cx="7590219" cy="139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667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667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667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667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66700" algn="l"/>
              </a:tabLst>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Otra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manera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importante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expresar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expresiones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booleanas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es</a:t>
            </a:r>
          </a:p>
          <a:p>
            <a:pPr>
              <a:lnSpc>
                <a:spcPts val="2800"/>
              </a:lnSpc>
              <a:spcBef>
                <a:spcPct val="0"/>
              </a:spcBef>
              <a:buNone/>
            </a:pPr>
            <a:r>
              <a:rPr lang="en-US" altLang="zh-CN" sz="180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normal.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Tiene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misma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estructura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básica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suma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p>
          <a:p>
            <a:pPr>
              <a:lnSpc>
                <a:spcPts val="2800"/>
              </a:lnSpc>
              <a:spcBef>
                <a:spcPct val="0"/>
              </a:spcBef>
              <a:buNone/>
            </a:pPr>
            <a:r>
              <a:rPr lang="en-US" altLang="zh-CN" sz="180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productos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producto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sumas,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pero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no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requiere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los</a:t>
            </a:r>
          </a:p>
          <a:p>
            <a:pPr>
              <a:lnSpc>
                <a:spcPts val="2800"/>
              </a:lnSpc>
              <a:spcBef>
                <a:spcPct val="0"/>
              </a:spcBef>
              <a:buNone/>
            </a:pPr>
            <a:r>
              <a:rPr lang="en-US" altLang="zh-CN" sz="180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términos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sean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minterminos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maxterminos.</a:t>
            </a:r>
          </a:p>
        </p:txBody>
      </p:sp>
      <p:sp>
        <p:nvSpPr>
          <p:cNvPr id="108550" name="TextBox 1"/>
          <p:cNvSpPr txBox="1">
            <a:spLocks noChangeArrowheads="1"/>
          </p:cNvSpPr>
          <p:nvPr/>
        </p:nvSpPr>
        <p:spPr bwMode="auto">
          <a:xfrm>
            <a:off x="2781301" y="4000501"/>
            <a:ext cx="7478009"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Por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ejemplo: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siguiente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normal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para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suma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p>
        </p:txBody>
      </p:sp>
      <p:sp>
        <p:nvSpPr>
          <p:cNvPr id="108551" name="TextBox 1"/>
          <p:cNvSpPr txBox="1">
            <a:spLocks noChangeArrowheads="1"/>
          </p:cNvSpPr>
          <p:nvPr/>
        </p:nvSpPr>
        <p:spPr bwMode="auto">
          <a:xfrm>
            <a:off x="2781301" y="4305301"/>
            <a:ext cx="33512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productos: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X  Y  Z</a:t>
            </a:r>
          </a:p>
        </p:txBody>
      </p:sp>
      <p:sp>
        <p:nvSpPr>
          <p:cNvPr id="108552" name="TextBox 1"/>
          <p:cNvSpPr txBox="1">
            <a:spLocks noChangeArrowheads="1"/>
          </p:cNvSpPr>
          <p:nvPr/>
        </p:nvSpPr>
        <p:spPr bwMode="auto">
          <a:xfrm>
            <a:off x="2514601" y="4864101"/>
            <a:ext cx="7197483"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siguiente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es</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normal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para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producto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sumas:</a:t>
            </a:r>
          </a:p>
        </p:txBody>
      </p:sp>
      <p:sp>
        <p:nvSpPr>
          <p:cNvPr id="108553" name="TextBox 1"/>
          <p:cNvSpPr txBox="1">
            <a:spLocks noChangeArrowheads="1"/>
          </p:cNvSpPr>
          <p:nvPr/>
        </p:nvSpPr>
        <p:spPr bwMode="auto">
          <a:xfrm>
            <a:off x="3429001" y="5168901"/>
            <a:ext cx="20542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6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(Y+X)(X + Z) Y</a:t>
            </a:r>
          </a:p>
        </p:txBody>
      </p:sp>
      <p:sp>
        <p:nvSpPr>
          <p:cNvPr id="108554" name="TextBox 1"/>
          <p:cNvSpPr txBox="1">
            <a:spLocks noChangeArrowheads="1"/>
          </p:cNvSpPr>
          <p:nvPr/>
        </p:nvSpPr>
        <p:spPr bwMode="auto">
          <a:xfrm>
            <a:off x="2514600" y="5726113"/>
            <a:ext cx="80772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100"/>
              </a:lnSpc>
              <a:spcBef>
                <a:spcPct val="0"/>
              </a:spcBef>
              <a:buNone/>
            </a:pPr>
            <a:r>
              <a:rPr lang="en-US" altLang="zh-CN" sz="2400">
                <a:solidFill>
                  <a:srgbClr val="FF0000"/>
                </a:solidFill>
                <a:latin typeface="Times New Roman" panose="02020603050405020304" pitchFamily="18" charset="0"/>
                <a:cs typeface="Times New Roman" panose="02020603050405020304" pitchFamily="18" charset="0"/>
              </a:rPr>
              <a:t>Nota: En general la forma más utilizada es: la suma de productos</a:t>
            </a:r>
          </a:p>
        </p:txBody>
      </p:sp>
      <p:sp>
        <p:nvSpPr>
          <p:cNvPr id="1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325689" y="1120776"/>
            <a:ext cx="7484421" cy="276999"/>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sz="3500" dirty="0">
                <a:solidFill>
                  <a:srgbClr val="FF0000"/>
                </a:solidFill>
              </a:rPr>
              <a:t>Forma </a:t>
            </a:r>
            <a:r>
              <a:rPr lang="en-US" altLang="zh-CN" sz="3500" dirty="0">
                <a:solidFill>
                  <a:srgbClr val="FF0000"/>
                </a:solidFill>
              </a:rPr>
              <a:t>Normal de </a:t>
            </a:r>
            <a:r>
              <a:rPr lang="en-US" altLang="zh-CN" sz="3500" dirty="0" err="1">
                <a:solidFill>
                  <a:srgbClr val="FF0000"/>
                </a:solidFill>
              </a:rPr>
              <a:t>Funciones</a:t>
            </a:r>
            <a:r>
              <a:rPr lang="en-US" altLang="zh-CN" sz="3500" dirty="0">
                <a:solidFill>
                  <a:srgbClr val="FF0000"/>
                </a:solidFill>
              </a:rPr>
              <a:t> </a:t>
            </a:r>
            <a:r>
              <a:rPr lang="en-US" altLang="zh-CN" sz="3500" dirty="0" err="1">
                <a:solidFill>
                  <a:srgbClr val="FF0000"/>
                </a:solidFill>
              </a:rPr>
              <a:t>Booleanas</a:t>
            </a:r>
            <a:endParaRPr lang="en-US" altLang="zh-CN" sz="3500" dirty="0">
              <a:solidFill>
                <a:srgbClr val="FF0000"/>
              </a:solidFill>
            </a:endParaRPr>
          </a:p>
        </p:txBody>
      </p:sp>
      <p:sp>
        <p:nvSpPr>
          <p:cNvPr id="17" name="Freeform 3"/>
          <p:cNvSpPr/>
          <p:nvPr/>
        </p:nvSpPr>
        <p:spPr>
          <a:xfrm>
            <a:off x="5105400" y="428625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5486400" y="426720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5853114" y="4267200"/>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4267200" y="5105400"/>
            <a:ext cx="319088"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6016532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1"/>
          <p:cNvSpPr txBox="1"/>
          <p:nvPr/>
        </p:nvSpPr>
        <p:spPr>
          <a:xfrm>
            <a:off x="2325689" y="1120776"/>
            <a:ext cx="8143255" cy="276999"/>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sz="3500" dirty="0" err="1">
                <a:solidFill>
                  <a:srgbClr val="FF0000"/>
                </a:solidFill>
              </a:rPr>
              <a:t>Formas</a:t>
            </a:r>
            <a:r>
              <a:rPr lang="en-US" altLang="zh-CN" sz="3500" dirty="0">
                <a:solidFill>
                  <a:srgbClr val="FF0000"/>
                </a:solidFill>
              </a:rPr>
              <a:t> de </a:t>
            </a:r>
            <a:r>
              <a:rPr lang="en-US" altLang="zh-CN" sz="3500" dirty="0" err="1">
                <a:solidFill>
                  <a:srgbClr val="FF0000"/>
                </a:solidFill>
              </a:rPr>
              <a:t>expresar</a:t>
            </a:r>
            <a:r>
              <a:rPr lang="en-US" altLang="zh-CN" sz="3500" dirty="0">
                <a:solidFill>
                  <a:srgbClr val="FF0000"/>
                </a:solidFill>
              </a:rPr>
              <a:t> </a:t>
            </a:r>
            <a:r>
              <a:rPr lang="en-US" altLang="zh-CN" sz="3500" dirty="0" err="1">
                <a:solidFill>
                  <a:srgbClr val="FF0000"/>
                </a:solidFill>
              </a:rPr>
              <a:t>Funciones</a:t>
            </a:r>
            <a:r>
              <a:rPr lang="en-US" altLang="zh-CN" sz="3500" dirty="0">
                <a:solidFill>
                  <a:srgbClr val="FF0000"/>
                </a:solidFill>
              </a:rPr>
              <a:t> </a:t>
            </a:r>
            <a:r>
              <a:rPr lang="en-US" altLang="zh-CN" sz="3500" dirty="0" err="1">
                <a:solidFill>
                  <a:srgbClr val="FF0000"/>
                </a:solidFill>
              </a:rPr>
              <a:t>Booleanas</a:t>
            </a:r>
            <a:endParaRPr lang="en-US" altLang="zh-CN" sz="3500" dirty="0">
              <a:solidFill>
                <a:srgbClr val="FF0000"/>
              </a:solidFill>
            </a:endParaRPr>
          </a:p>
        </p:txBody>
      </p:sp>
      <p:sp>
        <p:nvSpPr>
          <p:cNvPr id="7" name="CuadroTexto 6"/>
          <p:cNvSpPr txBox="1"/>
          <p:nvPr/>
        </p:nvSpPr>
        <p:spPr>
          <a:xfrm>
            <a:off x="2351585" y="1412776"/>
            <a:ext cx="7853175" cy="1815882"/>
          </a:xfrm>
          <a:prstGeom prst="rect">
            <a:avLst/>
          </a:prstGeom>
          <a:noFill/>
        </p:spPr>
        <p:txBody>
          <a:bodyPr wrap="none" rtlCol="0">
            <a:spAutoFit/>
          </a:bodyPr>
          <a:lstStyle/>
          <a:p>
            <a:pPr algn="ctr"/>
            <a:r>
              <a:rPr lang="es-ES" sz="2400" i="1" u="sng" dirty="0">
                <a:solidFill>
                  <a:schemeClr val="accent2"/>
                </a:solidFill>
                <a:effectLst>
                  <a:outerShdw blurRad="38100" dist="38100" dir="2700000" algn="tl">
                    <a:srgbClr val="000000">
                      <a:alpha val="43137"/>
                    </a:srgbClr>
                  </a:outerShdw>
                </a:effectLst>
              </a:rPr>
              <a:t>Forma Algebraica</a:t>
            </a:r>
          </a:p>
          <a:p>
            <a:pPr marL="285750" indent="-285750">
              <a:buFont typeface="Arial" panose="020B0604020202020204" pitchFamily="34" charset="0"/>
              <a:buChar char="•"/>
            </a:pPr>
            <a:r>
              <a:rPr lang="es-ES" sz="2400" dirty="0"/>
              <a:t>Forma Normal (Suma de Productos </a:t>
            </a:r>
            <a:r>
              <a:rPr lang="es-ES" sz="2400" dirty="0" err="1"/>
              <a:t>ó</a:t>
            </a:r>
            <a:r>
              <a:rPr lang="es-ES" sz="2400" dirty="0"/>
              <a:t> Productos de Suma)</a:t>
            </a:r>
          </a:p>
          <a:p>
            <a:pPr marL="285750" indent="-285750">
              <a:buFont typeface="Arial" panose="020B0604020202020204" pitchFamily="34" charset="0"/>
              <a:buChar char="•"/>
            </a:pPr>
            <a:r>
              <a:rPr lang="es-ES" sz="2400" dirty="0"/>
              <a:t>Forma </a:t>
            </a:r>
            <a:r>
              <a:rPr lang="es-ES" sz="2400" dirty="0" err="1"/>
              <a:t>Canonica</a:t>
            </a:r>
            <a:r>
              <a:rPr lang="es-ES" sz="2400" dirty="0"/>
              <a:t> </a:t>
            </a:r>
            <a:r>
              <a:rPr lang="es-ES" sz="2400" dirty="0"/>
              <a:t>(Suma de Productos </a:t>
            </a:r>
            <a:r>
              <a:rPr lang="es-ES" sz="2400" dirty="0" err="1"/>
              <a:t>ó</a:t>
            </a:r>
            <a:r>
              <a:rPr lang="es-ES" sz="2400" dirty="0"/>
              <a:t> Productos de </a:t>
            </a:r>
            <a:r>
              <a:rPr lang="es-ES" sz="2400" dirty="0"/>
              <a:t>Suma)</a:t>
            </a:r>
          </a:p>
          <a:p>
            <a:pPr algn="ctr"/>
            <a:endParaRPr lang="es-ES" sz="1600" b="1" i="1" u="sng" dirty="0">
              <a:solidFill>
                <a:schemeClr val="accent2"/>
              </a:solidFill>
              <a:effectLst>
                <a:outerShdw blurRad="38100" dist="38100" dir="2700000" algn="tl">
                  <a:srgbClr val="000000">
                    <a:alpha val="43137"/>
                  </a:srgbClr>
                </a:outerShdw>
              </a:effectLst>
            </a:endParaRPr>
          </a:p>
          <a:p>
            <a:pPr algn="ctr"/>
            <a:r>
              <a:rPr lang="es-ES" sz="2400" b="1" i="1" u="sng" dirty="0">
                <a:solidFill>
                  <a:schemeClr val="accent2"/>
                </a:solidFill>
                <a:effectLst>
                  <a:outerShdw blurRad="38100" dist="38100" dir="2700000" algn="tl">
                    <a:srgbClr val="000000">
                      <a:alpha val="43137"/>
                    </a:srgbClr>
                  </a:outerShdw>
                </a:effectLst>
              </a:rPr>
              <a:t>Tablas de función</a:t>
            </a:r>
            <a:endParaRPr lang="es-ES" sz="2400" b="1" i="1" u="sng" dirty="0">
              <a:solidFill>
                <a:schemeClr val="accent2"/>
              </a:solidFill>
              <a:effectLst>
                <a:outerShdw blurRad="38100" dist="38100" dir="2700000" algn="tl">
                  <a:srgbClr val="000000">
                    <a:alpha val="43137"/>
                  </a:srgbClr>
                </a:outerShdw>
              </a:effectLst>
            </a:endParaRPr>
          </a:p>
        </p:txBody>
      </p:sp>
      <p:graphicFrame>
        <p:nvGraphicFramePr>
          <p:cNvPr id="8" name="表格 4"/>
          <p:cNvGraphicFramePr>
            <a:graphicFrameLocks noGrp="1"/>
          </p:cNvGraphicFramePr>
          <p:nvPr>
            <p:extLst/>
          </p:nvPr>
        </p:nvGraphicFramePr>
        <p:xfrm>
          <a:off x="4871938" y="3175190"/>
          <a:ext cx="2880246" cy="3566178"/>
        </p:xfrm>
        <a:graphic>
          <a:graphicData uri="http://schemas.openxmlformats.org/drawingml/2006/table">
            <a:tbl>
              <a:tblPr/>
              <a:tblGrid>
                <a:gridCol w="720013">
                  <a:extLst>
                    <a:ext uri="{9D8B030D-6E8A-4147-A177-3AD203B41FA5}">
                      <a16:colId xmlns="" xmlns:a16="http://schemas.microsoft.com/office/drawing/2014/main" val="20000"/>
                    </a:ext>
                  </a:extLst>
                </a:gridCol>
                <a:gridCol w="720110">
                  <a:extLst>
                    <a:ext uri="{9D8B030D-6E8A-4147-A177-3AD203B41FA5}">
                      <a16:colId xmlns="" xmlns:a16="http://schemas.microsoft.com/office/drawing/2014/main" val="20001"/>
                    </a:ext>
                  </a:extLst>
                </a:gridCol>
                <a:gridCol w="720013">
                  <a:extLst>
                    <a:ext uri="{9D8B030D-6E8A-4147-A177-3AD203B41FA5}">
                      <a16:colId xmlns="" xmlns:a16="http://schemas.microsoft.com/office/drawing/2014/main" val="20002"/>
                    </a:ext>
                  </a:extLst>
                </a:gridCol>
                <a:gridCol w="720110">
                  <a:extLst>
                    <a:ext uri="{9D8B030D-6E8A-4147-A177-3AD203B41FA5}">
                      <a16:colId xmlns="" xmlns:a16="http://schemas.microsoft.com/office/drawing/2014/main" val="20003"/>
                    </a:ext>
                  </a:extLst>
                </a:gridCol>
              </a:tblGrid>
              <a:tr h="368041">
                <a:tc>
                  <a:txBody>
                    <a:bodyPr/>
                    <a:lstStyle/>
                    <a:p>
                      <a:pPr algn="ctr"/>
                      <a:r>
                        <a:rPr lang="en-US" altLang="zh-CN" sz="2000" dirty="0" smtClean="0">
                          <a:solidFill>
                            <a:srgbClr val="003366"/>
                          </a:solidFill>
                          <a:latin typeface="Times New Roman" pitchFamily="18" charset="0"/>
                          <a:cs typeface="Times New Roman" pitchFamily="18" charset="0"/>
                        </a:rPr>
                        <a:t>X1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X2</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X3</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f</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7"/>
                  </a:ext>
                </a:extLst>
              </a:tr>
              <a:tr h="368041">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6627028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524000" y="0"/>
            <a:ext cx="4572000" cy="6858000"/>
          </a:xfrm>
          <a:custGeom>
            <a:avLst/>
            <a:gdLst>
              <a:gd name="connsiteX0" fmla="*/ 0 w 4572000"/>
              <a:gd name="connsiteY0" fmla="*/ 6858000 h 6858000"/>
              <a:gd name="connsiteX1" fmla="*/ 4572000 w 4572000"/>
              <a:gd name="connsiteY1" fmla="*/ 6858000 h 6858000"/>
              <a:gd name="connsiteX2" fmla="*/ 4572000 w 4572000"/>
              <a:gd name="connsiteY2" fmla="*/ 0 h 6858000"/>
              <a:gd name="connsiteX3" fmla="*/ 0 w 4572000"/>
              <a:gd name="connsiteY3" fmla="*/ 0 h 6858000"/>
              <a:gd name="connsiteX4" fmla="*/ 0 w 457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6858000">
                <a:moveTo>
                  <a:pt x="0" y="6858000"/>
                </a:moveTo>
                <a:lnTo>
                  <a:pt x="4572000" y="6858000"/>
                </a:lnTo>
                <a:lnTo>
                  <a:pt x="4572000" y="0"/>
                </a:lnTo>
                <a:lnTo>
                  <a:pt x="0" y="0"/>
                </a:lnTo>
                <a:lnTo>
                  <a:pt x="0" y="6858000"/>
                </a:lnTo>
              </a:path>
            </a:pathLst>
          </a:custGeom>
          <a:pattFill prst="lgConfetti">
            <a:fgClr>
              <a:schemeClr val="tx2">
                <a:lumMod val="60000"/>
                <a:lumOff val="40000"/>
              </a:schemeClr>
            </a:fgClr>
            <a:bgClr>
              <a:schemeClr val="tx2">
                <a:lumMod val="75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2209800" y="990600"/>
            <a:ext cx="5181600" cy="1905000"/>
          </a:xfrm>
          <a:custGeom>
            <a:avLst/>
            <a:gdLst>
              <a:gd name="connsiteX0" fmla="*/ 0 w 5181600"/>
              <a:gd name="connsiteY0" fmla="*/ 952500 h 1905000"/>
              <a:gd name="connsiteX1" fmla="*/ 952500 w 5181600"/>
              <a:gd name="connsiteY1" fmla="*/ 0 h 1905000"/>
              <a:gd name="connsiteX2" fmla="*/ 952500 w 5181600"/>
              <a:gd name="connsiteY2" fmla="*/ 0 h 1905000"/>
              <a:gd name="connsiteX3" fmla="*/ 952500 w 5181600"/>
              <a:gd name="connsiteY3" fmla="*/ 0 h 1905000"/>
              <a:gd name="connsiteX4" fmla="*/ 4229100 w 5181600"/>
              <a:gd name="connsiteY4" fmla="*/ 0 h 1905000"/>
              <a:gd name="connsiteX5" fmla="*/ 4229100 w 5181600"/>
              <a:gd name="connsiteY5" fmla="*/ 0 h 1905000"/>
              <a:gd name="connsiteX6" fmla="*/ 5181600 w 5181600"/>
              <a:gd name="connsiteY6" fmla="*/ 952500 h 1905000"/>
              <a:gd name="connsiteX7" fmla="*/ 5181600 w 5181600"/>
              <a:gd name="connsiteY7" fmla="*/ 952500 h 1905000"/>
              <a:gd name="connsiteX8" fmla="*/ 5181600 w 5181600"/>
              <a:gd name="connsiteY8" fmla="*/ 952500 h 1905000"/>
              <a:gd name="connsiteX9" fmla="*/ 5181600 w 5181600"/>
              <a:gd name="connsiteY9" fmla="*/ 952500 h 1905000"/>
              <a:gd name="connsiteX10" fmla="*/ 5181600 w 5181600"/>
              <a:gd name="connsiteY10" fmla="*/ 952500 h 1905000"/>
              <a:gd name="connsiteX11" fmla="*/ 4229100 w 5181600"/>
              <a:gd name="connsiteY11" fmla="*/ 1905000 h 1905000"/>
              <a:gd name="connsiteX12" fmla="*/ 4229100 w 5181600"/>
              <a:gd name="connsiteY12" fmla="*/ 1905000 h 1905000"/>
              <a:gd name="connsiteX13" fmla="*/ 4229100 w 5181600"/>
              <a:gd name="connsiteY13" fmla="*/ 1905000 h 1905000"/>
              <a:gd name="connsiteX14" fmla="*/ 952500 w 5181600"/>
              <a:gd name="connsiteY14" fmla="*/ 1905000 h 1905000"/>
              <a:gd name="connsiteX15" fmla="*/ 952500 w 5181600"/>
              <a:gd name="connsiteY15" fmla="*/ 1905000 h 1905000"/>
              <a:gd name="connsiteX16" fmla="*/ 0 w 5181600"/>
              <a:gd name="connsiteY16" fmla="*/ 952500 h 1905000"/>
              <a:gd name="connsiteX17" fmla="*/ 0 w 5181600"/>
              <a:gd name="connsiteY17" fmla="*/ 952500 h 1905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181600" h="1905000">
                <a:moveTo>
                  <a:pt x="0" y="952500"/>
                </a:moveTo>
                <a:cubicBezTo>
                  <a:pt x="0" y="426466"/>
                  <a:pt x="426453" y="0"/>
                  <a:pt x="952500" y="0"/>
                </a:cubicBezTo>
                <a:cubicBezTo>
                  <a:pt x="952500" y="0"/>
                  <a:pt x="952500" y="0"/>
                  <a:pt x="952500" y="0"/>
                </a:cubicBezTo>
                <a:lnTo>
                  <a:pt x="952500" y="0"/>
                </a:lnTo>
                <a:lnTo>
                  <a:pt x="4229100" y="0"/>
                </a:lnTo>
                <a:lnTo>
                  <a:pt x="4229100" y="0"/>
                </a:lnTo>
                <a:cubicBezTo>
                  <a:pt x="4755134" y="0"/>
                  <a:pt x="5181600" y="426466"/>
                  <a:pt x="5181600" y="952500"/>
                </a:cubicBezTo>
                <a:cubicBezTo>
                  <a:pt x="5181600" y="952500"/>
                  <a:pt x="5181600" y="952500"/>
                  <a:pt x="5181600" y="952500"/>
                </a:cubicBezTo>
                <a:lnTo>
                  <a:pt x="5181600" y="952500"/>
                </a:lnTo>
                <a:lnTo>
                  <a:pt x="5181600" y="952500"/>
                </a:lnTo>
                <a:lnTo>
                  <a:pt x="5181600" y="952500"/>
                </a:lnTo>
                <a:cubicBezTo>
                  <a:pt x="5181600" y="1478533"/>
                  <a:pt x="4755134" y="1905000"/>
                  <a:pt x="4229100" y="1905000"/>
                </a:cubicBezTo>
                <a:cubicBezTo>
                  <a:pt x="4229100" y="1905000"/>
                  <a:pt x="4229100" y="1905000"/>
                  <a:pt x="4229100" y="1905000"/>
                </a:cubicBezTo>
                <a:lnTo>
                  <a:pt x="4229100" y="1905000"/>
                </a:lnTo>
                <a:lnTo>
                  <a:pt x="952500" y="1905000"/>
                </a:lnTo>
                <a:lnTo>
                  <a:pt x="952500" y="1905000"/>
                </a:lnTo>
                <a:cubicBezTo>
                  <a:pt x="426453" y="1905000"/>
                  <a:pt x="0" y="1478533"/>
                  <a:pt x="0" y="952500"/>
                </a:cubicBezTo>
                <a:cubicBezTo>
                  <a:pt x="0" y="952500"/>
                  <a:pt x="0" y="952500"/>
                  <a:pt x="0" y="952500"/>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5156201" y="4889500"/>
            <a:ext cx="4625975" cy="317500"/>
          </a:xfrm>
          <a:custGeom>
            <a:avLst/>
            <a:gdLst>
              <a:gd name="connsiteX0" fmla="*/ 4625975 w 4625975"/>
              <a:gd name="connsiteY0" fmla="*/ 0 h 317500"/>
              <a:gd name="connsiteX1" fmla="*/ 4625975 w 4625975"/>
              <a:gd name="connsiteY1" fmla="*/ 0 h 317500"/>
              <a:gd name="connsiteX2" fmla="*/ 0 w 4625975"/>
              <a:gd name="connsiteY2" fmla="*/ 0 h 317500"/>
              <a:gd name="connsiteX3" fmla="*/ 0 w 4625975"/>
              <a:gd name="connsiteY3" fmla="*/ 0 h 317500"/>
              <a:gd name="connsiteX4" fmla="*/ 0 w 4625975"/>
              <a:gd name="connsiteY4" fmla="*/ 317500 h 317500"/>
              <a:gd name="connsiteX5" fmla="*/ 0 w 4625975"/>
              <a:gd name="connsiteY5" fmla="*/ 317500 h 317500"/>
              <a:gd name="connsiteX6" fmla="*/ 4625975 w 4625975"/>
              <a:gd name="connsiteY6" fmla="*/ 317500 h 317500"/>
              <a:gd name="connsiteX7" fmla="*/ 4625975 w 4625975"/>
              <a:gd name="connsiteY7" fmla="*/ 317500 h 317500"/>
              <a:gd name="connsiteX8" fmla="*/ 4625975 w 4625975"/>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625975" h="317500">
                <a:moveTo>
                  <a:pt x="4625975" y="0"/>
                </a:moveTo>
                <a:lnTo>
                  <a:pt x="4625975" y="0"/>
                </a:lnTo>
                <a:lnTo>
                  <a:pt x="0" y="0"/>
                </a:lnTo>
                <a:lnTo>
                  <a:pt x="0" y="0"/>
                </a:lnTo>
                <a:lnTo>
                  <a:pt x="0" y="317500"/>
                </a:lnTo>
                <a:lnTo>
                  <a:pt x="0" y="317500"/>
                </a:lnTo>
                <a:lnTo>
                  <a:pt x="4625975" y="317500"/>
                </a:lnTo>
                <a:lnTo>
                  <a:pt x="4625975" y="317500"/>
                </a:lnTo>
                <a:lnTo>
                  <a:pt x="4625975"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9772650" y="4889500"/>
            <a:ext cx="260350" cy="319088"/>
          </a:xfrm>
          <a:custGeom>
            <a:avLst/>
            <a:gdLst>
              <a:gd name="connsiteX0" fmla="*/ 0 w 260350"/>
              <a:gd name="connsiteY0" fmla="*/ 0 h 319023"/>
              <a:gd name="connsiteX1" fmla="*/ 130175 w 260350"/>
              <a:gd name="connsiteY1" fmla="*/ 0 h 319023"/>
              <a:gd name="connsiteX2" fmla="*/ 130175 w 260350"/>
              <a:gd name="connsiteY2" fmla="*/ 0 h 319023"/>
              <a:gd name="connsiteX3" fmla="*/ 260350 w 260350"/>
              <a:gd name="connsiteY3" fmla="*/ 159511 h 319023"/>
              <a:gd name="connsiteX4" fmla="*/ 130175 w 260350"/>
              <a:gd name="connsiteY4" fmla="*/ 319023 h 319023"/>
              <a:gd name="connsiteX5" fmla="*/ 130175 w 260350"/>
              <a:gd name="connsiteY5" fmla="*/ 319023 h 319023"/>
              <a:gd name="connsiteX6" fmla="*/ 130175 w 260350"/>
              <a:gd name="connsiteY6" fmla="*/ 319023 h 319023"/>
              <a:gd name="connsiteX7" fmla="*/ 0 w 260350"/>
              <a:gd name="connsiteY7" fmla="*/ 319023 h 319023"/>
              <a:gd name="connsiteX8" fmla="*/ 0 w 260350"/>
              <a:gd name="connsiteY8" fmla="*/ 0 h 3190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0350" h="319023">
                <a:moveTo>
                  <a:pt x="0" y="0"/>
                </a:moveTo>
                <a:lnTo>
                  <a:pt x="130175" y="0"/>
                </a:lnTo>
                <a:lnTo>
                  <a:pt x="130175" y="0"/>
                </a:lnTo>
                <a:cubicBezTo>
                  <a:pt x="202056" y="0"/>
                  <a:pt x="260350" y="71373"/>
                  <a:pt x="260350" y="159511"/>
                </a:cubicBezTo>
                <a:cubicBezTo>
                  <a:pt x="260350" y="247650"/>
                  <a:pt x="202056" y="319023"/>
                  <a:pt x="130175" y="319023"/>
                </a:cubicBezTo>
                <a:cubicBezTo>
                  <a:pt x="130175" y="319023"/>
                  <a:pt x="130175" y="319023"/>
                  <a:pt x="130175" y="319023"/>
                </a:cubicBezTo>
                <a:lnTo>
                  <a:pt x="130175" y="319023"/>
                </a:lnTo>
                <a:lnTo>
                  <a:pt x="0" y="319023"/>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3975101" y="1790701"/>
            <a:ext cx="4770537" cy="276999"/>
          </a:xfrm>
          <a:prstGeom prst="rect">
            <a:avLst/>
          </a:prstGeom>
          <a:noFill/>
        </p:spPr>
        <p:txBody>
          <a:bodyPr wrap="none" lIns="0" tIns="0" rIns="0">
            <a:spAutoFit/>
          </a:bodyPr>
          <a:lstStyle>
            <a:defPPr>
              <a:defRPr lang="en-US"/>
            </a:defPPr>
            <a:lvl1pPr>
              <a:lnSpc>
                <a:spcPts val="1800"/>
              </a:lnSpc>
              <a:tabLst/>
              <a:defRPr sz="3600" b="1" i="1">
                <a:solidFill>
                  <a:srgbClr val="00336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r>
              <a:rPr lang="en-US" altLang="zh-CN" dirty="0"/>
              <a:t>Algebra de Conmutación</a:t>
            </a:r>
          </a:p>
        </p:txBody>
      </p:sp>
      <p:sp>
        <p:nvSpPr>
          <p:cNvPr id="8" name="TextBox 1"/>
          <p:cNvSpPr txBox="1"/>
          <p:nvPr/>
        </p:nvSpPr>
        <p:spPr>
          <a:xfrm>
            <a:off x="6216651" y="3073401"/>
            <a:ext cx="3108325" cy="1046163"/>
          </a:xfrm>
          <a:prstGeom prst="rect">
            <a:avLst/>
          </a:prstGeom>
          <a:noFill/>
        </p:spPr>
        <p:txBody>
          <a:bodyPr wrap="none" lIns="0" tIns="0" rIns="0">
            <a:spAutoFit/>
          </a:bodyPr>
          <a:lstStyle/>
          <a:p>
            <a:pPr>
              <a:lnSpc>
                <a:spcPts val="2200"/>
              </a:lnSpc>
              <a:defRPr/>
            </a:pPr>
            <a:r>
              <a:rPr lang="en-US" altLang="zh-CN" sz="2402" dirty="0">
                <a:solidFill>
                  <a:schemeClr val="tx2">
                    <a:lumMod val="75000"/>
                  </a:schemeClr>
                </a:solidFill>
                <a:latin typeface="Times New Roman" pitchFamily="18" charset="0"/>
                <a:cs typeface="Times New Roman" pitchFamily="18" charset="0"/>
              </a:rPr>
              <a:t>Función de Conmutación</a:t>
            </a:r>
          </a:p>
          <a:p>
            <a:pPr>
              <a:lnSpc>
                <a:spcPts val="2800"/>
              </a:lnSpc>
              <a:defRPr/>
            </a:pPr>
            <a:r>
              <a:rPr lang="en-US" altLang="zh-CN" sz="2400" dirty="0">
                <a:solidFill>
                  <a:schemeClr val="tx2">
                    <a:lumMod val="75000"/>
                  </a:schemeClr>
                </a:solidFill>
                <a:latin typeface="Times New Roman" pitchFamily="18" charset="0"/>
                <a:cs typeface="Times New Roman" pitchFamily="18" charset="0"/>
              </a:rPr>
              <a:t>Tablas de Verdad</a:t>
            </a:r>
          </a:p>
          <a:p>
            <a:pPr>
              <a:lnSpc>
                <a:spcPts val="2800"/>
              </a:lnSpc>
              <a:defRPr/>
            </a:pPr>
            <a:r>
              <a:rPr lang="en-US" altLang="zh-CN" sz="2400" dirty="0">
                <a:solidFill>
                  <a:schemeClr val="tx2">
                    <a:lumMod val="75000"/>
                  </a:schemeClr>
                </a:solidFill>
                <a:latin typeface="Times New Roman" pitchFamily="18" charset="0"/>
                <a:cs typeface="Times New Roman" pitchFamily="18" charset="0"/>
              </a:rPr>
              <a:t>Formas Canónicas</a:t>
            </a:r>
          </a:p>
        </p:txBody>
      </p:sp>
      <p:sp>
        <p:nvSpPr>
          <p:cNvPr id="9" name="TextBox 1"/>
          <p:cNvSpPr txBox="1"/>
          <p:nvPr/>
        </p:nvSpPr>
        <p:spPr>
          <a:xfrm>
            <a:off x="6216650" y="4165600"/>
            <a:ext cx="3536950" cy="687388"/>
          </a:xfrm>
          <a:prstGeom prst="rect">
            <a:avLst/>
          </a:prstGeom>
          <a:noFill/>
        </p:spPr>
        <p:txBody>
          <a:bodyPr wrap="none" lIns="0" tIns="0" rIns="0">
            <a:spAutoFit/>
          </a:bodyPr>
          <a:lstStyle/>
          <a:p>
            <a:pPr>
              <a:lnSpc>
                <a:spcPts val="2200"/>
              </a:lnSpc>
              <a:defRPr/>
            </a:pPr>
            <a:r>
              <a:rPr lang="en-US" altLang="zh-CN" sz="2400" dirty="0">
                <a:solidFill>
                  <a:schemeClr val="tx2">
                    <a:lumMod val="75000"/>
                  </a:schemeClr>
                </a:solidFill>
                <a:latin typeface="Times New Roman" pitchFamily="18" charset="0"/>
                <a:cs typeface="Times New Roman" pitchFamily="18" charset="0"/>
              </a:rPr>
              <a:t>Minterminos y Maxterminos</a:t>
            </a:r>
          </a:p>
          <a:p>
            <a:pPr>
              <a:lnSpc>
                <a:spcPts val="2800"/>
              </a:lnSpc>
              <a:defRPr/>
            </a:pPr>
            <a:r>
              <a:rPr lang="en-US" altLang="zh-CN" sz="2402" dirty="0">
                <a:solidFill>
                  <a:schemeClr val="tx2">
                    <a:lumMod val="75000"/>
                  </a:schemeClr>
                </a:solidFill>
                <a:latin typeface="Times New Roman" pitchFamily="18" charset="0"/>
                <a:cs typeface="Times New Roman" pitchFamily="18" charset="0"/>
              </a:rPr>
              <a:t>Mapas de Karnaugh</a:t>
            </a:r>
          </a:p>
        </p:txBody>
      </p:sp>
    </p:spTree>
    <p:extLst>
      <p:ext uri="{BB962C8B-B14F-4D97-AF65-F5344CB8AC3E}">
        <p14:creationId xmlns:p14="http://schemas.microsoft.com/office/powerpoint/2010/main" val="34183712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645" name="TextBox 1"/>
          <p:cNvSpPr txBox="1">
            <a:spLocks noChangeArrowheads="1"/>
          </p:cNvSpPr>
          <p:nvPr/>
        </p:nvSpPr>
        <p:spPr bwMode="auto">
          <a:xfrm>
            <a:off x="2438401" y="1358901"/>
            <a:ext cx="4975721"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Función</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de</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Conmutación</a:t>
            </a:r>
          </a:p>
        </p:txBody>
      </p:sp>
      <p:sp>
        <p:nvSpPr>
          <p:cNvPr id="112646" name="TextBox 1"/>
          <p:cNvSpPr txBox="1">
            <a:spLocks noChangeArrowheads="1"/>
          </p:cNvSpPr>
          <p:nvPr/>
        </p:nvSpPr>
        <p:spPr bwMode="auto">
          <a:xfrm>
            <a:off x="2451100" y="25146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94000" y="2514601"/>
            <a:ext cx="7569200" cy="690563"/>
          </a:xfrm>
          <a:prstGeom prst="rect">
            <a:avLst/>
          </a:prstGeom>
          <a:noFill/>
        </p:spPr>
        <p:txBody>
          <a:bodyPr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Una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función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conmutación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se</a:t>
            </a:r>
            <a:r>
              <a:rPr lang="en-US" altLang="zh-CN" sz="2795" dirty="0">
                <a:latin typeface="Times New Roman" pitchFamily="18" charset="0"/>
                <a:cs typeface="Times New Roman" pitchFamily="18" charset="0"/>
              </a:rPr>
              <a:t> </a:t>
            </a:r>
            <a:r>
              <a:rPr lang="en-US" altLang="zh-CN" sz="2795" dirty="0" err="1">
                <a:solidFill>
                  <a:srgbClr val="003366"/>
                </a:solidFill>
                <a:latin typeface="Times New Roman" pitchFamily="18" charset="0"/>
                <a:cs typeface="Times New Roman" pitchFamily="18" charset="0"/>
              </a:rPr>
              <a:t>puede</a:t>
            </a:r>
            <a:r>
              <a:rPr lang="en-US" altLang="zh-CN" sz="2795" dirty="0">
                <a:solidFill>
                  <a:srgbClr val="003366"/>
                </a:solidFill>
                <a:latin typeface="Times New Roman" pitchFamily="18" charset="0"/>
                <a:cs typeface="Times New Roman" pitchFamily="18" charset="0"/>
              </a:rPr>
              <a:t> </a:t>
            </a:r>
            <a:r>
              <a:rPr lang="en-US" altLang="zh-CN" sz="2798" dirty="0" err="1">
                <a:solidFill>
                  <a:srgbClr val="003366"/>
                </a:solidFill>
                <a:latin typeface="Times New Roman" pitchFamily="18" charset="0"/>
                <a:cs typeface="Times New Roman" pitchFamily="18" charset="0"/>
              </a:rPr>
              <a:t>expresar</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de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tres</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maneras:</a:t>
            </a:r>
          </a:p>
        </p:txBody>
      </p:sp>
      <p:sp>
        <p:nvSpPr>
          <p:cNvPr id="10" name="TextBox 1"/>
          <p:cNvSpPr txBox="1"/>
          <p:nvPr/>
        </p:nvSpPr>
        <p:spPr>
          <a:xfrm>
            <a:off x="2908300" y="3975101"/>
            <a:ext cx="115416" cy="1174681"/>
          </a:xfrm>
          <a:prstGeom prst="rect">
            <a:avLst/>
          </a:prstGeom>
          <a:noFill/>
        </p:spPr>
        <p:txBody>
          <a:bodyPr wrap="none" lIns="0" tIns="0" rIns="0">
            <a:spAutoFit/>
          </a:bodyPr>
          <a:lstStyle/>
          <a:p>
            <a:pPr>
              <a:lnSpc>
                <a:spcPts val="2000"/>
              </a:lnSpc>
              <a:defRPr/>
            </a:pPr>
            <a:r>
              <a:rPr lang="en-US" altLang="zh-CN"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2400"/>
              </a:lnSpc>
              <a:defRPr/>
            </a:pPr>
            <a:r>
              <a:rPr lang="en-US" altLang="zh-CN" sz="1802"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2400"/>
              </a:lnSpc>
              <a:defRPr/>
            </a:pPr>
            <a:r>
              <a:rPr lang="en-US" altLang="zh-CN" dirty="0">
                <a:solidFill>
                  <a:srgbClr val="003366"/>
                </a:solidFill>
                <a:latin typeface="Times New Roman" pitchFamily="18" charset="0"/>
                <a:cs typeface="Times New Roman" pitchFamily="18" charset="0"/>
              </a:rPr>
              <a:t>–</a:t>
            </a:r>
          </a:p>
        </p:txBody>
      </p:sp>
      <p:sp>
        <p:nvSpPr>
          <p:cNvPr id="11" name="TextBox 1"/>
          <p:cNvSpPr txBox="1"/>
          <p:nvPr/>
        </p:nvSpPr>
        <p:spPr>
          <a:xfrm>
            <a:off x="3187701" y="3962401"/>
            <a:ext cx="3007811" cy="1200329"/>
          </a:xfrm>
          <a:prstGeom prst="rect">
            <a:avLst/>
          </a:prstGeom>
          <a:noFill/>
        </p:spPr>
        <p:txBody>
          <a:bodyPr wrap="none" lIns="0" tIns="0" rIns="0">
            <a:spAutoFit/>
          </a:bodyPr>
          <a:lstStyle/>
          <a:p>
            <a:pPr>
              <a:lnSpc>
                <a:spcPts val="2200"/>
              </a:lnSpc>
              <a:defRPr/>
            </a:pP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Algebraica</a:t>
            </a:r>
          </a:p>
          <a:p>
            <a:pPr>
              <a:lnSpc>
                <a:spcPts val="1000"/>
              </a:lnSpc>
              <a:defRPr/>
            </a:pPr>
            <a:endParaRPr lang="en-US" altLang="zh-CN" dirty="0"/>
          </a:p>
          <a:p>
            <a:pPr>
              <a:lnSpc>
                <a:spcPts val="2400"/>
              </a:lnSpc>
              <a:defRPr/>
            </a:pPr>
            <a:r>
              <a:rPr lang="en-US" altLang="zh-CN" sz="2402" dirty="0">
                <a:solidFill>
                  <a:srgbClr val="003366"/>
                </a:solidFill>
                <a:latin typeface="Times New Roman" pitchFamily="18" charset="0"/>
                <a:cs typeface="Times New Roman" pitchFamily="18" charset="0"/>
              </a:rPr>
              <a:t>Por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Tabla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Verdad</a:t>
            </a:r>
          </a:p>
          <a:p>
            <a:pPr>
              <a:lnSpc>
                <a:spcPts val="1000"/>
              </a:lnSpc>
              <a:defRPr/>
            </a:pPr>
            <a:endParaRPr lang="en-US" altLang="zh-CN" dirty="0"/>
          </a:p>
          <a:p>
            <a:pPr>
              <a:lnSpc>
                <a:spcPts val="2400"/>
              </a:lnSpc>
              <a:defRPr/>
            </a:pP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7648981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4693" name="TextBox 1"/>
          <p:cNvSpPr txBox="1">
            <a:spLocks noChangeArrowheads="1"/>
          </p:cNvSpPr>
          <p:nvPr/>
        </p:nvSpPr>
        <p:spPr bwMode="auto">
          <a:xfrm>
            <a:off x="2438400" y="1358901"/>
            <a:ext cx="3429016"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Tablas</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de</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Verdad</a:t>
            </a:r>
          </a:p>
        </p:txBody>
      </p:sp>
      <p:sp>
        <p:nvSpPr>
          <p:cNvPr id="114695" name="TextBox 1"/>
          <p:cNvSpPr txBox="1">
            <a:spLocks noChangeArrowheads="1"/>
          </p:cNvSpPr>
          <p:nvPr/>
        </p:nvSpPr>
        <p:spPr bwMode="auto">
          <a:xfrm>
            <a:off x="2794000" y="2974976"/>
            <a:ext cx="76454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nSpc>
                <a:spcPts val="2200"/>
              </a:lnSpc>
              <a:spcBef>
                <a:spcPct val="0"/>
              </a:spcBef>
              <a:buFont typeface="Wingdings" panose="05000000000000000000" pitchFamily="2" charset="2"/>
              <a:buChar char="q"/>
              <a:defRPr/>
            </a:pPr>
            <a:r>
              <a:rPr lang="en-US" altLang="zh-CN" sz="2400" dirty="0">
                <a:solidFill>
                  <a:srgbClr val="003366"/>
                </a:solidFill>
                <a:latin typeface="Times New Roman" panose="02020603050405020304" pitchFamily="18" charset="0"/>
                <a:cs typeface="Times New Roman" panose="02020603050405020304" pitchFamily="18" charset="0"/>
              </a:rPr>
              <a:t>La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forma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más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intuitiva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representar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una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función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 </a:t>
            </a:r>
            <a:r>
              <a:rPr lang="en-US" altLang="zh-CN" sz="2400" dirty="0" err="1">
                <a:solidFill>
                  <a:srgbClr val="003366"/>
                </a:solidFill>
                <a:latin typeface="Times New Roman" panose="02020603050405020304" pitchFamily="18" charset="0"/>
                <a:cs typeface="Times New Roman" panose="02020603050405020304" pitchFamily="18" charset="0"/>
              </a:rPr>
              <a:t>conmutación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medio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una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tabla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verdad</a:t>
            </a:r>
            <a:r>
              <a:rPr lang="en-US" altLang="zh-CN" sz="2400" dirty="0">
                <a:solidFill>
                  <a:srgbClr val="003366"/>
                </a:solidFill>
                <a:latin typeface="Times New Roman" panose="02020603050405020304" pitchFamily="18" charset="0"/>
                <a:cs typeface="Times New Roman" panose="02020603050405020304" pitchFamily="18" charset="0"/>
              </a:rPr>
              <a:t>.</a:t>
            </a:r>
          </a:p>
          <a:p>
            <a:pPr marL="342900" indent="-342900">
              <a:lnSpc>
                <a:spcPts val="2800"/>
              </a:lnSpc>
              <a:spcBef>
                <a:spcPct val="0"/>
              </a:spcBef>
              <a:buFont typeface="Wingdings" panose="05000000000000000000" pitchFamily="2" charset="2"/>
              <a:buChar char="q"/>
              <a:defRPr/>
            </a:pPr>
            <a:endParaRPr lang="en-US" altLang="zh-CN" sz="2400" dirty="0">
              <a:solidFill>
                <a:srgbClr val="003366"/>
              </a:solidFill>
              <a:latin typeface="Times New Roman" panose="02020603050405020304" pitchFamily="18" charset="0"/>
              <a:cs typeface="Times New Roman" panose="02020603050405020304" pitchFamily="18" charset="0"/>
            </a:endParaRPr>
          </a:p>
          <a:p>
            <a:pPr marL="285750" indent="-285750">
              <a:lnSpc>
                <a:spcPts val="1000"/>
              </a:lnSpc>
              <a:spcBef>
                <a:spcPct val="0"/>
              </a:spcBef>
              <a:buFont typeface="Wingdings" panose="05000000000000000000" pitchFamily="2" charset="2"/>
              <a:buChar char="q"/>
              <a:defRPr/>
            </a:pPr>
            <a:endParaRPr lang="en-US" altLang="zh-CN" sz="1800" dirty="0">
              <a:cs typeface="Times New Roman" panose="02020603050405020304" pitchFamily="18" charset="0"/>
            </a:endParaRPr>
          </a:p>
          <a:p>
            <a:pPr marL="342900" indent="-342900">
              <a:lnSpc>
                <a:spcPts val="2400"/>
              </a:lnSpc>
              <a:spcBef>
                <a:spcPct val="0"/>
              </a:spcBef>
              <a:buFont typeface="Wingdings" panose="05000000000000000000" pitchFamily="2" charset="2"/>
              <a:buChar char="q"/>
              <a:defRPr/>
            </a:pPr>
            <a:r>
              <a:rPr lang="en-US" altLang="zh-CN" sz="2400" dirty="0">
                <a:solidFill>
                  <a:srgbClr val="EF3976"/>
                </a:solidFill>
                <a:latin typeface="Times New Roman" panose="02020603050405020304" pitchFamily="18" charset="0"/>
                <a:cs typeface="Times New Roman" panose="02020603050405020304" pitchFamily="18" charset="0"/>
              </a:rPr>
              <a:t>La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tabla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verdad</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expresa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el</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valor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salida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de </a:t>
            </a:r>
            <a:r>
              <a:rPr lang="en-US" altLang="zh-CN" sz="2400" dirty="0" err="1">
                <a:solidFill>
                  <a:srgbClr val="EF3976"/>
                </a:solidFill>
                <a:latin typeface="Times New Roman" panose="02020603050405020304" pitchFamily="18" charset="0"/>
                <a:cs typeface="Times New Roman" panose="02020603050405020304" pitchFamily="18" charset="0"/>
              </a:rPr>
              <a:t>una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función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para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cada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EF3976"/>
                </a:solidFill>
                <a:latin typeface="Times New Roman" panose="02020603050405020304" pitchFamily="18" charset="0"/>
                <a:cs typeface="Times New Roman" panose="02020603050405020304" pitchFamily="18" charset="0"/>
              </a:rPr>
              <a:t>combinación</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EF3976"/>
                </a:solidFill>
                <a:latin typeface="Times New Roman" panose="02020603050405020304" pitchFamily="18" charset="0"/>
                <a:cs typeface="Times New Roman" panose="02020603050405020304" pitchFamily="18" charset="0"/>
              </a:rPr>
              <a:t>entrada.</a:t>
            </a:r>
          </a:p>
          <a:p>
            <a:pPr marL="342900" indent="-342900">
              <a:lnSpc>
                <a:spcPts val="2800"/>
              </a:lnSpc>
              <a:spcBef>
                <a:spcPct val="0"/>
              </a:spcBef>
              <a:buFont typeface="Wingdings" panose="05000000000000000000" pitchFamily="2" charset="2"/>
              <a:buChar char="q"/>
              <a:defRPr/>
            </a:pPr>
            <a:endParaRPr lang="en-US" altLang="zh-CN" sz="2400" dirty="0">
              <a:solidFill>
                <a:srgbClr val="EF3976"/>
              </a:solidFill>
              <a:latin typeface="Times New Roman" panose="02020603050405020304" pitchFamily="18" charset="0"/>
              <a:cs typeface="Times New Roman" panose="02020603050405020304" pitchFamily="18" charset="0"/>
            </a:endParaRPr>
          </a:p>
          <a:p>
            <a:pPr marL="285750" indent="-285750">
              <a:lnSpc>
                <a:spcPts val="1000"/>
              </a:lnSpc>
              <a:spcBef>
                <a:spcPct val="0"/>
              </a:spcBef>
              <a:buFont typeface="Wingdings" panose="05000000000000000000" pitchFamily="2" charset="2"/>
              <a:buChar char="q"/>
              <a:defRPr/>
            </a:pPr>
            <a:endParaRPr lang="en-US" altLang="zh-CN" sz="1800" dirty="0">
              <a:cs typeface="Times New Roman" panose="02020603050405020304" pitchFamily="18" charset="0"/>
            </a:endParaRPr>
          </a:p>
          <a:p>
            <a:pPr marL="342900" indent="-342900">
              <a:lnSpc>
                <a:spcPts val="2400"/>
              </a:lnSpc>
              <a:spcBef>
                <a:spcPct val="0"/>
              </a:spcBef>
              <a:buFont typeface="Wingdings" panose="05000000000000000000" pitchFamily="2" charset="2"/>
              <a:buChar char="q"/>
              <a:defRPr/>
            </a:pPr>
            <a:r>
              <a:rPr lang="en-US" altLang="zh-CN" sz="2400" dirty="0">
                <a:solidFill>
                  <a:srgbClr val="003366"/>
                </a:solidFill>
                <a:latin typeface="Times New Roman" panose="02020603050405020304" pitchFamily="18" charset="0"/>
                <a:cs typeface="Times New Roman" panose="02020603050405020304" pitchFamily="18" charset="0"/>
              </a:rPr>
              <a:t>La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tabla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Verdad</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permite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modelar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tipo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especial 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sistema</a:t>
            </a:r>
            <a:r>
              <a:rPr lang="en-US" altLang="zh-CN" sz="2400" dirty="0">
                <a:latin typeface="Times New Roman" panose="02020603050405020304" pitchFamily="18" charset="0"/>
                <a:cs typeface="Times New Roman" panose="02020603050405020304" pitchFamily="18" charset="0"/>
              </a:rPr>
              <a:t> d</a:t>
            </a:r>
            <a:r>
              <a:rPr lang="en-US" altLang="zh-CN" sz="2400" dirty="0">
                <a:solidFill>
                  <a:srgbClr val="003366"/>
                </a:solidFill>
                <a:latin typeface="Times New Roman" panose="02020603050405020304" pitchFamily="18" charset="0"/>
                <a:cs typeface="Times New Roman" panose="02020603050405020304" pitchFamily="18" charset="0"/>
              </a:rPr>
              <a:t>igital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llamado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Sistema</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Combinacional</a:t>
            </a:r>
            <a:r>
              <a:rPr lang="en-US" altLang="zh-CN" sz="2400" dirty="0">
                <a:solidFill>
                  <a:srgbClr val="003366"/>
                </a:solidFill>
                <a:latin typeface="Times New Roman" panose="02020603050405020304" pitchFamily="18" charset="0"/>
                <a:cs typeface="Times New Roman" panose="02020603050405020304" pitchFamily="18" charset="0"/>
              </a:rPr>
              <a:t>.</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465258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15875"/>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6410326" y="3573464"/>
            <a:ext cx="73025" cy="71437"/>
          </a:xfrm>
          <a:custGeom>
            <a:avLst/>
            <a:gdLst>
              <a:gd name="connsiteX0" fmla="*/ 0 w 73025"/>
              <a:gd name="connsiteY0" fmla="*/ 35814 h 71501"/>
              <a:gd name="connsiteX1" fmla="*/ 36576 w 73025"/>
              <a:gd name="connsiteY1" fmla="*/ 71501 h 71501"/>
              <a:gd name="connsiteX2" fmla="*/ 36576 w 73025"/>
              <a:gd name="connsiteY2" fmla="*/ 71501 h 71501"/>
              <a:gd name="connsiteX3" fmla="*/ 36576 w 73025"/>
              <a:gd name="connsiteY3" fmla="*/ 71501 h 71501"/>
              <a:gd name="connsiteX4" fmla="*/ 73025 w 73025"/>
              <a:gd name="connsiteY4" fmla="*/ 35814 h 71501"/>
              <a:gd name="connsiteX5" fmla="*/ 73025 w 73025"/>
              <a:gd name="connsiteY5" fmla="*/ 35814 h 71501"/>
              <a:gd name="connsiteX6" fmla="*/ 73025 w 73025"/>
              <a:gd name="connsiteY6" fmla="*/ 35814 h 71501"/>
              <a:gd name="connsiteX7" fmla="*/ 36576 w 73025"/>
              <a:gd name="connsiteY7" fmla="*/ 0 h 71501"/>
              <a:gd name="connsiteX8" fmla="*/ 36576 w 73025"/>
              <a:gd name="connsiteY8" fmla="*/ 0 h 71501"/>
              <a:gd name="connsiteX9" fmla="*/ 36576 w 73025"/>
              <a:gd name="connsiteY9" fmla="*/ 0 h 71501"/>
              <a:gd name="connsiteX10" fmla="*/ 0 w 73025"/>
              <a:gd name="connsiteY10" fmla="*/ 35814 h 71501"/>
              <a:gd name="connsiteX11" fmla="*/ 0 w 73025"/>
              <a:gd name="connsiteY11" fmla="*/ 35814 h 715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025" h="71501">
                <a:moveTo>
                  <a:pt x="0" y="35814"/>
                </a:moveTo>
                <a:cubicBezTo>
                  <a:pt x="0" y="55498"/>
                  <a:pt x="16383" y="71501"/>
                  <a:pt x="36576" y="71501"/>
                </a:cubicBezTo>
                <a:cubicBezTo>
                  <a:pt x="36576" y="71501"/>
                  <a:pt x="36576" y="71501"/>
                  <a:pt x="36576" y="71501"/>
                </a:cubicBezTo>
                <a:lnTo>
                  <a:pt x="36576" y="71501"/>
                </a:lnTo>
                <a:cubicBezTo>
                  <a:pt x="56641" y="71501"/>
                  <a:pt x="73025" y="55498"/>
                  <a:pt x="73025" y="35814"/>
                </a:cubicBezTo>
                <a:cubicBezTo>
                  <a:pt x="73025" y="35814"/>
                  <a:pt x="73025" y="35814"/>
                  <a:pt x="73025" y="35814"/>
                </a:cubicBezTo>
                <a:lnTo>
                  <a:pt x="73025" y="35814"/>
                </a:lnTo>
                <a:cubicBezTo>
                  <a:pt x="73025" y="16002"/>
                  <a:pt x="56641" y="0"/>
                  <a:pt x="36576" y="0"/>
                </a:cubicBezTo>
                <a:cubicBezTo>
                  <a:pt x="36576" y="0"/>
                  <a:pt x="36576" y="0"/>
                  <a:pt x="36576" y="0"/>
                </a:cubicBezTo>
                <a:lnTo>
                  <a:pt x="36576" y="0"/>
                </a:lnTo>
                <a:cubicBezTo>
                  <a:pt x="16383" y="0"/>
                  <a:pt x="0" y="16002"/>
                  <a:pt x="0" y="35814"/>
                </a:cubicBezTo>
                <a:cubicBezTo>
                  <a:pt x="0" y="35814"/>
                  <a:pt x="0" y="35814"/>
                  <a:pt x="0" y="35814"/>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6403976" y="3567114"/>
            <a:ext cx="85725" cy="84137"/>
          </a:xfrm>
          <a:custGeom>
            <a:avLst/>
            <a:gdLst>
              <a:gd name="connsiteX0" fmla="*/ 6350 w 85725"/>
              <a:gd name="connsiteY0" fmla="*/ 42164 h 84201"/>
              <a:gd name="connsiteX1" fmla="*/ 42926 w 85725"/>
              <a:gd name="connsiteY1" fmla="*/ 77851 h 84201"/>
              <a:gd name="connsiteX2" fmla="*/ 42926 w 85725"/>
              <a:gd name="connsiteY2" fmla="*/ 77851 h 84201"/>
              <a:gd name="connsiteX3" fmla="*/ 42926 w 85725"/>
              <a:gd name="connsiteY3" fmla="*/ 77851 h 84201"/>
              <a:gd name="connsiteX4" fmla="*/ 79375 w 85725"/>
              <a:gd name="connsiteY4" fmla="*/ 42164 h 84201"/>
              <a:gd name="connsiteX5" fmla="*/ 79375 w 85725"/>
              <a:gd name="connsiteY5" fmla="*/ 42164 h 84201"/>
              <a:gd name="connsiteX6" fmla="*/ 79375 w 85725"/>
              <a:gd name="connsiteY6" fmla="*/ 42164 h 84201"/>
              <a:gd name="connsiteX7" fmla="*/ 42926 w 85725"/>
              <a:gd name="connsiteY7" fmla="*/ 6350 h 84201"/>
              <a:gd name="connsiteX8" fmla="*/ 42926 w 85725"/>
              <a:gd name="connsiteY8" fmla="*/ 6350 h 84201"/>
              <a:gd name="connsiteX9" fmla="*/ 42926 w 85725"/>
              <a:gd name="connsiteY9" fmla="*/ 6350 h 84201"/>
              <a:gd name="connsiteX10" fmla="*/ 6350 w 85725"/>
              <a:gd name="connsiteY10" fmla="*/ 42164 h 84201"/>
              <a:gd name="connsiteX11" fmla="*/ 6350 w 85725"/>
              <a:gd name="connsiteY11" fmla="*/ 42164 h 842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5725" h="84201">
                <a:moveTo>
                  <a:pt x="6350" y="42164"/>
                </a:moveTo>
                <a:cubicBezTo>
                  <a:pt x="6350" y="61848"/>
                  <a:pt x="22733" y="77851"/>
                  <a:pt x="42926" y="77851"/>
                </a:cubicBezTo>
                <a:cubicBezTo>
                  <a:pt x="42926" y="77851"/>
                  <a:pt x="42926" y="77851"/>
                  <a:pt x="42926" y="77851"/>
                </a:cubicBezTo>
                <a:lnTo>
                  <a:pt x="42926" y="77851"/>
                </a:lnTo>
                <a:cubicBezTo>
                  <a:pt x="62991" y="77851"/>
                  <a:pt x="79375" y="61848"/>
                  <a:pt x="79375" y="42164"/>
                </a:cubicBezTo>
                <a:cubicBezTo>
                  <a:pt x="79375" y="42164"/>
                  <a:pt x="79375" y="42164"/>
                  <a:pt x="79375" y="42164"/>
                </a:cubicBezTo>
                <a:lnTo>
                  <a:pt x="79375" y="42164"/>
                </a:lnTo>
                <a:cubicBezTo>
                  <a:pt x="79375" y="22352"/>
                  <a:pt x="62991" y="6350"/>
                  <a:pt x="42926" y="6350"/>
                </a:cubicBezTo>
                <a:cubicBezTo>
                  <a:pt x="42926" y="6350"/>
                  <a:pt x="42926" y="6350"/>
                  <a:pt x="42926" y="6350"/>
                </a:cubicBezTo>
                <a:lnTo>
                  <a:pt x="42926" y="6350"/>
                </a:lnTo>
                <a:cubicBezTo>
                  <a:pt x="22733" y="6350"/>
                  <a:pt x="6350" y="22352"/>
                  <a:pt x="6350" y="42164"/>
                </a:cubicBezTo>
                <a:cubicBezTo>
                  <a:pt x="6350" y="42164"/>
                  <a:pt x="6350" y="42164"/>
                  <a:pt x="6350" y="42164"/>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7261225" y="3343275"/>
            <a:ext cx="388938" cy="57150"/>
          </a:xfrm>
          <a:custGeom>
            <a:avLst/>
            <a:gdLst>
              <a:gd name="connsiteX0" fmla="*/ 14287 w 388874"/>
              <a:gd name="connsiteY0" fmla="*/ 14287 h 57150"/>
              <a:gd name="connsiteX1" fmla="*/ 374586 w 388874"/>
              <a:gd name="connsiteY1" fmla="*/ 14287 h 57150"/>
            </a:gdLst>
            <a:ahLst/>
            <a:cxnLst>
              <a:cxn ang="0">
                <a:pos x="connsiteX0" y="connsiteY0"/>
              </a:cxn>
              <a:cxn ang="1">
                <a:pos x="connsiteX1" y="connsiteY1"/>
              </a:cxn>
            </a:cxnLst>
            <a:rect l="l" t="t" r="r" b="b"/>
            <a:pathLst>
              <a:path w="388874" h="57150">
                <a:moveTo>
                  <a:pt x="14287" y="14287"/>
                </a:moveTo>
                <a:lnTo>
                  <a:pt x="374586"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7764464" y="3343275"/>
            <a:ext cx="388937" cy="57150"/>
          </a:xfrm>
          <a:custGeom>
            <a:avLst/>
            <a:gdLst>
              <a:gd name="connsiteX0" fmla="*/ 14287 w 389000"/>
              <a:gd name="connsiteY0" fmla="*/ 14287 h 57150"/>
              <a:gd name="connsiteX1" fmla="*/ 374713 w 389000"/>
              <a:gd name="connsiteY1" fmla="*/ 14287 h 57150"/>
            </a:gdLst>
            <a:ahLst/>
            <a:cxnLst>
              <a:cxn ang="0">
                <a:pos x="connsiteX0" y="connsiteY0"/>
              </a:cxn>
              <a:cxn ang="1">
                <a:pos x="connsiteX1" y="connsiteY1"/>
              </a:cxn>
            </a:cxnLst>
            <a:rect l="l" t="t" r="r" b="b"/>
            <a:pathLst>
              <a:path w="389000" h="57150">
                <a:moveTo>
                  <a:pt x="14287" y="14287"/>
                </a:moveTo>
                <a:lnTo>
                  <a:pt x="3747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7707314" y="3573464"/>
            <a:ext cx="73025" cy="71437"/>
          </a:xfrm>
          <a:custGeom>
            <a:avLst/>
            <a:gdLst>
              <a:gd name="connsiteX0" fmla="*/ 0 w 73025"/>
              <a:gd name="connsiteY0" fmla="*/ 35814 h 71501"/>
              <a:gd name="connsiteX1" fmla="*/ 36448 w 73025"/>
              <a:gd name="connsiteY1" fmla="*/ 71501 h 71501"/>
              <a:gd name="connsiteX2" fmla="*/ 36448 w 73025"/>
              <a:gd name="connsiteY2" fmla="*/ 71501 h 71501"/>
              <a:gd name="connsiteX3" fmla="*/ 36448 w 73025"/>
              <a:gd name="connsiteY3" fmla="*/ 71501 h 71501"/>
              <a:gd name="connsiteX4" fmla="*/ 73025 w 73025"/>
              <a:gd name="connsiteY4" fmla="*/ 35814 h 71501"/>
              <a:gd name="connsiteX5" fmla="*/ 73025 w 73025"/>
              <a:gd name="connsiteY5" fmla="*/ 35814 h 71501"/>
              <a:gd name="connsiteX6" fmla="*/ 73025 w 73025"/>
              <a:gd name="connsiteY6" fmla="*/ 35814 h 71501"/>
              <a:gd name="connsiteX7" fmla="*/ 36448 w 73025"/>
              <a:gd name="connsiteY7" fmla="*/ 0 h 71501"/>
              <a:gd name="connsiteX8" fmla="*/ 36448 w 73025"/>
              <a:gd name="connsiteY8" fmla="*/ 0 h 71501"/>
              <a:gd name="connsiteX9" fmla="*/ 36448 w 73025"/>
              <a:gd name="connsiteY9" fmla="*/ 0 h 71501"/>
              <a:gd name="connsiteX10" fmla="*/ 0 w 73025"/>
              <a:gd name="connsiteY10" fmla="*/ 35814 h 71501"/>
              <a:gd name="connsiteX11" fmla="*/ 0 w 73025"/>
              <a:gd name="connsiteY11" fmla="*/ 35814 h 715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025" h="71501">
                <a:moveTo>
                  <a:pt x="0" y="35814"/>
                </a:moveTo>
                <a:cubicBezTo>
                  <a:pt x="0" y="55498"/>
                  <a:pt x="16255" y="71501"/>
                  <a:pt x="36448" y="71501"/>
                </a:cubicBezTo>
                <a:cubicBezTo>
                  <a:pt x="36448" y="71501"/>
                  <a:pt x="36448" y="71501"/>
                  <a:pt x="36448" y="71501"/>
                </a:cubicBezTo>
                <a:lnTo>
                  <a:pt x="36448" y="71501"/>
                </a:lnTo>
                <a:cubicBezTo>
                  <a:pt x="56641" y="71501"/>
                  <a:pt x="73025" y="55498"/>
                  <a:pt x="73025" y="35814"/>
                </a:cubicBezTo>
                <a:cubicBezTo>
                  <a:pt x="73025" y="35814"/>
                  <a:pt x="73025" y="35814"/>
                  <a:pt x="73025" y="35814"/>
                </a:cubicBezTo>
                <a:lnTo>
                  <a:pt x="73025" y="35814"/>
                </a:lnTo>
                <a:cubicBezTo>
                  <a:pt x="73025" y="16002"/>
                  <a:pt x="56641" y="0"/>
                  <a:pt x="36448" y="0"/>
                </a:cubicBezTo>
                <a:cubicBezTo>
                  <a:pt x="36448" y="0"/>
                  <a:pt x="36448" y="0"/>
                  <a:pt x="36448" y="0"/>
                </a:cubicBezTo>
                <a:lnTo>
                  <a:pt x="36448" y="0"/>
                </a:lnTo>
                <a:cubicBezTo>
                  <a:pt x="16255" y="0"/>
                  <a:pt x="0" y="16002"/>
                  <a:pt x="0" y="35814"/>
                </a:cubicBezTo>
                <a:cubicBezTo>
                  <a:pt x="0" y="35814"/>
                  <a:pt x="0" y="35814"/>
                  <a:pt x="0" y="35814"/>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7700964" y="3567114"/>
            <a:ext cx="85725" cy="84137"/>
          </a:xfrm>
          <a:custGeom>
            <a:avLst/>
            <a:gdLst>
              <a:gd name="connsiteX0" fmla="*/ 6350 w 85725"/>
              <a:gd name="connsiteY0" fmla="*/ 42164 h 84201"/>
              <a:gd name="connsiteX1" fmla="*/ 42798 w 85725"/>
              <a:gd name="connsiteY1" fmla="*/ 77851 h 84201"/>
              <a:gd name="connsiteX2" fmla="*/ 42798 w 85725"/>
              <a:gd name="connsiteY2" fmla="*/ 77851 h 84201"/>
              <a:gd name="connsiteX3" fmla="*/ 42798 w 85725"/>
              <a:gd name="connsiteY3" fmla="*/ 77851 h 84201"/>
              <a:gd name="connsiteX4" fmla="*/ 79375 w 85725"/>
              <a:gd name="connsiteY4" fmla="*/ 42164 h 84201"/>
              <a:gd name="connsiteX5" fmla="*/ 79375 w 85725"/>
              <a:gd name="connsiteY5" fmla="*/ 42164 h 84201"/>
              <a:gd name="connsiteX6" fmla="*/ 79375 w 85725"/>
              <a:gd name="connsiteY6" fmla="*/ 42164 h 84201"/>
              <a:gd name="connsiteX7" fmla="*/ 42798 w 85725"/>
              <a:gd name="connsiteY7" fmla="*/ 6350 h 84201"/>
              <a:gd name="connsiteX8" fmla="*/ 42798 w 85725"/>
              <a:gd name="connsiteY8" fmla="*/ 6350 h 84201"/>
              <a:gd name="connsiteX9" fmla="*/ 42798 w 85725"/>
              <a:gd name="connsiteY9" fmla="*/ 6350 h 84201"/>
              <a:gd name="connsiteX10" fmla="*/ 6350 w 85725"/>
              <a:gd name="connsiteY10" fmla="*/ 42164 h 84201"/>
              <a:gd name="connsiteX11" fmla="*/ 6350 w 85725"/>
              <a:gd name="connsiteY11" fmla="*/ 42164 h 842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5725" h="84201">
                <a:moveTo>
                  <a:pt x="6350" y="42164"/>
                </a:moveTo>
                <a:cubicBezTo>
                  <a:pt x="6350" y="61848"/>
                  <a:pt x="22605" y="77851"/>
                  <a:pt x="42798" y="77851"/>
                </a:cubicBezTo>
                <a:cubicBezTo>
                  <a:pt x="42798" y="77851"/>
                  <a:pt x="42798" y="77851"/>
                  <a:pt x="42798" y="77851"/>
                </a:cubicBezTo>
                <a:lnTo>
                  <a:pt x="42798" y="77851"/>
                </a:lnTo>
                <a:cubicBezTo>
                  <a:pt x="62991" y="77851"/>
                  <a:pt x="79375" y="61848"/>
                  <a:pt x="79375" y="42164"/>
                </a:cubicBezTo>
                <a:cubicBezTo>
                  <a:pt x="79375" y="42164"/>
                  <a:pt x="79375" y="42164"/>
                  <a:pt x="79375" y="42164"/>
                </a:cubicBezTo>
                <a:lnTo>
                  <a:pt x="79375" y="42164"/>
                </a:lnTo>
                <a:cubicBezTo>
                  <a:pt x="79375" y="22352"/>
                  <a:pt x="62991" y="6350"/>
                  <a:pt x="42798" y="6350"/>
                </a:cubicBezTo>
                <a:cubicBezTo>
                  <a:pt x="42798" y="6350"/>
                  <a:pt x="42798" y="6350"/>
                  <a:pt x="42798" y="6350"/>
                </a:cubicBezTo>
                <a:lnTo>
                  <a:pt x="42798" y="6350"/>
                </a:lnTo>
                <a:cubicBezTo>
                  <a:pt x="22605" y="6350"/>
                  <a:pt x="6350" y="22352"/>
                  <a:pt x="6350" y="42164"/>
                </a:cubicBezTo>
                <a:cubicBezTo>
                  <a:pt x="6350" y="42164"/>
                  <a:pt x="6350" y="42164"/>
                  <a:pt x="6350" y="42164"/>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6747" name="TextBox 1"/>
          <p:cNvSpPr txBox="1">
            <a:spLocks noChangeArrowheads="1"/>
          </p:cNvSpPr>
          <p:nvPr/>
        </p:nvSpPr>
        <p:spPr bwMode="auto">
          <a:xfrm>
            <a:off x="2438401" y="1358900"/>
            <a:ext cx="51038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Ejemplo</a:t>
            </a:r>
            <a:r>
              <a:rPr lang="en-US" altLang="zh-CN" sz="3600">
                <a:latin typeface="Times New Roman" panose="02020603050405020304" pitchFamily="18" charset="0"/>
                <a:cs typeface="Times New Roman" panose="02020603050405020304" pitchFamily="18" charset="0"/>
              </a:rPr>
              <a:t> Forma Algebraica</a:t>
            </a:r>
            <a:endParaRPr lang="en-US" altLang="zh-CN" sz="3600" b="1">
              <a:solidFill>
                <a:srgbClr val="006666"/>
              </a:solidFill>
              <a:latin typeface="Times New Roman" panose="02020603050405020304" pitchFamily="18" charset="0"/>
              <a:cs typeface="Times New Roman" panose="02020603050405020304" pitchFamily="18" charset="0"/>
            </a:endParaRPr>
          </a:p>
        </p:txBody>
      </p:sp>
      <p:sp>
        <p:nvSpPr>
          <p:cNvPr id="15" name="TextBox 1"/>
          <p:cNvSpPr txBox="1"/>
          <p:nvPr/>
        </p:nvSpPr>
        <p:spPr>
          <a:xfrm>
            <a:off x="3676650" y="3392488"/>
            <a:ext cx="4629150" cy="417512"/>
          </a:xfrm>
          <a:prstGeom prst="rect">
            <a:avLst/>
          </a:prstGeom>
          <a:noFill/>
        </p:spPr>
        <p:txBody>
          <a:bodyPr wrap="none" lIns="0" tIns="0" rIns="0">
            <a:spAutoFit/>
          </a:bodyPr>
          <a:lstStyle/>
          <a:p>
            <a:pPr>
              <a:lnSpc>
                <a:spcPts val="2900"/>
              </a:lnSpc>
              <a:tabLst>
                <a:tab pos="393700" algn="l"/>
              </a:tabLst>
              <a:defRPr/>
            </a:pPr>
            <a:r>
              <a:rPr lang="en-US" altLang="zh-CN" dirty="0"/>
              <a:t>	</a:t>
            </a:r>
            <a:r>
              <a:rPr lang="en-US" altLang="zh-CN" sz="2400" dirty="0">
                <a:solidFill>
                  <a:srgbClr val="003366"/>
                </a:solidFill>
                <a:latin typeface="Times New Roman" pitchFamily="18" charset="0"/>
                <a:cs typeface="Times New Roman" pitchFamily="18" charset="0"/>
              </a:rPr>
              <a:t>F</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1</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3</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3</a:t>
            </a:r>
          </a:p>
        </p:txBody>
      </p:sp>
      <p:sp>
        <p:nvSpPr>
          <p:cNvPr id="16"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533428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8" name="表格 4"/>
          <p:cNvGraphicFramePr>
            <a:graphicFrameLocks noGrp="1"/>
          </p:cNvGraphicFramePr>
          <p:nvPr/>
        </p:nvGraphicFramePr>
        <p:xfrm>
          <a:off x="6167438" y="2420939"/>
          <a:ext cx="3816350" cy="3936997"/>
        </p:xfrm>
        <a:graphic>
          <a:graphicData uri="http://schemas.openxmlformats.org/drawingml/2006/table">
            <a:tbl>
              <a:tblPr/>
              <a:tblGrid>
                <a:gridCol w="954023">
                  <a:extLst>
                    <a:ext uri="{9D8B030D-6E8A-4147-A177-3AD203B41FA5}">
                      <a16:colId xmlns="" xmlns:a16="http://schemas.microsoft.com/office/drawing/2014/main" val="20000"/>
                    </a:ext>
                  </a:extLst>
                </a:gridCol>
                <a:gridCol w="954152">
                  <a:extLst>
                    <a:ext uri="{9D8B030D-6E8A-4147-A177-3AD203B41FA5}">
                      <a16:colId xmlns="" xmlns:a16="http://schemas.microsoft.com/office/drawing/2014/main" val="20001"/>
                    </a:ext>
                  </a:extLst>
                </a:gridCol>
                <a:gridCol w="954023">
                  <a:extLst>
                    <a:ext uri="{9D8B030D-6E8A-4147-A177-3AD203B41FA5}">
                      <a16:colId xmlns="" xmlns:a16="http://schemas.microsoft.com/office/drawing/2014/main" val="20002"/>
                    </a:ext>
                  </a:extLst>
                </a:gridCol>
                <a:gridCol w="954152">
                  <a:extLst>
                    <a:ext uri="{9D8B030D-6E8A-4147-A177-3AD203B41FA5}">
                      <a16:colId xmlns="" xmlns:a16="http://schemas.microsoft.com/office/drawing/2014/main" val="20003"/>
                    </a:ext>
                  </a:extLst>
                </a:gridCol>
              </a:tblGrid>
              <a:tr h="438157">
                <a:tc>
                  <a:txBody>
                    <a:bodyPr/>
                    <a:lstStyle/>
                    <a:p>
                      <a:pPr algn="ctr"/>
                      <a:r>
                        <a:rPr lang="en-US" altLang="zh-CN" sz="2000" dirty="0" smtClean="0">
                          <a:solidFill>
                            <a:srgbClr val="003366"/>
                          </a:solidFill>
                          <a:latin typeface="Times New Roman" pitchFamily="18" charset="0"/>
                          <a:cs typeface="Times New Roman" pitchFamily="18" charset="0"/>
                        </a:rPr>
                        <a:t>X1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X2</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X3</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f</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436505">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38157">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436633">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438157">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436505">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438157">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r h="436569">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7"/>
                  </a:ext>
                </a:extLst>
              </a:tr>
              <a:tr h="438157">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8"/>
                  </a:ext>
                </a:extLst>
              </a:tr>
            </a:tbl>
          </a:graphicData>
        </a:graphic>
      </p:graphicFrame>
      <p:sp>
        <p:nvSpPr>
          <p:cNvPr id="118841" name="TextBox 1"/>
          <p:cNvSpPr txBox="1">
            <a:spLocks noChangeArrowheads="1"/>
          </p:cNvSpPr>
          <p:nvPr/>
        </p:nvSpPr>
        <p:spPr bwMode="auto">
          <a:xfrm>
            <a:off x="4081404" y="1193801"/>
            <a:ext cx="583102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dirty="0" err="1">
                <a:solidFill>
                  <a:srgbClr val="006666"/>
                </a:solidFill>
                <a:latin typeface="Times New Roman" panose="02020603050405020304" pitchFamily="18" charset="0"/>
                <a:cs typeface="Times New Roman" panose="02020603050405020304" pitchFamily="18" charset="0"/>
              </a:rPr>
              <a:t>Ejemplo</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006666"/>
                </a:solidFill>
                <a:latin typeface="Times New Roman" panose="02020603050405020304" pitchFamily="18" charset="0"/>
                <a:cs typeface="Times New Roman" panose="02020603050405020304" pitchFamily="18" charset="0"/>
              </a:rPr>
              <a:t>de</a:t>
            </a:r>
            <a:r>
              <a:rPr lang="en-US" altLang="zh-CN" sz="3600" dirty="0">
                <a:latin typeface="Times New Roman" panose="02020603050405020304" pitchFamily="18" charset="0"/>
                <a:cs typeface="Times New Roman" panose="02020603050405020304" pitchFamily="18" charset="0"/>
              </a:rPr>
              <a:t> </a:t>
            </a:r>
            <a:r>
              <a:rPr lang="en-US" altLang="zh-CN" sz="3600" b="1" dirty="0" err="1">
                <a:solidFill>
                  <a:srgbClr val="006666"/>
                </a:solidFill>
                <a:latin typeface="Times New Roman" panose="02020603050405020304" pitchFamily="18" charset="0"/>
                <a:cs typeface="Times New Roman" panose="02020603050405020304" pitchFamily="18" charset="0"/>
              </a:rPr>
              <a:t>Tablas</a:t>
            </a:r>
            <a:r>
              <a:rPr lang="en-US" altLang="zh-CN" sz="3600" dirty="0">
                <a:latin typeface="Times New Roman" panose="02020603050405020304" pitchFamily="18" charset="0"/>
                <a:cs typeface="Times New Roman" panose="02020603050405020304" pitchFamily="18" charset="0"/>
              </a:rPr>
              <a:t> </a:t>
            </a:r>
            <a:r>
              <a:rPr lang="en-US" altLang="zh-CN" sz="3600" b="1" dirty="0">
                <a:solidFill>
                  <a:srgbClr val="006666"/>
                </a:solidFill>
                <a:latin typeface="Times New Roman" panose="02020603050405020304" pitchFamily="18" charset="0"/>
                <a:cs typeface="Times New Roman" panose="02020603050405020304" pitchFamily="18" charset="0"/>
              </a:rPr>
              <a:t>de </a:t>
            </a:r>
            <a:r>
              <a:rPr lang="en-US" altLang="zh-CN" sz="3600" b="1" dirty="0" err="1">
                <a:solidFill>
                  <a:srgbClr val="006666"/>
                </a:solidFill>
                <a:latin typeface="Times New Roman" panose="02020603050405020304" pitchFamily="18" charset="0"/>
                <a:cs typeface="Times New Roman" panose="02020603050405020304" pitchFamily="18" charset="0"/>
              </a:rPr>
              <a:t>función</a:t>
            </a:r>
            <a:endParaRPr lang="en-US" altLang="zh-CN" sz="3600" b="1" dirty="0">
              <a:solidFill>
                <a:srgbClr val="006666"/>
              </a:solidFill>
              <a:latin typeface="Times New Roman" panose="02020603050405020304" pitchFamily="18" charset="0"/>
              <a:cs typeface="Times New Roman" panose="02020603050405020304" pitchFamily="18" charset="0"/>
            </a:endParaRPr>
          </a:p>
        </p:txBody>
      </p:sp>
      <p:sp>
        <p:nvSpPr>
          <p:cNvPr id="11"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1677007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2333626" y="2881734"/>
            <a:ext cx="7750175" cy="2203450"/>
          </a:xfrm>
          <a:custGeom>
            <a:avLst/>
            <a:gdLst>
              <a:gd name="connsiteX0" fmla="*/ 28575 w 7750175"/>
              <a:gd name="connsiteY0" fmla="*/ 2174875 h 2203450"/>
              <a:gd name="connsiteX1" fmla="*/ 7721600 w 7750175"/>
              <a:gd name="connsiteY1" fmla="*/ 2174875 h 2203450"/>
              <a:gd name="connsiteX2" fmla="*/ 7721600 w 7750175"/>
              <a:gd name="connsiteY2" fmla="*/ 28575 h 2203450"/>
              <a:gd name="connsiteX3" fmla="*/ 28575 w 7750175"/>
              <a:gd name="connsiteY3" fmla="*/ 28575 h 2203450"/>
              <a:gd name="connsiteX4" fmla="*/ 28575 w 7750175"/>
              <a:gd name="connsiteY4" fmla="*/ 2174875 h 22034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50175" h="2203450">
                <a:moveTo>
                  <a:pt x="28575" y="2174875"/>
                </a:moveTo>
                <a:lnTo>
                  <a:pt x="7721600" y="2174875"/>
                </a:lnTo>
                <a:lnTo>
                  <a:pt x="7721600" y="28575"/>
                </a:lnTo>
                <a:lnTo>
                  <a:pt x="28575" y="28575"/>
                </a:lnTo>
                <a:lnTo>
                  <a:pt x="28575" y="2174875"/>
                </a:lnTo>
              </a:path>
            </a:pathLst>
          </a:custGeom>
          <a:solidFill>
            <a:schemeClr val="tx2">
              <a:lumMod val="20000"/>
              <a:lumOff val="80000"/>
              <a:alpha val="0"/>
            </a:schemeClr>
          </a:solidFill>
          <a:ln w="508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839" name="TextBox 1"/>
          <p:cNvSpPr txBox="1">
            <a:spLocks noChangeArrowheads="1"/>
          </p:cNvSpPr>
          <p:nvPr/>
        </p:nvSpPr>
        <p:spPr bwMode="auto">
          <a:xfrm>
            <a:off x="2438401" y="1358901"/>
            <a:ext cx="3680495"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Formas</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Canónicas</a:t>
            </a:r>
          </a:p>
        </p:txBody>
      </p:sp>
      <p:sp>
        <p:nvSpPr>
          <p:cNvPr id="120840" name="TextBox 1"/>
          <p:cNvSpPr txBox="1">
            <a:spLocks noChangeArrowheads="1"/>
          </p:cNvSpPr>
          <p:nvPr/>
        </p:nvSpPr>
        <p:spPr bwMode="auto">
          <a:xfrm>
            <a:off x="2451100" y="3047455"/>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11" name="TextBox 1"/>
          <p:cNvSpPr txBox="1"/>
          <p:nvPr/>
        </p:nvSpPr>
        <p:spPr>
          <a:xfrm>
            <a:off x="2794001" y="3085555"/>
            <a:ext cx="6477735" cy="1636345"/>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Se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llama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termino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canónico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función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p>
          <a:p>
            <a:pPr>
              <a:lnSpc>
                <a:spcPts val="3300"/>
              </a:lnSpc>
              <a:defRPr/>
            </a:pPr>
            <a:r>
              <a:rPr lang="en-US" altLang="zh-CN" sz="2798" dirty="0">
                <a:solidFill>
                  <a:srgbClr val="003366"/>
                </a:solidFill>
                <a:latin typeface="Times New Roman" pitchFamily="18" charset="0"/>
                <a:cs typeface="Times New Roman" pitchFamily="18" charset="0"/>
              </a:rPr>
              <a:t>conmutación</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a</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todo</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termino</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en</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que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figuran</a:t>
            </a:r>
          </a:p>
          <a:p>
            <a:pPr>
              <a:lnSpc>
                <a:spcPts val="3300"/>
              </a:lnSpc>
              <a:defRPr/>
            </a:pPr>
            <a:r>
              <a:rPr lang="en-US" altLang="zh-CN" sz="2795" dirty="0">
                <a:solidFill>
                  <a:srgbClr val="003366"/>
                </a:solidFill>
                <a:latin typeface="Times New Roman" pitchFamily="18" charset="0"/>
                <a:cs typeface="Times New Roman" pitchFamily="18" charset="0"/>
              </a:rPr>
              <a:t>todas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las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variables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la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función,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ya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sea</a:t>
            </a:r>
          </a:p>
          <a:p>
            <a:pPr>
              <a:lnSpc>
                <a:spcPts val="3300"/>
              </a:lnSpc>
              <a:defRPr/>
            </a:pPr>
            <a:r>
              <a:rPr lang="en-US" altLang="zh-CN" sz="2795" dirty="0">
                <a:solidFill>
                  <a:srgbClr val="003366"/>
                </a:solidFill>
                <a:latin typeface="Times New Roman" pitchFamily="18" charset="0"/>
                <a:cs typeface="Times New Roman" pitchFamily="18" charset="0"/>
              </a:rPr>
              <a:t>complementadas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sin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complementar.</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178962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Freeform 3"/>
          <p:cNvSpPr/>
          <p:nvPr/>
        </p:nvSpPr>
        <p:spPr>
          <a:xfrm>
            <a:off x="2133600" y="11430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752600" y="11430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2294" name="Imagen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614488"/>
            <a:ext cx="7467600"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p:cNvSpPr txBox="1"/>
          <p:nvPr/>
        </p:nvSpPr>
        <p:spPr>
          <a:xfrm>
            <a:off x="5165725" y="407989"/>
            <a:ext cx="3103414" cy="276999"/>
          </a:xfrm>
          <a:prstGeom prst="rect">
            <a:avLst/>
          </a:prstGeom>
          <a:noFill/>
        </p:spPr>
        <p:txBody>
          <a:bodyPr wrap="none" lIns="0" tIns="0" rIns="0">
            <a:spAutoFit/>
          </a:bodyPr>
          <a:lstStyle/>
          <a:p>
            <a:pPr>
              <a:lnSpc>
                <a:spcPts val="1800"/>
              </a:lnSpc>
              <a:defRPr/>
            </a:pPr>
            <a:r>
              <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2.1 </a:t>
            </a:r>
            <a:r>
              <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Definiciones</a:t>
            </a:r>
          </a:p>
        </p:txBody>
      </p:sp>
      <p:sp>
        <p:nvSpPr>
          <p:cNvPr id="6" name="5 Rectángulo"/>
          <p:cNvSpPr/>
          <p:nvPr/>
        </p:nvSpPr>
        <p:spPr>
          <a:xfrm>
            <a:off x="2279576" y="2924944"/>
            <a:ext cx="8136904" cy="33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7 Rectángulo"/>
          <p:cNvSpPr/>
          <p:nvPr/>
        </p:nvSpPr>
        <p:spPr>
          <a:xfrm>
            <a:off x="2495600" y="1628800"/>
            <a:ext cx="7776864"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dirty="0">
                <a:solidFill>
                  <a:srgbClr val="FF0000"/>
                </a:solidFill>
              </a:rPr>
              <a:t>Operaciones en el algebra de Boole</a:t>
            </a:r>
            <a:endParaRPr lang="es-AR" sz="4000" dirty="0">
              <a:solidFill>
                <a:srgbClr val="FF0000"/>
              </a:solidFill>
            </a:endParaRPr>
          </a:p>
        </p:txBody>
      </p:sp>
      <p:pic>
        <p:nvPicPr>
          <p:cNvPr id="419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3905226"/>
            <a:ext cx="7990334"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509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1"/>
          <p:cNvSpPr txBox="1"/>
          <p:nvPr/>
        </p:nvSpPr>
        <p:spPr>
          <a:xfrm>
            <a:off x="8572500" y="3505201"/>
            <a:ext cx="1485900" cy="2085975"/>
          </a:xfrm>
          <a:prstGeom prst="rect">
            <a:avLst/>
          </a:prstGeom>
          <a:noFill/>
          <a:effectLst>
            <a:outerShdw blurRad="50800" dist="50800" dir="5400000" algn="ctr" rotWithShape="0">
              <a:srgbClr val="000000">
                <a:alpha val="0"/>
              </a:srgbClr>
            </a:outerShdw>
          </a:effectLst>
        </p:spPr>
        <p:txBody>
          <a:bodyPr wrap="none" lIns="0" tIns="0" rIns="0">
            <a:spAutoFit/>
          </a:bodyPr>
          <a:lstStyle/>
          <a:p>
            <a:pPr>
              <a:lnSpc>
                <a:spcPts val="3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p>
          <a:p>
            <a:pPr>
              <a:lnSpc>
                <a:spcPts val="1000"/>
              </a:lnSpc>
              <a:defRPr/>
            </a:pPr>
            <a:endParaRPr lang="en-US" altLang="zh-CN" dirty="0"/>
          </a:p>
          <a:p>
            <a:pPr>
              <a:lnSpc>
                <a:spcPts val="1000"/>
              </a:lnSpc>
              <a:defRPr/>
            </a:pPr>
            <a:endParaRPr lang="en-US" altLang="zh-CN" sz="800" dirty="0"/>
          </a:p>
          <a:p>
            <a:pPr>
              <a:lnSpc>
                <a:spcPts val="1000"/>
              </a:lnSpc>
              <a:defRPr/>
            </a:pPr>
            <a:endParaRPr lang="en-US" altLang="zh-CN" sz="800" dirty="0"/>
          </a:p>
          <a:p>
            <a:pPr>
              <a:lnSpc>
                <a:spcPts val="1000"/>
              </a:lnSpc>
              <a:defRPr/>
            </a:pPr>
            <a:endParaRPr lang="en-US" altLang="zh-CN" sz="800" dirty="0"/>
          </a:p>
          <a:p>
            <a:pPr>
              <a:lnSpc>
                <a:spcPts val="4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p>
          <a:p>
            <a:pPr>
              <a:lnSpc>
                <a:spcPts val="1000"/>
              </a:lnSpc>
              <a:defRPr/>
            </a:pPr>
            <a:endParaRPr lang="en-US" altLang="zh-CN" dirty="0"/>
          </a:p>
          <a:p>
            <a:pPr>
              <a:lnSpc>
                <a:spcPts val="3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8980488" y="2657475"/>
            <a:ext cx="74612" cy="77788"/>
          </a:xfrm>
          <a:custGeom>
            <a:avLst/>
            <a:gdLst>
              <a:gd name="connsiteX0" fmla="*/ 0 w 73406"/>
              <a:gd name="connsiteY0" fmla="*/ 39116 h 78232"/>
              <a:gd name="connsiteX1" fmla="*/ 36703 w 73406"/>
              <a:gd name="connsiteY1" fmla="*/ 78231 h 78232"/>
              <a:gd name="connsiteX2" fmla="*/ 36703 w 73406"/>
              <a:gd name="connsiteY2" fmla="*/ 78231 h 78232"/>
              <a:gd name="connsiteX3" fmla="*/ 36703 w 73406"/>
              <a:gd name="connsiteY3" fmla="*/ 78231 h 78232"/>
              <a:gd name="connsiteX4" fmla="*/ 73406 w 73406"/>
              <a:gd name="connsiteY4" fmla="*/ 39116 h 78232"/>
              <a:gd name="connsiteX5" fmla="*/ 73406 w 73406"/>
              <a:gd name="connsiteY5" fmla="*/ 39116 h 78232"/>
              <a:gd name="connsiteX6" fmla="*/ 73406 w 73406"/>
              <a:gd name="connsiteY6" fmla="*/ 39116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6 h 78232"/>
              <a:gd name="connsiteX11" fmla="*/ 0 w 73406"/>
              <a:gd name="connsiteY11" fmla="*/ 39116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6"/>
                </a:moveTo>
                <a:cubicBezTo>
                  <a:pt x="0" y="60705"/>
                  <a:pt x="16383" y="78231"/>
                  <a:pt x="36703" y="78231"/>
                </a:cubicBezTo>
                <a:cubicBezTo>
                  <a:pt x="36703" y="78231"/>
                  <a:pt x="36703" y="78231"/>
                  <a:pt x="36703" y="78231"/>
                </a:cubicBezTo>
                <a:lnTo>
                  <a:pt x="36703" y="78231"/>
                </a:lnTo>
                <a:cubicBezTo>
                  <a:pt x="57023" y="78231"/>
                  <a:pt x="73406" y="60705"/>
                  <a:pt x="73406" y="39116"/>
                </a:cubicBezTo>
                <a:cubicBezTo>
                  <a:pt x="73406" y="39116"/>
                  <a:pt x="73406" y="39116"/>
                  <a:pt x="73406" y="39116"/>
                </a:cubicBezTo>
                <a:lnTo>
                  <a:pt x="73406" y="39116"/>
                </a:lnTo>
                <a:cubicBezTo>
                  <a:pt x="73406" y="17525"/>
                  <a:pt x="57023" y="0"/>
                  <a:pt x="36703" y="0"/>
                </a:cubicBezTo>
                <a:cubicBezTo>
                  <a:pt x="36703" y="0"/>
                  <a:pt x="36703" y="0"/>
                  <a:pt x="36703" y="0"/>
                </a:cubicBezTo>
                <a:lnTo>
                  <a:pt x="36703" y="0"/>
                </a:lnTo>
                <a:cubicBezTo>
                  <a:pt x="16383" y="0"/>
                  <a:pt x="0" y="17525"/>
                  <a:pt x="0" y="39116"/>
                </a:cubicBezTo>
                <a:cubicBezTo>
                  <a:pt x="0" y="39116"/>
                  <a:pt x="0" y="39116"/>
                  <a:pt x="0" y="39116"/>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8974138" y="2651125"/>
            <a:ext cx="87312" cy="90488"/>
          </a:xfrm>
          <a:custGeom>
            <a:avLst/>
            <a:gdLst>
              <a:gd name="connsiteX0" fmla="*/ 6350 w 86106"/>
              <a:gd name="connsiteY0" fmla="*/ 45466 h 90932"/>
              <a:gd name="connsiteX1" fmla="*/ 43053 w 86106"/>
              <a:gd name="connsiteY1" fmla="*/ 84581 h 90932"/>
              <a:gd name="connsiteX2" fmla="*/ 43053 w 86106"/>
              <a:gd name="connsiteY2" fmla="*/ 84581 h 90932"/>
              <a:gd name="connsiteX3" fmla="*/ 43053 w 86106"/>
              <a:gd name="connsiteY3" fmla="*/ 84581 h 90932"/>
              <a:gd name="connsiteX4" fmla="*/ 79756 w 86106"/>
              <a:gd name="connsiteY4" fmla="*/ 45466 h 90932"/>
              <a:gd name="connsiteX5" fmla="*/ 79756 w 86106"/>
              <a:gd name="connsiteY5" fmla="*/ 45466 h 90932"/>
              <a:gd name="connsiteX6" fmla="*/ 79756 w 86106"/>
              <a:gd name="connsiteY6" fmla="*/ 45466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6 h 90932"/>
              <a:gd name="connsiteX11" fmla="*/ 6350 w 86106"/>
              <a:gd name="connsiteY11" fmla="*/ 45466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6"/>
                </a:moveTo>
                <a:cubicBezTo>
                  <a:pt x="6350" y="67055"/>
                  <a:pt x="22733" y="84581"/>
                  <a:pt x="43053" y="84581"/>
                </a:cubicBezTo>
                <a:cubicBezTo>
                  <a:pt x="43053" y="84581"/>
                  <a:pt x="43053" y="84581"/>
                  <a:pt x="43053" y="84581"/>
                </a:cubicBezTo>
                <a:lnTo>
                  <a:pt x="43053" y="84581"/>
                </a:lnTo>
                <a:cubicBezTo>
                  <a:pt x="63373" y="84581"/>
                  <a:pt x="79756" y="67055"/>
                  <a:pt x="79756" y="45466"/>
                </a:cubicBezTo>
                <a:cubicBezTo>
                  <a:pt x="79756" y="45466"/>
                  <a:pt x="79756" y="45466"/>
                  <a:pt x="79756" y="45466"/>
                </a:cubicBezTo>
                <a:lnTo>
                  <a:pt x="79756" y="45466"/>
                </a:lnTo>
                <a:cubicBezTo>
                  <a:pt x="79756" y="23875"/>
                  <a:pt x="63373" y="6350"/>
                  <a:pt x="43053" y="6350"/>
                </a:cubicBezTo>
                <a:cubicBezTo>
                  <a:pt x="43053" y="6350"/>
                  <a:pt x="43053" y="6350"/>
                  <a:pt x="43053" y="6350"/>
                </a:cubicBezTo>
                <a:lnTo>
                  <a:pt x="43053" y="6350"/>
                </a:lnTo>
                <a:cubicBezTo>
                  <a:pt x="22733" y="6350"/>
                  <a:pt x="6350" y="23875"/>
                  <a:pt x="6350" y="45466"/>
                </a:cubicBezTo>
                <a:cubicBezTo>
                  <a:pt x="6350" y="45466"/>
                  <a:pt x="6350" y="45466"/>
                  <a:pt x="6350" y="45466"/>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9561514" y="2657475"/>
            <a:ext cx="73025" cy="77788"/>
          </a:xfrm>
          <a:custGeom>
            <a:avLst/>
            <a:gdLst>
              <a:gd name="connsiteX0" fmla="*/ 0 w 73406"/>
              <a:gd name="connsiteY0" fmla="*/ 39116 h 78232"/>
              <a:gd name="connsiteX1" fmla="*/ 36703 w 73406"/>
              <a:gd name="connsiteY1" fmla="*/ 78231 h 78232"/>
              <a:gd name="connsiteX2" fmla="*/ 36703 w 73406"/>
              <a:gd name="connsiteY2" fmla="*/ 78231 h 78232"/>
              <a:gd name="connsiteX3" fmla="*/ 36703 w 73406"/>
              <a:gd name="connsiteY3" fmla="*/ 78231 h 78232"/>
              <a:gd name="connsiteX4" fmla="*/ 73405 w 73406"/>
              <a:gd name="connsiteY4" fmla="*/ 39116 h 78232"/>
              <a:gd name="connsiteX5" fmla="*/ 73405 w 73406"/>
              <a:gd name="connsiteY5" fmla="*/ 39116 h 78232"/>
              <a:gd name="connsiteX6" fmla="*/ 73405 w 73406"/>
              <a:gd name="connsiteY6" fmla="*/ 39116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6 h 78232"/>
              <a:gd name="connsiteX11" fmla="*/ 0 w 73406"/>
              <a:gd name="connsiteY11" fmla="*/ 39116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6"/>
                </a:moveTo>
                <a:cubicBezTo>
                  <a:pt x="0" y="60705"/>
                  <a:pt x="16382" y="78231"/>
                  <a:pt x="36703" y="78231"/>
                </a:cubicBezTo>
                <a:cubicBezTo>
                  <a:pt x="36703" y="78231"/>
                  <a:pt x="36703" y="78231"/>
                  <a:pt x="36703" y="78231"/>
                </a:cubicBezTo>
                <a:lnTo>
                  <a:pt x="36703" y="78231"/>
                </a:lnTo>
                <a:cubicBezTo>
                  <a:pt x="57022" y="78231"/>
                  <a:pt x="73405" y="60705"/>
                  <a:pt x="73405" y="39116"/>
                </a:cubicBezTo>
                <a:cubicBezTo>
                  <a:pt x="73405" y="39116"/>
                  <a:pt x="73405" y="39116"/>
                  <a:pt x="73405" y="39116"/>
                </a:cubicBezTo>
                <a:lnTo>
                  <a:pt x="73405" y="39116"/>
                </a:lnTo>
                <a:cubicBezTo>
                  <a:pt x="73405" y="17525"/>
                  <a:pt x="57022" y="0"/>
                  <a:pt x="36703" y="0"/>
                </a:cubicBezTo>
                <a:cubicBezTo>
                  <a:pt x="36703" y="0"/>
                  <a:pt x="36703" y="0"/>
                  <a:pt x="36703" y="0"/>
                </a:cubicBezTo>
                <a:lnTo>
                  <a:pt x="36703" y="0"/>
                </a:lnTo>
                <a:cubicBezTo>
                  <a:pt x="16382" y="0"/>
                  <a:pt x="0" y="17525"/>
                  <a:pt x="0" y="39116"/>
                </a:cubicBezTo>
                <a:cubicBezTo>
                  <a:pt x="0" y="39116"/>
                  <a:pt x="0" y="39116"/>
                  <a:pt x="0" y="39116"/>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9555164" y="2651125"/>
            <a:ext cx="85725" cy="90488"/>
          </a:xfrm>
          <a:custGeom>
            <a:avLst/>
            <a:gdLst>
              <a:gd name="connsiteX0" fmla="*/ 6350 w 86106"/>
              <a:gd name="connsiteY0" fmla="*/ 45466 h 90932"/>
              <a:gd name="connsiteX1" fmla="*/ 43053 w 86106"/>
              <a:gd name="connsiteY1" fmla="*/ 84581 h 90932"/>
              <a:gd name="connsiteX2" fmla="*/ 43053 w 86106"/>
              <a:gd name="connsiteY2" fmla="*/ 84581 h 90932"/>
              <a:gd name="connsiteX3" fmla="*/ 43053 w 86106"/>
              <a:gd name="connsiteY3" fmla="*/ 84581 h 90932"/>
              <a:gd name="connsiteX4" fmla="*/ 79755 w 86106"/>
              <a:gd name="connsiteY4" fmla="*/ 45466 h 90932"/>
              <a:gd name="connsiteX5" fmla="*/ 79755 w 86106"/>
              <a:gd name="connsiteY5" fmla="*/ 45466 h 90932"/>
              <a:gd name="connsiteX6" fmla="*/ 79755 w 86106"/>
              <a:gd name="connsiteY6" fmla="*/ 45466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6 h 90932"/>
              <a:gd name="connsiteX11" fmla="*/ 6350 w 86106"/>
              <a:gd name="connsiteY11" fmla="*/ 45466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6"/>
                </a:moveTo>
                <a:cubicBezTo>
                  <a:pt x="6350" y="67055"/>
                  <a:pt x="22732" y="84581"/>
                  <a:pt x="43053" y="84581"/>
                </a:cubicBezTo>
                <a:cubicBezTo>
                  <a:pt x="43053" y="84581"/>
                  <a:pt x="43053" y="84581"/>
                  <a:pt x="43053" y="84581"/>
                </a:cubicBezTo>
                <a:lnTo>
                  <a:pt x="43053" y="84581"/>
                </a:lnTo>
                <a:cubicBezTo>
                  <a:pt x="63372" y="84581"/>
                  <a:pt x="79755" y="67055"/>
                  <a:pt x="79755" y="45466"/>
                </a:cubicBezTo>
                <a:cubicBezTo>
                  <a:pt x="79755" y="45466"/>
                  <a:pt x="79755" y="45466"/>
                  <a:pt x="79755" y="45466"/>
                </a:cubicBezTo>
                <a:lnTo>
                  <a:pt x="79755" y="45466"/>
                </a:lnTo>
                <a:cubicBezTo>
                  <a:pt x="79755" y="23875"/>
                  <a:pt x="63372" y="6350"/>
                  <a:pt x="43053" y="6350"/>
                </a:cubicBezTo>
                <a:cubicBezTo>
                  <a:pt x="43053" y="6350"/>
                  <a:pt x="43053" y="6350"/>
                  <a:pt x="43053" y="6350"/>
                </a:cubicBezTo>
                <a:lnTo>
                  <a:pt x="43053" y="6350"/>
                </a:lnTo>
                <a:cubicBezTo>
                  <a:pt x="22732" y="6350"/>
                  <a:pt x="6350" y="23875"/>
                  <a:pt x="6350" y="45466"/>
                </a:cubicBezTo>
                <a:cubicBezTo>
                  <a:pt x="6350" y="45466"/>
                  <a:pt x="6350" y="45466"/>
                  <a:pt x="6350" y="45466"/>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Freeform 3"/>
          <p:cNvSpPr/>
          <p:nvPr/>
        </p:nvSpPr>
        <p:spPr>
          <a:xfrm>
            <a:off x="8532813" y="2406650"/>
            <a:ext cx="317500" cy="57150"/>
          </a:xfrm>
          <a:custGeom>
            <a:avLst/>
            <a:gdLst>
              <a:gd name="connsiteX0" fmla="*/ 14287 w 317627"/>
              <a:gd name="connsiteY0" fmla="*/ 14287 h 57150"/>
              <a:gd name="connsiteX1" fmla="*/ 303339 w 317627"/>
              <a:gd name="connsiteY1" fmla="*/ 14287 h 57150"/>
            </a:gdLst>
            <a:ahLst/>
            <a:cxnLst>
              <a:cxn ang="0">
                <a:pos x="connsiteX0" y="connsiteY0"/>
              </a:cxn>
              <a:cxn ang="1">
                <a:pos x="connsiteX1" y="connsiteY1"/>
              </a:cxn>
            </a:cxnLst>
            <a:rect l="l" t="t" r="r" b="b"/>
            <a:pathLst>
              <a:path w="317627" h="57150">
                <a:moveTo>
                  <a:pt x="14287" y="14287"/>
                </a:moveTo>
                <a:lnTo>
                  <a:pt x="303339"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9112250" y="2406650"/>
            <a:ext cx="317500" cy="57150"/>
          </a:xfrm>
          <a:custGeom>
            <a:avLst/>
            <a:gdLst>
              <a:gd name="connsiteX0" fmla="*/ 14287 w 317754"/>
              <a:gd name="connsiteY0" fmla="*/ 14287 h 57150"/>
              <a:gd name="connsiteX1" fmla="*/ 303466 w 317754"/>
              <a:gd name="connsiteY1" fmla="*/ 14287 h 57150"/>
            </a:gdLst>
            <a:ahLst/>
            <a:cxnLst>
              <a:cxn ang="0">
                <a:pos x="connsiteX0" y="connsiteY0"/>
              </a:cxn>
              <a:cxn ang="1">
                <a:pos x="connsiteX1" y="connsiteY1"/>
              </a:cxn>
            </a:cxnLst>
            <a:rect l="l" t="t" r="r" b="b"/>
            <a:pathLst>
              <a:path w="317754" h="57150">
                <a:moveTo>
                  <a:pt x="14287" y="14287"/>
                </a:moveTo>
                <a:lnTo>
                  <a:pt x="303466"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8532814" y="3509963"/>
            <a:ext cx="319087" cy="57150"/>
          </a:xfrm>
          <a:custGeom>
            <a:avLst/>
            <a:gdLst>
              <a:gd name="connsiteX0" fmla="*/ 14287 w 319277"/>
              <a:gd name="connsiteY0" fmla="*/ 14287 h 57150"/>
              <a:gd name="connsiteX1" fmla="*/ 304990 w 319277"/>
              <a:gd name="connsiteY1" fmla="*/ 14287 h 57150"/>
            </a:gdLst>
            <a:ahLst/>
            <a:cxnLst>
              <a:cxn ang="0">
                <a:pos x="connsiteX0" y="connsiteY0"/>
              </a:cxn>
              <a:cxn ang="1">
                <a:pos x="connsiteX1" y="connsiteY1"/>
              </a:cxn>
            </a:cxnLst>
            <a:rect l="l" t="t" r="r" b="b"/>
            <a:pathLst>
              <a:path w="319277" h="57150">
                <a:moveTo>
                  <a:pt x="14287" y="14287"/>
                </a:moveTo>
                <a:lnTo>
                  <a:pt x="304990"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8980488" y="3760789"/>
            <a:ext cx="74612" cy="77787"/>
          </a:xfrm>
          <a:custGeom>
            <a:avLst/>
            <a:gdLst>
              <a:gd name="connsiteX0" fmla="*/ 0 w 73406"/>
              <a:gd name="connsiteY0" fmla="*/ 39116 h 78232"/>
              <a:gd name="connsiteX1" fmla="*/ 36703 w 73406"/>
              <a:gd name="connsiteY1" fmla="*/ 78232 h 78232"/>
              <a:gd name="connsiteX2" fmla="*/ 36703 w 73406"/>
              <a:gd name="connsiteY2" fmla="*/ 78232 h 78232"/>
              <a:gd name="connsiteX3" fmla="*/ 36703 w 73406"/>
              <a:gd name="connsiteY3" fmla="*/ 78232 h 78232"/>
              <a:gd name="connsiteX4" fmla="*/ 73406 w 73406"/>
              <a:gd name="connsiteY4" fmla="*/ 39116 h 78232"/>
              <a:gd name="connsiteX5" fmla="*/ 73406 w 73406"/>
              <a:gd name="connsiteY5" fmla="*/ 39116 h 78232"/>
              <a:gd name="connsiteX6" fmla="*/ 73406 w 73406"/>
              <a:gd name="connsiteY6" fmla="*/ 39116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6 h 78232"/>
              <a:gd name="connsiteX11" fmla="*/ 0 w 73406"/>
              <a:gd name="connsiteY11" fmla="*/ 39116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6"/>
                </a:moveTo>
                <a:cubicBezTo>
                  <a:pt x="0" y="60705"/>
                  <a:pt x="16383" y="78232"/>
                  <a:pt x="36703" y="78232"/>
                </a:cubicBezTo>
                <a:cubicBezTo>
                  <a:pt x="36703" y="78232"/>
                  <a:pt x="36703" y="78232"/>
                  <a:pt x="36703" y="78232"/>
                </a:cubicBezTo>
                <a:lnTo>
                  <a:pt x="36703" y="78232"/>
                </a:lnTo>
                <a:cubicBezTo>
                  <a:pt x="57023" y="78232"/>
                  <a:pt x="73406" y="60705"/>
                  <a:pt x="73406" y="39116"/>
                </a:cubicBezTo>
                <a:cubicBezTo>
                  <a:pt x="73406" y="39116"/>
                  <a:pt x="73406" y="39116"/>
                  <a:pt x="73406" y="39116"/>
                </a:cubicBezTo>
                <a:lnTo>
                  <a:pt x="73406" y="39116"/>
                </a:lnTo>
                <a:cubicBezTo>
                  <a:pt x="73406" y="17526"/>
                  <a:pt x="57023" y="0"/>
                  <a:pt x="36703" y="0"/>
                </a:cubicBezTo>
                <a:cubicBezTo>
                  <a:pt x="36703" y="0"/>
                  <a:pt x="36703" y="0"/>
                  <a:pt x="36703" y="0"/>
                </a:cubicBezTo>
                <a:lnTo>
                  <a:pt x="36703" y="0"/>
                </a:lnTo>
                <a:cubicBezTo>
                  <a:pt x="16383" y="0"/>
                  <a:pt x="0" y="17526"/>
                  <a:pt x="0" y="39116"/>
                </a:cubicBezTo>
                <a:cubicBezTo>
                  <a:pt x="0" y="39116"/>
                  <a:pt x="0" y="39116"/>
                  <a:pt x="0" y="39116"/>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3"/>
          <p:cNvSpPr/>
          <p:nvPr/>
        </p:nvSpPr>
        <p:spPr>
          <a:xfrm>
            <a:off x="8974138" y="3754439"/>
            <a:ext cx="87312" cy="90487"/>
          </a:xfrm>
          <a:custGeom>
            <a:avLst/>
            <a:gdLst>
              <a:gd name="connsiteX0" fmla="*/ 6350 w 86106"/>
              <a:gd name="connsiteY0" fmla="*/ 45466 h 90932"/>
              <a:gd name="connsiteX1" fmla="*/ 43053 w 86106"/>
              <a:gd name="connsiteY1" fmla="*/ 84582 h 90932"/>
              <a:gd name="connsiteX2" fmla="*/ 43053 w 86106"/>
              <a:gd name="connsiteY2" fmla="*/ 84582 h 90932"/>
              <a:gd name="connsiteX3" fmla="*/ 43053 w 86106"/>
              <a:gd name="connsiteY3" fmla="*/ 84582 h 90932"/>
              <a:gd name="connsiteX4" fmla="*/ 79756 w 86106"/>
              <a:gd name="connsiteY4" fmla="*/ 45466 h 90932"/>
              <a:gd name="connsiteX5" fmla="*/ 79756 w 86106"/>
              <a:gd name="connsiteY5" fmla="*/ 45466 h 90932"/>
              <a:gd name="connsiteX6" fmla="*/ 79756 w 86106"/>
              <a:gd name="connsiteY6" fmla="*/ 45466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6 h 90932"/>
              <a:gd name="connsiteX11" fmla="*/ 6350 w 86106"/>
              <a:gd name="connsiteY11" fmla="*/ 45466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6"/>
                </a:moveTo>
                <a:cubicBezTo>
                  <a:pt x="6350" y="67055"/>
                  <a:pt x="22733" y="84582"/>
                  <a:pt x="43053" y="84582"/>
                </a:cubicBezTo>
                <a:cubicBezTo>
                  <a:pt x="43053" y="84582"/>
                  <a:pt x="43053" y="84582"/>
                  <a:pt x="43053" y="84582"/>
                </a:cubicBezTo>
                <a:lnTo>
                  <a:pt x="43053" y="84582"/>
                </a:lnTo>
                <a:cubicBezTo>
                  <a:pt x="63373" y="84582"/>
                  <a:pt x="79756" y="67055"/>
                  <a:pt x="79756" y="45466"/>
                </a:cubicBezTo>
                <a:cubicBezTo>
                  <a:pt x="79756" y="45466"/>
                  <a:pt x="79756" y="45466"/>
                  <a:pt x="79756" y="45466"/>
                </a:cubicBezTo>
                <a:lnTo>
                  <a:pt x="79756" y="45466"/>
                </a:lnTo>
                <a:cubicBezTo>
                  <a:pt x="79756" y="23876"/>
                  <a:pt x="63373" y="6350"/>
                  <a:pt x="43053" y="6350"/>
                </a:cubicBezTo>
                <a:cubicBezTo>
                  <a:pt x="43053" y="6350"/>
                  <a:pt x="43053" y="6350"/>
                  <a:pt x="43053" y="6350"/>
                </a:cubicBezTo>
                <a:lnTo>
                  <a:pt x="43053" y="6350"/>
                </a:lnTo>
                <a:cubicBezTo>
                  <a:pt x="22733" y="6350"/>
                  <a:pt x="6350" y="23876"/>
                  <a:pt x="6350" y="45466"/>
                </a:cubicBezTo>
                <a:cubicBezTo>
                  <a:pt x="6350" y="45466"/>
                  <a:pt x="6350" y="45466"/>
                  <a:pt x="6350" y="45466"/>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9561514" y="3760789"/>
            <a:ext cx="73025" cy="77787"/>
          </a:xfrm>
          <a:custGeom>
            <a:avLst/>
            <a:gdLst>
              <a:gd name="connsiteX0" fmla="*/ 0 w 73406"/>
              <a:gd name="connsiteY0" fmla="*/ 39116 h 78232"/>
              <a:gd name="connsiteX1" fmla="*/ 36703 w 73406"/>
              <a:gd name="connsiteY1" fmla="*/ 78232 h 78232"/>
              <a:gd name="connsiteX2" fmla="*/ 36703 w 73406"/>
              <a:gd name="connsiteY2" fmla="*/ 78232 h 78232"/>
              <a:gd name="connsiteX3" fmla="*/ 36703 w 73406"/>
              <a:gd name="connsiteY3" fmla="*/ 78232 h 78232"/>
              <a:gd name="connsiteX4" fmla="*/ 73405 w 73406"/>
              <a:gd name="connsiteY4" fmla="*/ 39116 h 78232"/>
              <a:gd name="connsiteX5" fmla="*/ 73405 w 73406"/>
              <a:gd name="connsiteY5" fmla="*/ 39116 h 78232"/>
              <a:gd name="connsiteX6" fmla="*/ 73405 w 73406"/>
              <a:gd name="connsiteY6" fmla="*/ 39116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6 h 78232"/>
              <a:gd name="connsiteX11" fmla="*/ 0 w 73406"/>
              <a:gd name="connsiteY11" fmla="*/ 39116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6"/>
                </a:moveTo>
                <a:cubicBezTo>
                  <a:pt x="0" y="60705"/>
                  <a:pt x="16382" y="78232"/>
                  <a:pt x="36703" y="78232"/>
                </a:cubicBezTo>
                <a:cubicBezTo>
                  <a:pt x="36703" y="78232"/>
                  <a:pt x="36703" y="78232"/>
                  <a:pt x="36703" y="78232"/>
                </a:cubicBezTo>
                <a:lnTo>
                  <a:pt x="36703" y="78232"/>
                </a:lnTo>
                <a:cubicBezTo>
                  <a:pt x="57022" y="78232"/>
                  <a:pt x="73405" y="60705"/>
                  <a:pt x="73405" y="39116"/>
                </a:cubicBezTo>
                <a:cubicBezTo>
                  <a:pt x="73405" y="39116"/>
                  <a:pt x="73405" y="39116"/>
                  <a:pt x="73405" y="39116"/>
                </a:cubicBezTo>
                <a:lnTo>
                  <a:pt x="73405" y="39116"/>
                </a:lnTo>
                <a:cubicBezTo>
                  <a:pt x="73405" y="17526"/>
                  <a:pt x="57022" y="0"/>
                  <a:pt x="36703" y="0"/>
                </a:cubicBezTo>
                <a:cubicBezTo>
                  <a:pt x="36703" y="0"/>
                  <a:pt x="36703" y="0"/>
                  <a:pt x="36703" y="0"/>
                </a:cubicBezTo>
                <a:lnTo>
                  <a:pt x="36703" y="0"/>
                </a:lnTo>
                <a:cubicBezTo>
                  <a:pt x="16382" y="0"/>
                  <a:pt x="0" y="17526"/>
                  <a:pt x="0" y="39116"/>
                </a:cubicBezTo>
                <a:cubicBezTo>
                  <a:pt x="0" y="39116"/>
                  <a:pt x="0" y="39116"/>
                  <a:pt x="0" y="39116"/>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3"/>
          <p:cNvSpPr/>
          <p:nvPr/>
        </p:nvSpPr>
        <p:spPr>
          <a:xfrm>
            <a:off x="9555164" y="3754439"/>
            <a:ext cx="85725" cy="90487"/>
          </a:xfrm>
          <a:custGeom>
            <a:avLst/>
            <a:gdLst>
              <a:gd name="connsiteX0" fmla="*/ 6350 w 86106"/>
              <a:gd name="connsiteY0" fmla="*/ 45466 h 90932"/>
              <a:gd name="connsiteX1" fmla="*/ 43053 w 86106"/>
              <a:gd name="connsiteY1" fmla="*/ 84582 h 90932"/>
              <a:gd name="connsiteX2" fmla="*/ 43053 w 86106"/>
              <a:gd name="connsiteY2" fmla="*/ 84582 h 90932"/>
              <a:gd name="connsiteX3" fmla="*/ 43053 w 86106"/>
              <a:gd name="connsiteY3" fmla="*/ 84582 h 90932"/>
              <a:gd name="connsiteX4" fmla="*/ 79755 w 86106"/>
              <a:gd name="connsiteY4" fmla="*/ 45466 h 90932"/>
              <a:gd name="connsiteX5" fmla="*/ 79755 w 86106"/>
              <a:gd name="connsiteY5" fmla="*/ 45466 h 90932"/>
              <a:gd name="connsiteX6" fmla="*/ 79755 w 86106"/>
              <a:gd name="connsiteY6" fmla="*/ 45466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6 h 90932"/>
              <a:gd name="connsiteX11" fmla="*/ 6350 w 86106"/>
              <a:gd name="connsiteY11" fmla="*/ 45466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6"/>
                </a:moveTo>
                <a:cubicBezTo>
                  <a:pt x="6350" y="67055"/>
                  <a:pt x="22732" y="84582"/>
                  <a:pt x="43053" y="84582"/>
                </a:cubicBezTo>
                <a:cubicBezTo>
                  <a:pt x="43053" y="84582"/>
                  <a:pt x="43053" y="84582"/>
                  <a:pt x="43053" y="84582"/>
                </a:cubicBezTo>
                <a:lnTo>
                  <a:pt x="43053" y="84582"/>
                </a:lnTo>
                <a:cubicBezTo>
                  <a:pt x="63372" y="84582"/>
                  <a:pt x="79755" y="67055"/>
                  <a:pt x="79755" y="45466"/>
                </a:cubicBezTo>
                <a:cubicBezTo>
                  <a:pt x="79755" y="45466"/>
                  <a:pt x="79755" y="45466"/>
                  <a:pt x="79755" y="45466"/>
                </a:cubicBezTo>
                <a:lnTo>
                  <a:pt x="79755" y="45466"/>
                </a:lnTo>
                <a:cubicBezTo>
                  <a:pt x="79755" y="23876"/>
                  <a:pt x="63372" y="6350"/>
                  <a:pt x="43053" y="6350"/>
                </a:cubicBezTo>
                <a:cubicBezTo>
                  <a:pt x="43053" y="6350"/>
                  <a:pt x="43053" y="6350"/>
                  <a:pt x="43053" y="6350"/>
                </a:cubicBezTo>
                <a:lnTo>
                  <a:pt x="43053" y="6350"/>
                </a:lnTo>
                <a:cubicBezTo>
                  <a:pt x="22732" y="6350"/>
                  <a:pt x="6350" y="23876"/>
                  <a:pt x="6350" y="45466"/>
                </a:cubicBezTo>
                <a:cubicBezTo>
                  <a:pt x="6350" y="45466"/>
                  <a:pt x="6350" y="45466"/>
                  <a:pt x="6350" y="45466"/>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Freeform 3"/>
          <p:cNvSpPr/>
          <p:nvPr/>
        </p:nvSpPr>
        <p:spPr>
          <a:xfrm>
            <a:off x="8980488" y="4800600"/>
            <a:ext cx="74612" cy="77788"/>
          </a:xfrm>
          <a:custGeom>
            <a:avLst/>
            <a:gdLst>
              <a:gd name="connsiteX0" fmla="*/ 0 w 73406"/>
              <a:gd name="connsiteY0" fmla="*/ 39115 h 78232"/>
              <a:gd name="connsiteX1" fmla="*/ 36703 w 73406"/>
              <a:gd name="connsiteY1" fmla="*/ 78232 h 78232"/>
              <a:gd name="connsiteX2" fmla="*/ 36703 w 73406"/>
              <a:gd name="connsiteY2" fmla="*/ 78232 h 78232"/>
              <a:gd name="connsiteX3" fmla="*/ 36703 w 73406"/>
              <a:gd name="connsiteY3" fmla="*/ 78232 h 78232"/>
              <a:gd name="connsiteX4" fmla="*/ 73406 w 73406"/>
              <a:gd name="connsiteY4" fmla="*/ 39115 h 78232"/>
              <a:gd name="connsiteX5" fmla="*/ 73406 w 73406"/>
              <a:gd name="connsiteY5" fmla="*/ 39115 h 78232"/>
              <a:gd name="connsiteX6" fmla="*/ 73406 w 73406"/>
              <a:gd name="connsiteY6" fmla="*/ 39115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5 h 78232"/>
              <a:gd name="connsiteX11" fmla="*/ 0 w 73406"/>
              <a:gd name="connsiteY11" fmla="*/ 39115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5"/>
                </a:moveTo>
                <a:cubicBezTo>
                  <a:pt x="0" y="60705"/>
                  <a:pt x="16383" y="78232"/>
                  <a:pt x="36703" y="78232"/>
                </a:cubicBezTo>
                <a:cubicBezTo>
                  <a:pt x="36703" y="78232"/>
                  <a:pt x="36703" y="78232"/>
                  <a:pt x="36703" y="78232"/>
                </a:cubicBezTo>
                <a:lnTo>
                  <a:pt x="36703" y="78232"/>
                </a:lnTo>
                <a:cubicBezTo>
                  <a:pt x="57023" y="78232"/>
                  <a:pt x="73406" y="60705"/>
                  <a:pt x="73406" y="39115"/>
                </a:cubicBezTo>
                <a:cubicBezTo>
                  <a:pt x="73406" y="39115"/>
                  <a:pt x="73406" y="39115"/>
                  <a:pt x="73406" y="39115"/>
                </a:cubicBezTo>
                <a:lnTo>
                  <a:pt x="73406" y="39115"/>
                </a:lnTo>
                <a:cubicBezTo>
                  <a:pt x="73406" y="17526"/>
                  <a:pt x="57023" y="0"/>
                  <a:pt x="36703" y="0"/>
                </a:cubicBezTo>
                <a:cubicBezTo>
                  <a:pt x="36703" y="0"/>
                  <a:pt x="36703" y="0"/>
                  <a:pt x="36703" y="0"/>
                </a:cubicBezTo>
                <a:lnTo>
                  <a:pt x="36703" y="0"/>
                </a:lnTo>
                <a:cubicBezTo>
                  <a:pt x="16383" y="0"/>
                  <a:pt x="0" y="17526"/>
                  <a:pt x="0" y="39115"/>
                </a:cubicBezTo>
                <a:cubicBezTo>
                  <a:pt x="0" y="39115"/>
                  <a:pt x="0" y="39115"/>
                  <a:pt x="0" y="39115"/>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Freeform 3"/>
          <p:cNvSpPr/>
          <p:nvPr/>
        </p:nvSpPr>
        <p:spPr>
          <a:xfrm>
            <a:off x="8974138" y="4800600"/>
            <a:ext cx="87312" cy="90488"/>
          </a:xfrm>
          <a:custGeom>
            <a:avLst/>
            <a:gdLst>
              <a:gd name="connsiteX0" fmla="*/ 6350 w 86106"/>
              <a:gd name="connsiteY0" fmla="*/ 45465 h 90932"/>
              <a:gd name="connsiteX1" fmla="*/ 43053 w 86106"/>
              <a:gd name="connsiteY1" fmla="*/ 84582 h 90932"/>
              <a:gd name="connsiteX2" fmla="*/ 43053 w 86106"/>
              <a:gd name="connsiteY2" fmla="*/ 84582 h 90932"/>
              <a:gd name="connsiteX3" fmla="*/ 43053 w 86106"/>
              <a:gd name="connsiteY3" fmla="*/ 84582 h 90932"/>
              <a:gd name="connsiteX4" fmla="*/ 79756 w 86106"/>
              <a:gd name="connsiteY4" fmla="*/ 45465 h 90932"/>
              <a:gd name="connsiteX5" fmla="*/ 79756 w 86106"/>
              <a:gd name="connsiteY5" fmla="*/ 45465 h 90932"/>
              <a:gd name="connsiteX6" fmla="*/ 79756 w 86106"/>
              <a:gd name="connsiteY6" fmla="*/ 45465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5 h 90932"/>
              <a:gd name="connsiteX11" fmla="*/ 6350 w 86106"/>
              <a:gd name="connsiteY11" fmla="*/ 45465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5"/>
                </a:moveTo>
                <a:cubicBezTo>
                  <a:pt x="6350" y="67055"/>
                  <a:pt x="22733" y="84582"/>
                  <a:pt x="43053" y="84582"/>
                </a:cubicBezTo>
                <a:cubicBezTo>
                  <a:pt x="43053" y="84582"/>
                  <a:pt x="43053" y="84582"/>
                  <a:pt x="43053" y="84582"/>
                </a:cubicBezTo>
                <a:lnTo>
                  <a:pt x="43053" y="84582"/>
                </a:lnTo>
                <a:cubicBezTo>
                  <a:pt x="63373" y="84582"/>
                  <a:pt x="79756" y="67055"/>
                  <a:pt x="79756" y="45465"/>
                </a:cubicBezTo>
                <a:cubicBezTo>
                  <a:pt x="79756" y="45465"/>
                  <a:pt x="79756" y="45465"/>
                  <a:pt x="79756" y="45465"/>
                </a:cubicBezTo>
                <a:lnTo>
                  <a:pt x="79756" y="45465"/>
                </a:lnTo>
                <a:cubicBezTo>
                  <a:pt x="79756" y="23876"/>
                  <a:pt x="63373" y="6350"/>
                  <a:pt x="43053" y="6350"/>
                </a:cubicBezTo>
                <a:cubicBezTo>
                  <a:pt x="43053" y="6350"/>
                  <a:pt x="43053" y="6350"/>
                  <a:pt x="43053" y="6350"/>
                </a:cubicBezTo>
                <a:lnTo>
                  <a:pt x="43053" y="6350"/>
                </a:lnTo>
                <a:cubicBezTo>
                  <a:pt x="22733" y="6350"/>
                  <a:pt x="6350" y="23876"/>
                  <a:pt x="6350" y="45465"/>
                </a:cubicBezTo>
                <a:cubicBezTo>
                  <a:pt x="6350" y="45465"/>
                  <a:pt x="6350" y="45465"/>
                  <a:pt x="6350" y="45465"/>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9561514" y="4800600"/>
            <a:ext cx="73025" cy="77788"/>
          </a:xfrm>
          <a:custGeom>
            <a:avLst/>
            <a:gdLst>
              <a:gd name="connsiteX0" fmla="*/ 0 w 73406"/>
              <a:gd name="connsiteY0" fmla="*/ 39115 h 78232"/>
              <a:gd name="connsiteX1" fmla="*/ 36703 w 73406"/>
              <a:gd name="connsiteY1" fmla="*/ 78232 h 78232"/>
              <a:gd name="connsiteX2" fmla="*/ 36703 w 73406"/>
              <a:gd name="connsiteY2" fmla="*/ 78232 h 78232"/>
              <a:gd name="connsiteX3" fmla="*/ 36703 w 73406"/>
              <a:gd name="connsiteY3" fmla="*/ 78232 h 78232"/>
              <a:gd name="connsiteX4" fmla="*/ 73405 w 73406"/>
              <a:gd name="connsiteY4" fmla="*/ 39115 h 78232"/>
              <a:gd name="connsiteX5" fmla="*/ 73405 w 73406"/>
              <a:gd name="connsiteY5" fmla="*/ 39115 h 78232"/>
              <a:gd name="connsiteX6" fmla="*/ 73405 w 73406"/>
              <a:gd name="connsiteY6" fmla="*/ 39115 h 78232"/>
              <a:gd name="connsiteX7" fmla="*/ 36703 w 73406"/>
              <a:gd name="connsiteY7" fmla="*/ 0 h 78232"/>
              <a:gd name="connsiteX8" fmla="*/ 36703 w 73406"/>
              <a:gd name="connsiteY8" fmla="*/ 0 h 78232"/>
              <a:gd name="connsiteX9" fmla="*/ 36703 w 73406"/>
              <a:gd name="connsiteY9" fmla="*/ 0 h 78232"/>
              <a:gd name="connsiteX10" fmla="*/ 0 w 73406"/>
              <a:gd name="connsiteY10" fmla="*/ 39115 h 78232"/>
              <a:gd name="connsiteX11" fmla="*/ 0 w 73406"/>
              <a:gd name="connsiteY11" fmla="*/ 39115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3406" h="78232">
                <a:moveTo>
                  <a:pt x="0" y="39115"/>
                </a:moveTo>
                <a:cubicBezTo>
                  <a:pt x="0" y="60705"/>
                  <a:pt x="16382" y="78232"/>
                  <a:pt x="36703" y="78232"/>
                </a:cubicBezTo>
                <a:cubicBezTo>
                  <a:pt x="36703" y="78232"/>
                  <a:pt x="36703" y="78232"/>
                  <a:pt x="36703" y="78232"/>
                </a:cubicBezTo>
                <a:lnTo>
                  <a:pt x="36703" y="78232"/>
                </a:lnTo>
                <a:cubicBezTo>
                  <a:pt x="57022" y="78232"/>
                  <a:pt x="73405" y="60705"/>
                  <a:pt x="73405" y="39115"/>
                </a:cubicBezTo>
                <a:cubicBezTo>
                  <a:pt x="73405" y="39115"/>
                  <a:pt x="73405" y="39115"/>
                  <a:pt x="73405" y="39115"/>
                </a:cubicBezTo>
                <a:lnTo>
                  <a:pt x="73405" y="39115"/>
                </a:lnTo>
                <a:cubicBezTo>
                  <a:pt x="73405" y="17526"/>
                  <a:pt x="57022" y="0"/>
                  <a:pt x="36703" y="0"/>
                </a:cubicBezTo>
                <a:cubicBezTo>
                  <a:pt x="36703" y="0"/>
                  <a:pt x="36703" y="0"/>
                  <a:pt x="36703" y="0"/>
                </a:cubicBezTo>
                <a:lnTo>
                  <a:pt x="36703" y="0"/>
                </a:lnTo>
                <a:cubicBezTo>
                  <a:pt x="16382" y="0"/>
                  <a:pt x="0" y="17526"/>
                  <a:pt x="0" y="39115"/>
                </a:cubicBezTo>
                <a:cubicBezTo>
                  <a:pt x="0" y="39115"/>
                  <a:pt x="0" y="39115"/>
                  <a:pt x="0" y="39115"/>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Freeform 3"/>
          <p:cNvSpPr/>
          <p:nvPr/>
        </p:nvSpPr>
        <p:spPr>
          <a:xfrm>
            <a:off x="9555164" y="4800600"/>
            <a:ext cx="85725" cy="90488"/>
          </a:xfrm>
          <a:custGeom>
            <a:avLst/>
            <a:gdLst>
              <a:gd name="connsiteX0" fmla="*/ 6350 w 86106"/>
              <a:gd name="connsiteY0" fmla="*/ 45465 h 90932"/>
              <a:gd name="connsiteX1" fmla="*/ 43053 w 86106"/>
              <a:gd name="connsiteY1" fmla="*/ 84582 h 90932"/>
              <a:gd name="connsiteX2" fmla="*/ 43053 w 86106"/>
              <a:gd name="connsiteY2" fmla="*/ 84582 h 90932"/>
              <a:gd name="connsiteX3" fmla="*/ 43053 w 86106"/>
              <a:gd name="connsiteY3" fmla="*/ 84582 h 90932"/>
              <a:gd name="connsiteX4" fmla="*/ 79755 w 86106"/>
              <a:gd name="connsiteY4" fmla="*/ 45465 h 90932"/>
              <a:gd name="connsiteX5" fmla="*/ 79755 w 86106"/>
              <a:gd name="connsiteY5" fmla="*/ 45465 h 90932"/>
              <a:gd name="connsiteX6" fmla="*/ 79755 w 86106"/>
              <a:gd name="connsiteY6" fmla="*/ 45465 h 90932"/>
              <a:gd name="connsiteX7" fmla="*/ 43053 w 86106"/>
              <a:gd name="connsiteY7" fmla="*/ 6350 h 90932"/>
              <a:gd name="connsiteX8" fmla="*/ 43053 w 86106"/>
              <a:gd name="connsiteY8" fmla="*/ 6350 h 90932"/>
              <a:gd name="connsiteX9" fmla="*/ 43053 w 86106"/>
              <a:gd name="connsiteY9" fmla="*/ 6350 h 90932"/>
              <a:gd name="connsiteX10" fmla="*/ 6350 w 86106"/>
              <a:gd name="connsiteY10" fmla="*/ 45465 h 90932"/>
              <a:gd name="connsiteX11" fmla="*/ 6350 w 86106"/>
              <a:gd name="connsiteY11" fmla="*/ 45465 h 909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86106" h="90932">
                <a:moveTo>
                  <a:pt x="6350" y="45465"/>
                </a:moveTo>
                <a:cubicBezTo>
                  <a:pt x="6350" y="67055"/>
                  <a:pt x="22732" y="84582"/>
                  <a:pt x="43053" y="84582"/>
                </a:cubicBezTo>
                <a:cubicBezTo>
                  <a:pt x="43053" y="84582"/>
                  <a:pt x="43053" y="84582"/>
                  <a:pt x="43053" y="84582"/>
                </a:cubicBezTo>
                <a:lnTo>
                  <a:pt x="43053" y="84582"/>
                </a:lnTo>
                <a:cubicBezTo>
                  <a:pt x="63372" y="84582"/>
                  <a:pt x="79755" y="67055"/>
                  <a:pt x="79755" y="45465"/>
                </a:cubicBezTo>
                <a:cubicBezTo>
                  <a:pt x="79755" y="45465"/>
                  <a:pt x="79755" y="45465"/>
                  <a:pt x="79755" y="45465"/>
                </a:cubicBezTo>
                <a:lnTo>
                  <a:pt x="79755" y="45465"/>
                </a:lnTo>
                <a:cubicBezTo>
                  <a:pt x="79755" y="23876"/>
                  <a:pt x="63372" y="6350"/>
                  <a:pt x="43053" y="6350"/>
                </a:cubicBezTo>
                <a:cubicBezTo>
                  <a:pt x="43053" y="6350"/>
                  <a:pt x="43053" y="6350"/>
                  <a:pt x="43053" y="6350"/>
                </a:cubicBezTo>
                <a:lnTo>
                  <a:pt x="43053" y="6350"/>
                </a:lnTo>
                <a:cubicBezTo>
                  <a:pt x="22732" y="6350"/>
                  <a:pt x="6350" y="23876"/>
                  <a:pt x="6350" y="45465"/>
                </a:cubicBezTo>
                <a:cubicBezTo>
                  <a:pt x="6350" y="45465"/>
                  <a:pt x="6350" y="45465"/>
                  <a:pt x="6350" y="45465"/>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Freeform 3"/>
          <p:cNvSpPr/>
          <p:nvPr/>
        </p:nvSpPr>
        <p:spPr>
          <a:xfrm>
            <a:off x="8980488" y="5334000"/>
            <a:ext cx="74612" cy="88900"/>
          </a:xfrm>
          <a:custGeom>
            <a:avLst/>
            <a:gdLst>
              <a:gd name="connsiteX0" fmla="*/ 0 w 73406"/>
              <a:gd name="connsiteY0" fmla="*/ 44195 h 88290"/>
              <a:gd name="connsiteX1" fmla="*/ 36703 w 73406"/>
              <a:gd name="connsiteY1" fmla="*/ 88290 h 88290"/>
              <a:gd name="connsiteX2" fmla="*/ 36703 w 73406"/>
              <a:gd name="connsiteY2" fmla="*/ 88290 h 88290"/>
              <a:gd name="connsiteX3" fmla="*/ 36703 w 73406"/>
              <a:gd name="connsiteY3" fmla="*/ 88290 h 88290"/>
              <a:gd name="connsiteX4" fmla="*/ 73406 w 73406"/>
              <a:gd name="connsiteY4" fmla="*/ 44195 h 88290"/>
              <a:gd name="connsiteX5" fmla="*/ 73406 w 73406"/>
              <a:gd name="connsiteY5" fmla="*/ 44195 h 88290"/>
              <a:gd name="connsiteX6" fmla="*/ 36703 w 73406"/>
              <a:gd name="connsiteY6" fmla="*/ 0 h 88290"/>
              <a:gd name="connsiteX7" fmla="*/ 36703 w 73406"/>
              <a:gd name="connsiteY7" fmla="*/ 0 h 88290"/>
              <a:gd name="connsiteX8" fmla="*/ 36703 w 73406"/>
              <a:gd name="connsiteY8" fmla="*/ 0 h 88290"/>
              <a:gd name="connsiteX9" fmla="*/ 0 w 73406"/>
              <a:gd name="connsiteY9" fmla="*/ 44195 h 88290"/>
              <a:gd name="connsiteX10" fmla="*/ 0 w 73406"/>
              <a:gd name="connsiteY10" fmla="*/ 44195 h 882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3406" h="88290">
                <a:moveTo>
                  <a:pt x="0" y="44195"/>
                </a:moveTo>
                <a:cubicBezTo>
                  <a:pt x="0" y="68516"/>
                  <a:pt x="16383" y="88290"/>
                  <a:pt x="36703" y="88290"/>
                </a:cubicBezTo>
                <a:cubicBezTo>
                  <a:pt x="36703" y="88290"/>
                  <a:pt x="36703" y="88290"/>
                  <a:pt x="36703" y="88290"/>
                </a:cubicBezTo>
                <a:lnTo>
                  <a:pt x="36703" y="88290"/>
                </a:lnTo>
                <a:cubicBezTo>
                  <a:pt x="57023" y="88290"/>
                  <a:pt x="73406" y="68516"/>
                  <a:pt x="73406" y="44195"/>
                </a:cubicBezTo>
                <a:lnTo>
                  <a:pt x="73406" y="44195"/>
                </a:lnTo>
                <a:cubicBezTo>
                  <a:pt x="73406" y="19811"/>
                  <a:pt x="57023" y="0"/>
                  <a:pt x="36703" y="0"/>
                </a:cubicBezTo>
                <a:cubicBezTo>
                  <a:pt x="36703" y="0"/>
                  <a:pt x="36703" y="0"/>
                  <a:pt x="36703" y="0"/>
                </a:cubicBezTo>
                <a:lnTo>
                  <a:pt x="36703" y="0"/>
                </a:lnTo>
                <a:cubicBezTo>
                  <a:pt x="16383" y="0"/>
                  <a:pt x="0" y="19811"/>
                  <a:pt x="0" y="44195"/>
                </a:cubicBezTo>
                <a:cubicBezTo>
                  <a:pt x="0" y="44195"/>
                  <a:pt x="0" y="44195"/>
                  <a:pt x="0" y="44195"/>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Freeform 3"/>
          <p:cNvSpPr/>
          <p:nvPr/>
        </p:nvSpPr>
        <p:spPr>
          <a:xfrm>
            <a:off x="8974138" y="5334000"/>
            <a:ext cx="87312" cy="101600"/>
          </a:xfrm>
          <a:custGeom>
            <a:avLst/>
            <a:gdLst>
              <a:gd name="connsiteX0" fmla="*/ 6350 w 86106"/>
              <a:gd name="connsiteY0" fmla="*/ 50545 h 100990"/>
              <a:gd name="connsiteX1" fmla="*/ 43053 w 86106"/>
              <a:gd name="connsiteY1" fmla="*/ 94640 h 100990"/>
              <a:gd name="connsiteX2" fmla="*/ 43053 w 86106"/>
              <a:gd name="connsiteY2" fmla="*/ 94640 h 100990"/>
              <a:gd name="connsiteX3" fmla="*/ 43053 w 86106"/>
              <a:gd name="connsiteY3" fmla="*/ 94640 h 100990"/>
              <a:gd name="connsiteX4" fmla="*/ 79756 w 86106"/>
              <a:gd name="connsiteY4" fmla="*/ 50545 h 100990"/>
              <a:gd name="connsiteX5" fmla="*/ 79756 w 86106"/>
              <a:gd name="connsiteY5" fmla="*/ 50545 h 100990"/>
              <a:gd name="connsiteX6" fmla="*/ 43053 w 86106"/>
              <a:gd name="connsiteY6" fmla="*/ 6350 h 100990"/>
              <a:gd name="connsiteX7" fmla="*/ 43053 w 86106"/>
              <a:gd name="connsiteY7" fmla="*/ 6350 h 100990"/>
              <a:gd name="connsiteX8" fmla="*/ 43053 w 86106"/>
              <a:gd name="connsiteY8" fmla="*/ 6350 h 100990"/>
              <a:gd name="connsiteX9" fmla="*/ 6350 w 86106"/>
              <a:gd name="connsiteY9" fmla="*/ 50545 h 100990"/>
              <a:gd name="connsiteX10" fmla="*/ 6350 w 86106"/>
              <a:gd name="connsiteY10" fmla="*/ 50545 h 1009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6106" h="100990">
                <a:moveTo>
                  <a:pt x="6350" y="50545"/>
                </a:moveTo>
                <a:cubicBezTo>
                  <a:pt x="6350" y="74866"/>
                  <a:pt x="22733" y="94640"/>
                  <a:pt x="43053" y="94640"/>
                </a:cubicBezTo>
                <a:cubicBezTo>
                  <a:pt x="43053" y="94640"/>
                  <a:pt x="43053" y="94640"/>
                  <a:pt x="43053" y="94640"/>
                </a:cubicBezTo>
                <a:lnTo>
                  <a:pt x="43053" y="94640"/>
                </a:lnTo>
                <a:cubicBezTo>
                  <a:pt x="63373" y="94640"/>
                  <a:pt x="79756" y="74866"/>
                  <a:pt x="79756" y="50545"/>
                </a:cubicBezTo>
                <a:lnTo>
                  <a:pt x="79756" y="50545"/>
                </a:lnTo>
                <a:cubicBezTo>
                  <a:pt x="79756" y="26161"/>
                  <a:pt x="63373" y="6350"/>
                  <a:pt x="43053" y="6350"/>
                </a:cubicBezTo>
                <a:cubicBezTo>
                  <a:pt x="43053" y="6350"/>
                  <a:pt x="43053" y="6350"/>
                  <a:pt x="43053" y="6350"/>
                </a:cubicBezTo>
                <a:lnTo>
                  <a:pt x="43053" y="6350"/>
                </a:lnTo>
                <a:cubicBezTo>
                  <a:pt x="22733" y="6350"/>
                  <a:pt x="6350" y="26161"/>
                  <a:pt x="6350" y="50545"/>
                </a:cubicBezTo>
                <a:cubicBezTo>
                  <a:pt x="6350" y="50545"/>
                  <a:pt x="6350" y="50545"/>
                  <a:pt x="6350" y="50545"/>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Freeform 3"/>
          <p:cNvSpPr/>
          <p:nvPr/>
        </p:nvSpPr>
        <p:spPr>
          <a:xfrm>
            <a:off x="9561514" y="5334000"/>
            <a:ext cx="73025" cy="88900"/>
          </a:xfrm>
          <a:custGeom>
            <a:avLst/>
            <a:gdLst>
              <a:gd name="connsiteX0" fmla="*/ 0 w 73406"/>
              <a:gd name="connsiteY0" fmla="*/ 44195 h 88290"/>
              <a:gd name="connsiteX1" fmla="*/ 36703 w 73406"/>
              <a:gd name="connsiteY1" fmla="*/ 88290 h 88290"/>
              <a:gd name="connsiteX2" fmla="*/ 36703 w 73406"/>
              <a:gd name="connsiteY2" fmla="*/ 88290 h 88290"/>
              <a:gd name="connsiteX3" fmla="*/ 36703 w 73406"/>
              <a:gd name="connsiteY3" fmla="*/ 88290 h 88290"/>
              <a:gd name="connsiteX4" fmla="*/ 73405 w 73406"/>
              <a:gd name="connsiteY4" fmla="*/ 44195 h 88290"/>
              <a:gd name="connsiteX5" fmla="*/ 73405 w 73406"/>
              <a:gd name="connsiteY5" fmla="*/ 44195 h 88290"/>
              <a:gd name="connsiteX6" fmla="*/ 36703 w 73406"/>
              <a:gd name="connsiteY6" fmla="*/ 0 h 88290"/>
              <a:gd name="connsiteX7" fmla="*/ 36703 w 73406"/>
              <a:gd name="connsiteY7" fmla="*/ 0 h 88290"/>
              <a:gd name="connsiteX8" fmla="*/ 36703 w 73406"/>
              <a:gd name="connsiteY8" fmla="*/ 0 h 88290"/>
              <a:gd name="connsiteX9" fmla="*/ 0 w 73406"/>
              <a:gd name="connsiteY9" fmla="*/ 44195 h 88290"/>
              <a:gd name="connsiteX10" fmla="*/ 0 w 73406"/>
              <a:gd name="connsiteY10" fmla="*/ 44195 h 882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3406" h="88290">
                <a:moveTo>
                  <a:pt x="0" y="44195"/>
                </a:moveTo>
                <a:cubicBezTo>
                  <a:pt x="0" y="68516"/>
                  <a:pt x="16382" y="88290"/>
                  <a:pt x="36703" y="88290"/>
                </a:cubicBezTo>
                <a:cubicBezTo>
                  <a:pt x="36703" y="88290"/>
                  <a:pt x="36703" y="88290"/>
                  <a:pt x="36703" y="88290"/>
                </a:cubicBezTo>
                <a:lnTo>
                  <a:pt x="36703" y="88290"/>
                </a:lnTo>
                <a:cubicBezTo>
                  <a:pt x="57022" y="88290"/>
                  <a:pt x="73405" y="68516"/>
                  <a:pt x="73405" y="44195"/>
                </a:cubicBezTo>
                <a:lnTo>
                  <a:pt x="73405" y="44195"/>
                </a:lnTo>
                <a:cubicBezTo>
                  <a:pt x="73405" y="19811"/>
                  <a:pt x="57022" y="0"/>
                  <a:pt x="36703" y="0"/>
                </a:cubicBezTo>
                <a:cubicBezTo>
                  <a:pt x="36703" y="0"/>
                  <a:pt x="36703" y="0"/>
                  <a:pt x="36703" y="0"/>
                </a:cubicBezTo>
                <a:lnTo>
                  <a:pt x="36703" y="0"/>
                </a:lnTo>
                <a:cubicBezTo>
                  <a:pt x="16382" y="0"/>
                  <a:pt x="0" y="19811"/>
                  <a:pt x="0" y="44195"/>
                </a:cubicBezTo>
                <a:cubicBezTo>
                  <a:pt x="0" y="44195"/>
                  <a:pt x="0" y="44195"/>
                  <a:pt x="0" y="44195"/>
                </a:cubicBez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3"/>
          <p:cNvSpPr/>
          <p:nvPr/>
        </p:nvSpPr>
        <p:spPr>
          <a:xfrm>
            <a:off x="9555164" y="5334000"/>
            <a:ext cx="85725" cy="101600"/>
          </a:xfrm>
          <a:custGeom>
            <a:avLst/>
            <a:gdLst>
              <a:gd name="connsiteX0" fmla="*/ 6350 w 86106"/>
              <a:gd name="connsiteY0" fmla="*/ 50545 h 100990"/>
              <a:gd name="connsiteX1" fmla="*/ 43053 w 86106"/>
              <a:gd name="connsiteY1" fmla="*/ 94640 h 100990"/>
              <a:gd name="connsiteX2" fmla="*/ 43053 w 86106"/>
              <a:gd name="connsiteY2" fmla="*/ 94640 h 100990"/>
              <a:gd name="connsiteX3" fmla="*/ 43053 w 86106"/>
              <a:gd name="connsiteY3" fmla="*/ 94640 h 100990"/>
              <a:gd name="connsiteX4" fmla="*/ 79755 w 86106"/>
              <a:gd name="connsiteY4" fmla="*/ 50545 h 100990"/>
              <a:gd name="connsiteX5" fmla="*/ 79755 w 86106"/>
              <a:gd name="connsiteY5" fmla="*/ 50545 h 100990"/>
              <a:gd name="connsiteX6" fmla="*/ 43053 w 86106"/>
              <a:gd name="connsiteY6" fmla="*/ 6350 h 100990"/>
              <a:gd name="connsiteX7" fmla="*/ 43053 w 86106"/>
              <a:gd name="connsiteY7" fmla="*/ 6350 h 100990"/>
              <a:gd name="connsiteX8" fmla="*/ 43053 w 86106"/>
              <a:gd name="connsiteY8" fmla="*/ 6350 h 100990"/>
              <a:gd name="connsiteX9" fmla="*/ 6350 w 86106"/>
              <a:gd name="connsiteY9" fmla="*/ 50545 h 100990"/>
              <a:gd name="connsiteX10" fmla="*/ 6350 w 86106"/>
              <a:gd name="connsiteY10" fmla="*/ 50545 h 1009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6106" h="100990">
                <a:moveTo>
                  <a:pt x="6350" y="50545"/>
                </a:moveTo>
                <a:cubicBezTo>
                  <a:pt x="6350" y="74866"/>
                  <a:pt x="22732" y="94640"/>
                  <a:pt x="43053" y="94640"/>
                </a:cubicBezTo>
                <a:cubicBezTo>
                  <a:pt x="43053" y="94640"/>
                  <a:pt x="43053" y="94640"/>
                  <a:pt x="43053" y="94640"/>
                </a:cubicBezTo>
                <a:lnTo>
                  <a:pt x="43053" y="94640"/>
                </a:lnTo>
                <a:cubicBezTo>
                  <a:pt x="63372" y="94640"/>
                  <a:pt x="79755" y="74866"/>
                  <a:pt x="79755" y="50545"/>
                </a:cubicBezTo>
                <a:lnTo>
                  <a:pt x="79755" y="50545"/>
                </a:lnTo>
                <a:cubicBezTo>
                  <a:pt x="79755" y="26161"/>
                  <a:pt x="63372" y="6350"/>
                  <a:pt x="43053" y="6350"/>
                </a:cubicBezTo>
                <a:cubicBezTo>
                  <a:pt x="43053" y="6350"/>
                  <a:pt x="43053" y="6350"/>
                  <a:pt x="43053" y="6350"/>
                </a:cubicBezTo>
                <a:lnTo>
                  <a:pt x="43053" y="6350"/>
                </a:lnTo>
                <a:cubicBezTo>
                  <a:pt x="22732" y="6350"/>
                  <a:pt x="6350" y="26161"/>
                  <a:pt x="6350" y="50545"/>
                </a:cubicBezTo>
                <a:cubicBezTo>
                  <a:pt x="6350" y="50545"/>
                  <a:pt x="6350" y="50545"/>
                  <a:pt x="6350" y="50545"/>
                </a:cubicBez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Freeform 3"/>
          <p:cNvSpPr/>
          <p:nvPr/>
        </p:nvSpPr>
        <p:spPr>
          <a:xfrm>
            <a:off x="9112250" y="4591050"/>
            <a:ext cx="319088" cy="57150"/>
          </a:xfrm>
          <a:custGeom>
            <a:avLst/>
            <a:gdLst>
              <a:gd name="connsiteX0" fmla="*/ 14287 w 319404"/>
              <a:gd name="connsiteY0" fmla="*/ 14287 h 57150"/>
              <a:gd name="connsiteX1" fmla="*/ 305117 w 319404"/>
              <a:gd name="connsiteY1" fmla="*/ 14287 h 57150"/>
            </a:gdLst>
            <a:ahLst/>
            <a:cxnLst>
              <a:cxn ang="0">
                <a:pos x="connsiteX0" y="connsiteY0"/>
              </a:cxn>
              <a:cxn ang="1">
                <a:pos x="connsiteX1" y="connsiteY1"/>
              </a:cxn>
            </a:cxnLst>
            <a:rect l="l" t="t" r="r" b="b"/>
            <a:pathLst>
              <a:path w="319404" h="57150">
                <a:moveTo>
                  <a:pt x="14287" y="14287"/>
                </a:moveTo>
                <a:lnTo>
                  <a:pt x="305117"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9677401" y="5105400"/>
            <a:ext cx="398463"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29" name="表格 4"/>
          <p:cNvGraphicFramePr>
            <a:graphicFrameLocks noGrp="1"/>
          </p:cNvGraphicFramePr>
          <p:nvPr/>
        </p:nvGraphicFramePr>
        <p:xfrm>
          <a:off x="5873750" y="1371600"/>
          <a:ext cx="2508250" cy="4679948"/>
        </p:xfrm>
        <a:graphic>
          <a:graphicData uri="http://schemas.openxmlformats.org/drawingml/2006/table">
            <a:tbl>
              <a:tblPr/>
              <a:tblGrid>
                <a:gridCol w="626998">
                  <a:extLst>
                    <a:ext uri="{9D8B030D-6E8A-4147-A177-3AD203B41FA5}">
                      <a16:colId xmlns="" xmlns:a16="http://schemas.microsoft.com/office/drawing/2014/main" val="20000"/>
                    </a:ext>
                  </a:extLst>
                </a:gridCol>
                <a:gridCol w="627127">
                  <a:extLst>
                    <a:ext uri="{9D8B030D-6E8A-4147-A177-3AD203B41FA5}">
                      <a16:colId xmlns="" xmlns:a16="http://schemas.microsoft.com/office/drawing/2014/main" val="20001"/>
                    </a:ext>
                  </a:extLst>
                </a:gridCol>
                <a:gridCol w="626998">
                  <a:extLst>
                    <a:ext uri="{9D8B030D-6E8A-4147-A177-3AD203B41FA5}">
                      <a16:colId xmlns="" xmlns:a16="http://schemas.microsoft.com/office/drawing/2014/main" val="20002"/>
                    </a:ext>
                  </a:extLst>
                </a:gridCol>
                <a:gridCol w="627127">
                  <a:extLst>
                    <a:ext uri="{9D8B030D-6E8A-4147-A177-3AD203B41FA5}">
                      <a16:colId xmlns="" xmlns:a16="http://schemas.microsoft.com/office/drawing/2014/main" val="20003"/>
                    </a:ext>
                  </a:extLst>
                </a:gridCol>
              </a:tblGrid>
              <a:tr h="519176">
                <a:tc>
                  <a:txBody>
                    <a:bodyPr/>
                    <a:lstStyle/>
                    <a:p>
                      <a:pPr algn="ctr"/>
                      <a:r>
                        <a:rPr lang="en-US" altLang="zh-CN" sz="2000" dirty="0" smtClean="0">
                          <a:solidFill>
                            <a:srgbClr val="003366"/>
                          </a:solidFill>
                          <a:latin typeface="Times New Roman" pitchFamily="18" charset="0"/>
                          <a:cs typeface="Times New Roman" pitchFamily="18" charset="0"/>
                        </a:rPr>
                        <a:t>X1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X2</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X3</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f</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0"/>
                  </a:ext>
                </a:extLst>
              </a:tr>
              <a:tr h="520700">
                <a:tc>
                  <a:txBody>
                    <a:bodyPr/>
                    <a:lstStyle/>
                    <a:p>
                      <a:pPr algn="ctr"/>
                      <a:r>
                        <a:rPr lang="en-US" altLang="zh-CN" sz="2000" dirty="0" smtClean="0">
                          <a:solidFill>
                            <a:schemeClr val="bg1"/>
                          </a:solidFill>
                          <a:latin typeface="Times New Roman" pitchFamily="18" charset="0"/>
                          <a:cs typeface="Times New Roman" pitchFamily="18" charset="0"/>
                        </a:rPr>
                        <a:t>0</a:t>
                      </a:r>
                      <a:endParaRPr lang="zh-CN" altLang="en-US" sz="2000" dirty="0" smtClean="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r>
                        <a:rPr lang="en-US" altLang="zh-CN" sz="2000" dirty="0" smtClean="0">
                          <a:solidFill>
                            <a:schemeClr val="bg1"/>
                          </a:solidFill>
                          <a:latin typeface="Times New Roman" pitchFamily="18" charset="0"/>
                          <a:cs typeface="Times New Roman" pitchFamily="18" charset="0"/>
                        </a:rPr>
                        <a:t>0</a:t>
                      </a:r>
                      <a:endParaRPr lang="zh-CN" altLang="en-US" sz="2000" dirty="0" smtClean="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r>
                        <a:rPr lang="en-US" altLang="zh-CN" sz="2000" dirty="0" smtClean="0">
                          <a:solidFill>
                            <a:schemeClr val="bg1"/>
                          </a:solidFill>
                          <a:latin typeface="Times New Roman" pitchFamily="18" charset="0"/>
                          <a:cs typeface="Times New Roman" pitchFamily="18" charset="0"/>
                        </a:rPr>
                        <a:t>0</a:t>
                      </a:r>
                      <a:endParaRPr lang="zh-CN" altLang="en-US" sz="2000" dirty="0" smtClean="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66"/>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1"/>
                  </a:ext>
                </a:extLst>
              </a:tr>
              <a:tr h="519048">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2"/>
                  </a:ext>
                </a:extLst>
              </a:tr>
              <a:tr h="520700">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3"/>
                  </a:ext>
                </a:extLst>
              </a:tr>
              <a:tr h="520700">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4"/>
                  </a:ext>
                </a:extLst>
              </a:tr>
              <a:tr h="520700">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5"/>
                  </a:ext>
                </a:extLst>
              </a:tr>
              <a:tr h="519176">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6"/>
                  </a:ext>
                </a:extLst>
              </a:tr>
              <a:tr h="520700">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7"/>
                  </a:ext>
                </a:extLst>
              </a:tr>
              <a:tr h="519048">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8"/>
                  </a:ext>
                </a:extLst>
              </a:tr>
            </a:tbl>
          </a:graphicData>
        </a:graphic>
      </p:graphicFrame>
      <p:sp>
        <p:nvSpPr>
          <p:cNvPr id="2" name="TextBox 1"/>
          <p:cNvSpPr txBox="1"/>
          <p:nvPr/>
        </p:nvSpPr>
        <p:spPr>
          <a:xfrm>
            <a:off x="2413000" y="977901"/>
            <a:ext cx="5722938" cy="417513"/>
          </a:xfrm>
          <a:prstGeom prst="rect">
            <a:avLst/>
          </a:prstGeom>
          <a:noFill/>
        </p:spPr>
        <p:txBody>
          <a:bodyPr wrap="none" lIns="0" tIns="0" rIns="0">
            <a:spAutoFit/>
          </a:bodyPr>
          <a:lstStyle/>
          <a:p>
            <a:pPr>
              <a:lnSpc>
                <a:spcPts val="2900"/>
              </a:lnSpc>
              <a:defRPr/>
            </a:pPr>
            <a:r>
              <a:rPr lang="en-US" altLang="zh-CN" sz="3204" b="1" dirty="0" err="1">
                <a:solidFill>
                  <a:srgbClr val="006666"/>
                </a:solidFill>
                <a:latin typeface="Times New Roman" pitchFamily="18" charset="0"/>
                <a:cs typeface="Times New Roman" pitchFamily="18" charset="0"/>
              </a:rPr>
              <a:t>Formas</a:t>
            </a:r>
            <a:r>
              <a:rPr lang="en-US" altLang="zh-CN" sz="3204" dirty="0">
                <a:latin typeface="Times New Roman" pitchFamily="18" charset="0"/>
                <a:cs typeface="Times New Roman" pitchFamily="18" charset="0"/>
              </a:rPr>
              <a:t> </a:t>
            </a:r>
            <a:r>
              <a:rPr lang="en-US" altLang="zh-CN" sz="3204" b="1" dirty="0" err="1">
                <a:solidFill>
                  <a:srgbClr val="006666"/>
                </a:solidFill>
                <a:latin typeface="Times New Roman" pitchFamily="18" charset="0"/>
                <a:cs typeface="Times New Roman" pitchFamily="18" charset="0"/>
              </a:rPr>
              <a:t>Canónicas</a:t>
            </a:r>
            <a:r>
              <a:rPr lang="en-US" altLang="zh-CN" sz="3204" b="1" dirty="0">
                <a:solidFill>
                  <a:srgbClr val="006666"/>
                </a:solidFill>
                <a:latin typeface="Times New Roman" pitchFamily="18" charset="0"/>
                <a:cs typeface="Times New Roman" pitchFamily="18" charset="0"/>
              </a:rPr>
              <a:t> </a:t>
            </a:r>
            <a:r>
              <a:rPr lang="en-US" altLang="zh-CN" sz="3204" b="1" dirty="0" err="1">
                <a:solidFill>
                  <a:srgbClr val="006666"/>
                </a:solidFill>
                <a:latin typeface="Times New Roman" pitchFamily="18" charset="0"/>
                <a:cs typeface="Times New Roman" pitchFamily="18" charset="0"/>
              </a:rPr>
              <a:t>minterminos</a:t>
            </a:r>
            <a:r>
              <a:rPr lang="en-US" altLang="zh-CN" sz="3204" b="1" dirty="0">
                <a:solidFill>
                  <a:srgbClr val="006666"/>
                </a:solidFill>
                <a:latin typeface="Times New Roman" pitchFamily="18" charset="0"/>
                <a:cs typeface="Times New Roman" pitchFamily="18" charset="0"/>
              </a:rPr>
              <a:t>.</a:t>
            </a:r>
          </a:p>
        </p:txBody>
      </p:sp>
      <p:sp>
        <p:nvSpPr>
          <p:cNvPr id="122959" name="TextBox 1"/>
          <p:cNvSpPr txBox="1">
            <a:spLocks noChangeArrowheads="1"/>
          </p:cNvSpPr>
          <p:nvPr/>
        </p:nvSpPr>
        <p:spPr bwMode="auto">
          <a:xfrm>
            <a:off x="2463800" y="2692401"/>
            <a:ext cx="13033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200"/>
              </a:lnSpc>
              <a:spcBef>
                <a:spcPct val="0"/>
              </a:spcBef>
              <a:buNone/>
              <a:defRPr/>
            </a:pPr>
            <a:r>
              <a:rPr lang="en-US" altLang="zh-CN" sz="2400" i="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a:t>
            </a:r>
          </a:p>
        </p:txBody>
      </p:sp>
      <p:sp>
        <p:nvSpPr>
          <p:cNvPr id="31" name="TextBox 1"/>
          <p:cNvSpPr txBox="1"/>
          <p:nvPr/>
        </p:nvSpPr>
        <p:spPr>
          <a:xfrm>
            <a:off x="2463801" y="3098801"/>
            <a:ext cx="569913" cy="276225"/>
          </a:xfrm>
          <a:prstGeom prst="rect">
            <a:avLst/>
          </a:prstGeom>
          <a:noFill/>
        </p:spPr>
        <p:txBody>
          <a:bodyPr wrap="none" lIns="0" tIns="0" rIns="0">
            <a:spAutoFit/>
          </a:bodyPr>
          <a:lstStyle/>
          <a:p>
            <a:pPr>
              <a:lnSpc>
                <a:spcPts val="1800"/>
              </a:lnSpc>
              <a:defRPr/>
            </a:pPr>
            <a:r>
              <a:rPr lang="en-US" altLang="zh-CN" sz="2004"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Dada</a:t>
            </a:r>
          </a:p>
        </p:txBody>
      </p:sp>
      <p:sp>
        <p:nvSpPr>
          <p:cNvPr id="32" name="TextBox 1"/>
          <p:cNvSpPr txBox="1"/>
          <p:nvPr/>
        </p:nvSpPr>
        <p:spPr>
          <a:xfrm>
            <a:off x="3365501" y="3098801"/>
            <a:ext cx="384175" cy="276225"/>
          </a:xfrm>
          <a:prstGeom prst="rect">
            <a:avLst/>
          </a:prstGeom>
          <a:noFill/>
        </p:spPr>
        <p:txBody>
          <a:bodyPr wrap="none" lIns="0" tIns="0" rIns="0">
            <a:spAutoFit/>
          </a:bodyPr>
          <a:lstStyle/>
          <a:p>
            <a:pPr>
              <a:lnSpc>
                <a:spcPts val="1800"/>
              </a:lnSpc>
              <a:defRPr/>
            </a:pPr>
            <a:r>
              <a:rPr lang="en-US" altLang="zh-CN" sz="2004"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una</a:t>
            </a:r>
          </a:p>
        </p:txBody>
      </p:sp>
      <p:sp>
        <p:nvSpPr>
          <p:cNvPr id="33" name="TextBox 1"/>
          <p:cNvSpPr txBox="1"/>
          <p:nvPr/>
        </p:nvSpPr>
        <p:spPr>
          <a:xfrm>
            <a:off x="4089401" y="3098801"/>
            <a:ext cx="574675" cy="276225"/>
          </a:xfrm>
          <a:prstGeom prst="rect">
            <a:avLst/>
          </a:prstGeom>
          <a:noFill/>
        </p:spPr>
        <p:txBody>
          <a:bodyPr wrap="none" lIns="0" tIns="0" rIns="0">
            <a:spAutoFit/>
          </a:bodyPr>
          <a:lstStyle/>
          <a:p>
            <a:pPr>
              <a:lnSpc>
                <a:spcPts val="1800"/>
              </a:lnSpc>
              <a:defRPr/>
            </a:pPr>
            <a:r>
              <a:rPr lang="en-US" altLang="zh-CN" sz="2004"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Tabla</a:t>
            </a:r>
          </a:p>
        </p:txBody>
      </p:sp>
      <p:sp>
        <p:nvSpPr>
          <p:cNvPr id="34" name="TextBox 1"/>
          <p:cNvSpPr txBox="1"/>
          <p:nvPr/>
        </p:nvSpPr>
        <p:spPr>
          <a:xfrm>
            <a:off x="5016500" y="3098801"/>
            <a:ext cx="241300" cy="276225"/>
          </a:xfrm>
          <a:prstGeom prst="rect">
            <a:avLst/>
          </a:prstGeom>
          <a:noFill/>
        </p:spPr>
        <p:txBody>
          <a:bodyPr wrap="none" lIns="0" tIns="0" rIns="0">
            <a:spAutoFit/>
          </a:bodyPr>
          <a:lstStyle/>
          <a:p>
            <a:pPr>
              <a:lnSpc>
                <a:spcPts val="1800"/>
              </a:lnSpc>
              <a:defRPr/>
            </a:pPr>
            <a:r>
              <a:rPr lang="en-US" altLang="zh-CN" sz="2004"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a:t>
            </a:r>
          </a:p>
        </p:txBody>
      </p:sp>
      <p:sp>
        <p:nvSpPr>
          <p:cNvPr id="35" name="TextBox 1"/>
          <p:cNvSpPr txBox="1"/>
          <p:nvPr/>
        </p:nvSpPr>
        <p:spPr>
          <a:xfrm>
            <a:off x="2463801" y="3416301"/>
            <a:ext cx="2725105" cy="571951"/>
          </a:xfrm>
          <a:prstGeom prst="rect">
            <a:avLst/>
          </a:prstGeom>
          <a:noFill/>
        </p:spPr>
        <p:txBody>
          <a:bodyPr wrap="none" lIns="0" tIns="0" rIns="0">
            <a:spAutoFit/>
          </a:bodyPr>
          <a:lstStyle/>
          <a:p>
            <a:pPr>
              <a:lnSpc>
                <a:spcPts val="1800"/>
              </a:lnSpc>
              <a:defRPr/>
            </a:pPr>
            <a:r>
              <a:rPr lang="en-US" altLang="zh-CN" sz="2006" i="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función</a:t>
            </a:r>
            <a:r>
              <a:rPr lang="en-US" altLang="zh-CN" sz="2006"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2006"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obtener la forma</a:t>
            </a:r>
          </a:p>
          <a:p>
            <a:pPr>
              <a:lnSpc>
                <a:spcPts val="2300"/>
              </a:lnSpc>
              <a:defRPr/>
            </a:pPr>
            <a:r>
              <a:rPr lang="en-US" altLang="zh-CN" sz="2004" i="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algebraica</a:t>
            </a:r>
          </a:p>
        </p:txBody>
      </p:sp>
      <p:sp>
        <p:nvSpPr>
          <p:cNvPr id="36" name="TextBox 1"/>
          <p:cNvSpPr txBox="1"/>
          <p:nvPr/>
        </p:nvSpPr>
        <p:spPr>
          <a:xfrm>
            <a:off x="8585200" y="2476501"/>
            <a:ext cx="1485984" cy="469359"/>
          </a:xfrm>
          <a:prstGeom prst="rect">
            <a:avLst/>
          </a:prstGeom>
          <a:noFill/>
        </p:spPr>
        <p:txBody>
          <a:bodyPr wrap="none" lIns="0" tIns="0" rIns="0">
            <a:spAutoFit/>
          </a:bodyPr>
          <a:lstStyle/>
          <a:p>
            <a:pPr>
              <a:lnSpc>
                <a:spcPts val="3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p>
        </p:txBody>
      </p:sp>
      <p:sp>
        <p:nvSpPr>
          <p:cNvPr id="38"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Elipse 2"/>
          <p:cNvSpPr/>
          <p:nvPr/>
        </p:nvSpPr>
        <p:spPr>
          <a:xfrm>
            <a:off x="7850188" y="2362201"/>
            <a:ext cx="531812" cy="55721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0" name="Elipse 39"/>
          <p:cNvSpPr/>
          <p:nvPr/>
        </p:nvSpPr>
        <p:spPr>
          <a:xfrm>
            <a:off x="7850188" y="3429001"/>
            <a:ext cx="531812" cy="55721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1" name="Elipse 40"/>
          <p:cNvSpPr/>
          <p:nvPr/>
        </p:nvSpPr>
        <p:spPr>
          <a:xfrm>
            <a:off x="7850188" y="4419601"/>
            <a:ext cx="531812" cy="557213"/>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2" name="Elipse 41"/>
          <p:cNvSpPr/>
          <p:nvPr/>
        </p:nvSpPr>
        <p:spPr>
          <a:xfrm>
            <a:off x="7848601" y="5005388"/>
            <a:ext cx="531813" cy="557212"/>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extLst>
      <p:ext uri="{BB962C8B-B14F-4D97-AF65-F5344CB8AC3E}">
        <p14:creationId xmlns:p14="http://schemas.microsoft.com/office/powerpoint/2010/main" val="33369136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
          <p:cNvSpPr txBox="1"/>
          <p:nvPr/>
        </p:nvSpPr>
        <p:spPr>
          <a:xfrm>
            <a:off x="2382838" y="2362200"/>
            <a:ext cx="8208962" cy="3162300"/>
          </a:xfrm>
          <a:prstGeom prst="rect">
            <a:avLst/>
          </a:prstGeom>
          <a:noFill/>
          <a:effectLst>
            <a:outerShdw blurRad="50800" dist="50800" dir="5400000" algn="ctr" rotWithShape="0">
              <a:srgbClr val="000000">
                <a:alpha val="0"/>
              </a:srgbClr>
            </a:outerShdw>
          </a:effectLst>
        </p:spPr>
        <p:txBody>
          <a:bodyPr wrap="none" lIns="0" tIns="0" rIns="0">
            <a:spAutoFit/>
          </a:bodyPr>
          <a:lstStyle/>
          <a:p>
            <a:pPr>
              <a:lnSpc>
                <a:spcPts val="2600"/>
              </a:lnSpc>
              <a:tabLst>
                <a:tab pos="914400" algn="l"/>
                <a:tab pos="3657600" algn="l"/>
              </a:tabLst>
              <a:defRPr/>
            </a:pPr>
            <a:endParaRPr lang="en-US" altLang="zh-CN" sz="2400" dirty="0">
              <a:solidFill>
                <a:srgbClr val="003366"/>
              </a:solidFill>
              <a:latin typeface="Times New Roman" pitchFamily="18" charset="0"/>
              <a:cs typeface="Times New Roman" pitchFamily="18" charset="0"/>
            </a:endParaRPr>
          </a:p>
          <a:p>
            <a:pPr>
              <a:lnSpc>
                <a:spcPts val="2600"/>
              </a:lnSpc>
              <a:tabLst>
                <a:tab pos="914400" algn="l"/>
                <a:tab pos="3657600" algn="l"/>
              </a:tabLst>
              <a:defRPr/>
            </a:pPr>
            <a:r>
              <a:rPr lang="en-US" altLang="zh-CN" sz="2000" dirty="0">
                <a:solidFill>
                  <a:srgbClr val="003366"/>
                </a:solidFill>
                <a:latin typeface="Times New Roman" pitchFamily="18" charset="0"/>
                <a:cs typeface="Times New Roman" pitchFamily="18" charset="0"/>
              </a:rPr>
              <a:t>F</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(X1,</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X2,</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X3)=(X1 </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X2</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X3)+(X1</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X2</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X3)</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+(X1</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X2</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X3)</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+(X1</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X2</a:t>
            </a:r>
            <a:r>
              <a:rPr lang="en-US" altLang="zh-CN" sz="2000"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X3)</a:t>
            </a:r>
          </a:p>
          <a:p>
            <a:pPr>
              <a:lnSpc>
                <a:spcPts val="1000"/>
              </a:lnSpc>
              <a:defRPr/>
            </a:pPr>
            <a:endParaRPr lang="en-US" altLang="zh-CN" dirty="0"/>
          </a:p>
          <a:p>
            <a:pPr>
              <a:lnSpc>
                <a:spcPts val="1000"/>
              </a:lnSpc>
              <a:defRPr/>
            </a:pPr>
            <a:endParaRPr lang="en-US" altLang="zh-CN" dirty="0"/>
          </a:p>
          <a:p>
            <a:pPr>
              <a:lnSpc>
                <a:spcPts val="2300"/>
              </a:lnSpc>
              <a:tabLst>
                <a:tab pos="914400" algn="l"/>
                <a:tab pos="3657600" algn="l"/>
              </a:tabLst>
              <a:defRPr/>
            </a:pP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convertir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observa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combinación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entrada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p>
          <a:p>
            <a:pPr>
              <a:lnSpc>
                <a:spcPts val="2300"/>
              </a:lnSpc>
              <a:tabLst>
                <a:tab pos="914400" algn="l"/>
                <a:tab pos="3657600" algn="l"/>
              </a:tabLst>
              <a:defRPr/>
            </a:pP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cual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salida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toma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1.</a:t>
            </a:r>
          </a:p>
          <a:p>
            <a:pPr>
              <a:lnSpc>
                <a:spcPts val="2800"/>
              </a:lnSpc>
              <a:tabLst>
                <a:tab pos="914400" algn="l"/>
                <a:tab pos="3657600" algn="l"/>
              </a:tabLst>
              <a:defRPr/>
            </a:pPr>
            <a:endParaRPr lang="en-US" altLang="zh-CN" sz="2400" dirty="0">
              <a:solidFill>
                <a:srgbClr val="003366"/>
              </a:solidFill>
              <a:latin typeface="Times New Roman" pitchFamily="18" charset="0"/>
              <a:cs typeface="Times New Roman" pitchFamily="18" charset="0"/>
            </a:endParaRPr>
          </a:p>
          <a:p>
            <a:pPr>
              <a:lnSpc>
                <a:spcPts val="2800"/>
              </a:lnSpc>
              <a:tabLst>
                <a:tab pos="914400" algn="l"/>
                <a:tab pos="3657600" algn="l"/>
              </a:tabLst>
              <a:defRPr/>
            </a:pP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variable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aparece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complementar: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p>
          <a:p>
            <a:pPr>
              <a:lnSpc>
                <a:spcPts val="2300"/>
              </a:lnSpc>
              <a:tabLst>
                <a:tab pos="914400" algn="l"/>
                <a:tab pos="3657600" algn="l"/>
              </a:tabLst>
              <a:defRPr/>
            </a:pPr>
            <a:r>
              <a:rPr lang="en-US" altLang="zh-CN" sz="2402" dirty="0">
                <a:solidFill>
                  <a:srgbClr val="003366"/>
                </a:solidFill>
                <a:latin typeface="Times New Roman" pitchFamily="18" charset="0"/>
                <a:cs typeface="Times New Roman" pitchFamily="18" charset="0"/>
              </a:rPr>
              <a:t>combinación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cual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salida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vale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1</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y</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aparece</a:t>
            </a:r>
          </a:p>
          <a:p>
            <a:pPr>
              <a:lnSpc>
                <a:spcPts val="2300"/>
              </a:lnSpc>
              <a:tabLst>
                <a:tab pos="914400" algn="l"/>
                <a:tab pos="3657600" algn="l"/>
              </a:tabLst>
              <a:defRPr/>
            </a:pPr>
            <a:r>
              <a:rPr lang="en-US" altLang="zh-CN" sz="2400" dirty="0">
                <a:solidFill>
                  <a:srgbClr val="003366"/>
                </a:solidFill>
                <a:latin typeface="Times New Roman" pitchFamily="18" charset="0"/>
                <a:cs typeface="Times New Roman" pitchFamily="18" charset="0"/>
              </a:rPr>
              <a:t>complementada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combinación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cual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p>
          <a:p>
            <a:pPr>
              <a:lnSpc>
                <a:spcPts val="2300"/>
              </a:lnSpc>
              <a:tabLst>
                <a:tab pos="914400" algn="l"/>
                <a:tab pos="3657600" algn="l"/>
              </a:tabLst>
              <a:defRPr/>
            </a:pPr>
            <a:r>
              <a:rPr lang="en-US" altLang="zh-CN" sz="2400" dirty="0">
                <a:solidFill>
                  <a:srgbClr val="003366"/>
                </a:solidFill>
                <a:latin typeface="Times New Roman" pitchFamily="18" charset="0"/>
                <a:cs typeface="Times New Roman" pitchFamily="18" charset="0"/>
              </a:rPr>
              <a:t>salida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toma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1.</a:t>
            </a: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Freeform 3"/>
          <p:cNvSpPr/>
          <p:nvPr/>
        </p:nvSpPr>
        <p:spPr>
          <a:xfrm>
            <a:off x="4059238" y="2667000"/>
            <a:ext cx="398462"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4592638" y="2667000"/>
            <a:ext cx="398462" cy="76200"/>
          </a:xfrm>
          <a:custGeom>
            <a:avLst/>
            <a:gdLst>
              <a:gd name="connsiteX0" fmla="*/ 19050 w 398399"/>
              <a:gd name="connsiteY0" fmla="*/ 19050 h 76200"/>
              <a:gd name="connsiteX1" fmla="*/ 379348 w 398399"/>
              <a:gd name="connsiteY1" fmla="*/ 19050 h 76200"/>
            </a:gdLst>
            <a:ahLst/>
            <a:cxnLst>
              <a:cxn ang="0">
                <a:pos x="connsiteX0" y="connsiteY0"/>
              </a:cxn>
              <a:cxn ang="1">
                <a:pos x="connsiteX1" y="connsiteY1"/>
              </a:cxn>
            </a:cxnLst>
            <a:rect l="l" t="t" r="r" b="b"/>
            <a:pathLst>
              <a:path w="398399" h="76200">
                <a:moveTo>
                  <a:pt x="19050" y="19050"/>
                </a:moveTo>
                <a:lnTo>
                  <a:pt x="379348"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 name="Freeform 3"/>
          <p:cNvSpPr/>
          <p:nvPr/>
        </p:nvSpPr>
        <p:spPr>
          <a:xfrm>
            <a:off x="5718176" y="2667000"/>
            <a:ext cx="398463" cy="76200"/>
          </a:xfrm>
          <a:custGeom>
            <a:avLst/>
            <a:gdLst>
              <a:gd name="connsiteX0" fmla="*/ 19050 w 398399"/>
              <a:gd name="connsiteY0" fmla="*/ 19050 h 76200"/>
              <a:gd name="connsiteX1" fmla="*/ 379348 w 398399"/>
              <a:gd name="connsiteY1" fmla="*/ 19050 h 76200"/>
            </a:gdLst>
            <a:ahLst/>
            <a:cxnLst>
              <a:cxn ang="0">
                <a:pos x="connsiteX0" y="connsiteY0"/>
              </a:cxn>
              <a:cxn ang="1">
                <a:pos x="connsiteX1" y="connsiteY1"/>
              </a:cxn>
            </a:cxnLst>
            <a:rect l="l" t="t" r="r" b="b"/>
            <a:pathLst>
              <a:path w="398399" h="76200">
                <a:moveTo>
                  <a:pt x="19050" y="19050"/>
                </a:moveTo>
                <a:lnTo>
                  <a:pt x="379348"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 name="Freeform 3"/>
          <p:cNvSpPr/>
          <p:nvPr/>
        </p:nvSpPr>
        <p:spPr>
          <a:xfrm>
            <a:off x="7831138" y="2667000"/>
            <a:ext cx="398462" cy="76200"/>
          </a:xfrm>
          <a:custGeom>
            <a:avLst/>
            <a:gdLst>
              <a:gd name="connsiteX0" fmla="*/ 19050 w 398399"/>
              <a:gd name="connsiteY0" fmla="*/ 19050 h 76200"/>
              <a:gd name="connsiteX1" fmla="*/ 379348 w 398399"/>
              <a:gd name="connsiteY1" fmla="*/ 19050 h 76200"/>
            </a:gdLst>
            <a:ahLst/>
            <a:cxnLst>
              <a:cxn ang="0">
                <a:pos x="connsiteX0" y="connsiteY0"/>
              </a:cxn>
              <a:cxn ang="1">
                <a:pos x="connsiteX1" y="connsiteY1"/>
              </a:cxn>
            </a:cxnLst>
            <a:rect l="l" t="t" r="r" b="b"/>
            <a:pathLst>
              <a:path w="398399" h="76200">
                <a:moveTo>
                  <a:pt x="19050" y="19050"/>
                </a:moveTo>
                <a:lnTo>
                  <a:pt x="379348"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9982201" y="2667000"/>
            <a:ext cx="398463" cy="76200"/>
          </a:xfrm>
          <a:custGeom>
            <a:avLst/>
            <a:gdLst>
              <a:gd name="connsiteX0" fmla="*/ 19050 w 398399"/>
              <a:gd name="connsiteY0" fmla="*/ 19050 h 76200"/>
              <a:gd name="connsiteX1" fmla="*/ 379348 w 398399"/>
              <a:gd name="connsiteY1" fmla="*/ 19050 h 76200"/>
            </a:gdLst>
            <a:ahLst/>
            <a:cxnLst>
              <a:cxn ang="0">
                <a:pos x="connsiteX0" y="connsiteY0"/>
              </a:cxn>
              <a:cxn ang="1">
                <a:pos x="connsiteX1" y="connsiteY1"/>
              </a:cxn>
            </a:cxnLst>
            <a:rect l="l" t="t" r="r" b="b"/>
            <a:pathLst>
              <a:path w="398399" h="76200">
                <a:moveTo>
                  <a:pt x="19050" y="19050"/>
                </a:moveTo>
                <a:lnTo>
                  <a:pt x="379348"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4938" name="TextBox 1"/>
          <p:cNvSpPr txBox="1">
            <a:spLocks noChangeArrowheads="1"/>
          </p:cNvSpPr>
          <p:nvPr/>
        </p:nvSpPr>
        <p:spPr bwMode="auto">
          <a:xfrm>
            <a:off x="2298701" y="1689101"/>
            <a:ext cx="49693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2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r>
              <a:rPr lang="en-US" altLang="zh-CN" sz="2400">
                <a:solidFill>
                  <a:srgbClr val="003366"/>
                </a:solidFill>
                <a:latin typeface="Times New Roman" panose="02020603050405020304" pitchFamily="18" charset="0"/>
                <a:cs typeface="Times New Roman" panose="02020603050405020304" pitchFamily="18" charset="0"/>
              </a:rPr>
              <a:t>La</a:t>
            </a:r>
          </a:p>
        </p:txBody>
      </p:sp>
      <p:sp>
        <p:nvSpPr>
          <p:cNvPr id="124939" name="TextBox 1"/>
          <p:cNvSpPr txBox="1">
            <a:spLocks noChangeArrowheads="1"/>
          </p:cNvSpPr>
          <p:nvPr/>
        </p:nvSpPr>
        <p:spPr bwMode="auto">
          <a:xfrm>
            <a:off x="2882900" y="1689101"/>
            <a:ext cx="3038332"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forma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Algebraica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queda:</a:t>
            </a:r>
          </a:p>
        </p:txBody>
      </p:sp>
      <p:sp>
        <p:nvSpPr>
          <p:cNvPr id="124940" name="TextBox 1"/>
          <p:cNvSpPr txBox="1">
            <a:spLocks noChangeArrowheads="1"/>
          </p:cNvSpPr>
          <p:nvPr/>
        </p:nvSpPr>
        <p:spPr bwMode="auto">
          <a:xfrm>
            <a:off x="2374901" y="1181101"/>
            <a:ext cx="3680495"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Formas</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Canónicas</a:t>
            </a:r>
          </a:p>
        </p:txBody>
      </p:sp>
      <p:sp>
        <p:nvSpPr>
          <p:cNvPr id="3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568765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438400" y="1143001"/>
            <a:ext cx="6389570" cy="507831"/>
          </a:xfrm>
          <a:prstGeom prst="rect">
            <a:avLst/>
          </a:prstGeom>
          <a:noFill/>
        </p:spPr>
        <p:txBody>
          <a:bodyPr wrap="none" lIns="0" tIns="0" rIns="0">
            <a:spAutoFit/>
          </a:bodyPr>
          <a:lstStyle/>
          <a:p>
            <a:pPr>
              <a:lnSpc>
                <a:spcPts val="3600"/>
              </a:lnSpc>
              <a:defRPr/>
            </a:pPr>
            <a:r>
              <a:rPr lang="en-US" altLang="zh-CN" sz="3204" b="1" dirty="0">
                <a:solidFill>
                  <a:srgbClr val="006666"/>
                </a:solidFill>
                <a:latin typeface="Times New Roman" pitchFamily="18" charset="0"/>
                <a:cs typeface="Times New Roman" pitchFamily="18" charset="0"/>
              </a:rPr>
              <a:t>Formas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Canónicas:</a:t>
            </a:r>
            <a:r>
              <a:rPr lang="en-US" altLang="zh-CN" sz="3995" dirty="0">
                <a:latin typeface="Times New Roman" pitchFamily="18" charset="0"/>
                <a:cs typeface="Times New Roman" pitchFamily="18" charset="0"/>
              </a:rPr>
              <a:t> </a:t>
            </a:r>
            <a:r>
              <a:rPr lang="en-US" altLang="zh-CN" sz="3995" b="1" dirty="0">
                <a:solidFill>
                  <a:srgbClr val="006666"/>
                </a:solidFill>
                <a:latin typeface="Times New Roman" pitchFamily="18" charset="0"/>
                <a:cs typeface="Times New Roman" pitchFamily="18" charset="0"/>
              </a:rPr>
              <a:t>Mintérminos</a:t>
            </a:r>
          </a:p>
        </p:txBody>
      </p:sp>
      <p:sp>
        <p:nvSpPr>
          <p:cNvPr id="126982" name="TextBox 1"/>
          <p:cNvSpPr txBox="1">
            <a:spLocks noChangeArrowheads="1"/>
          </p:cNvSpPr>
          <p:nvPr/>
        </p:nvSpPr>
        <p:spPr bwMode="auto">
          <a:xfrm>
            <a:off x="2362200" y="2654301"/>
            <a:ext cx="173124"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23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05100" y="2705100"/>
            <a:ext cx="7239000" cy="3111500"/>
          </a:xfrm>
          <a:prstGeom prst="rect">
            <a:avLst/>
          </a:prstGeom>
          <a:noFill/>
        </p:spPr>
        <p:txBody>
          <a:bodyPr wrap="none" lIns="0" tIns="0" rIns="0">
            <a:spAutoFit/>
          </a:bodyPr>
          <a:lstStyle/>
          <a:p>
            <a:pPr>
              <a:lnSpc>
                <a:spcPts val="2200"/>
              </a:lnSpc>
              <a:tabLst>
                <a:tab pos="571500" algn="l"/>
              </a:tabLst>
              <a:defRPr/>
            </a:pP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denomina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mintérmino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factor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p>
          <a:p>
            <a:pPr>
              <a:lnSpc>
                <a:spcPts val="2500"/>
              </a:lnSpc>
              <a:tabLst>
                <a:tab pos="571500" algn="l"/>
              </a:tabLst>
              <a:defRPr/>
            </a:pPr>
            <a:r>
              <a:rPr lang="en-US" altLang="zh-CN" sz="2402" dirty="0">
                <a:solidFill>
                  <a:srgbClr val="003366"/>
                </a:solidFill>
                <a:latin typeface="Times New Roman" pitchFamily="18" charset="0"/>
                <a:cs typeface="Times New Roman" pitchFamily="18" charset="0"/>
              </a:rPr>
              <a:t>expresión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booleana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que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está</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formado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por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AND</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p>
          <a:p>
            <a:pPr>
              <a:lnSpc>
                <a:spcPts val="2500"/>
              </a:lnSpc>
              <a:tabLst>
                <a:tab pos="571500" algn="l"/>
              </a:tabLst>
              <a:defRPr/>
            </a:pPr>
            <a:r>
              <a:rPr lang="en-US" altLang="zh-CN" sz="2400" dirty="0">
                <a:solidFill>
                  <a:srgbClr val="003366"/>
                </a:solidFill>
                <a:latin typeface="Times New Roman" pitchFamily="18" charset="0"/>
                <a:cs typeface="Times New Roman" pitchFamily="18" charset="0"/>
              </a:rPr>
              <a:t>todas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variables.</a:t>
            </a:r>
          </a:p>
          <a:p>
            <a:pPr>
              <a:lnSpc>
                <a:spcPts val="3100"/>
              </a:lnSpc>
              <a:tabLst>
                <a:tab pos="571500" algn="l"/>
              </a:tabLst>
              <a:defRPr/>
            </a:pP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conmutación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corresponde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p>
          <a:p>
            <a:pPr>
              <a:lnSpc>
                <a:spcPts val="2500"/>
              </a:lnSpc>
              <a:tabLst>
                <a:tab pos="571500" algn="l"/>
              </a:tabLst>
              <a:defRPr/>
            </a:pPr>
            <a:r>
              <a:rPr lang="en-US" altLang="zh-CN" sz="2400" dirty="0">
                <a:solidFill>
                  <a:srgbClr val="003366"/>
                </a:solidFill>
                <a:latin typeface="Times New Roman" pitchFamily="18" charset="0"/>
                <a:cs typeface="Times New Roman" pitchFamily="18" charset="0"/>
              </a:rPr>
              <a:t>mintérminos.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generada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manera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p>
          <a:p>
            <a:pPr>
              <a:lnSpc>
                <a:spcPts val="2500"/>
              </a:lnSpc>
              <a:tabLst>
                <a:tab pos="571500" algn="l"/>
              </a:tabLst>
              <a:defRPr/>
            </a:pPr>
            <a:r>
              <a:rPr lang="en-US" altLang="zh-CN" sz="2402" dirty="0">
                <a:solidFill>
                  <a:srgbClr val="003366"/>
                </a:solidFill>
                <a:latin typeface="Times New Roman" pitchFamily="18" charset="0"/>
                <a:cs typeface="Times New Roman" pitchFamily="18" charset="0"/>
              </a:rPr>
              <a:t>denomina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canónica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AND.</a:t>
            </a:r>
          </a:p>
          <a:p>
            <a:pPr>
              <a:lnSpc>
                <a:spcPts val="1000"/>
              </a:lnSpc>
              <a:defRPr/>
            </a:pPr>
            <a:endParaRPr lang="en-US" altLang="zh-CN" dirty="0"/>
          </a:p>
          <a:p>
            <a:pPr>
              <a:lnSpc>
                <a:spcPts val="1000"/>
              </a:lnSpc>
              <a:defRPr/>
            </a:pPr>
            <a:endParaRPr lang="en-US" altLang="zh-CN" dirty="0"/>
          </a:p>
          <a:p>
            <a:pPr>
              <a:lnSpc>
                <a:spcPts val="3000"/>
              </a:lnSpc>
              <a:tabLst>
                <a:tab pos="571500" algn="l"/>
              </a:tabLst>
              <a:defRPr/>
            </a:pPr>
            <a:r>
              <a:rPr lang="en-US" altLang="zh-CN" dirty="0"/>
              <a:t>	</a:t>
            </a:r>
            <a:r>
              <a:rPr lang="en-US" altLang="zh-CN" sz="2795" dirty="0">
                <a:solidFill>
                  <a:srgbClr val="003366"/>
                </a:solidFill>
                <a:latin typeface="Times New Roman" pitchFamily="18" charset="0"/>
                <a:cs typeface="Times New Roman" pitchFamily="18" charset="0"/>
              </a:rPr>
              <a:t>F</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2</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3</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OR</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0</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n</a:t>
            </a:r>
            <a:r>
              <a:rPr lang="en-US" altLang="zh-CN" sz="2795" dirty="0">
                <a:solidFill>
                  <a:srgbClr val="003366"/>
                </a:solidFill>
                <a:latin typeface="Times New Roman" pitchFamily="18" charset="0"/>
                <a:cs typeface="Times New Roman" pitchFamily="18" charset="0"/>
              </a:rPr>
              <a:t>)</a:t>
            </a:r>
          </a:p>
          <a:p>
            <a:pPr>
              <a:lnSpc>
                <a:spcPts val="3600"/>
              </a:lnSpc>
              <a:tabLst>
                <a:tab pos="571500" algn="l"/>
              </a:tabLst>
              <a:defRPr/>
            </a:pPr>
            <a:r>
              <a:rPr lang="en-US" altLang="zh-CN" dirty="0"/>
              <a:t>	</a:t>
            </a:r>
            <a:r>
              <a:rPr lang="en-US" altLang="zh-CN" sz="2795" dirty="0">
                <a:solidFill>
                  <a:srgbClr val="003366"/>
                </a:solidFill>
                <a:latin typeface="Times New Roman" pitchFamily="18" charset="0"/>
                <a:cs typeface="Times New Roman" pitchFamily="18" charset="0"/>
              </a:rPr>
              <a:t>F</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2</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3</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Symbol" pitchFamily="18" charset="0"/>
                <a:cs typeface="Symbol"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0</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,..,m</a:t>
            </a:r>
            <a:r>
              <a:rPr lang="en-US" altLang="zh-CN" sz="1871" dirty="0">
                <a:solidFill>
                  <a:srgbClr val="003366"/>
                </a:solidFill>
                <a:latin typeface="Times New Roman" pitchFamily="18" charset="0"/>
                <a:cs typeface="Times New Roman" pitchFamily="18" charset="0"/>
              </a:rPr>
              <a:t>n</a:t>
            </a:r>
            <a:r>
              <a:rPr lang="en-US" altLang="zh-CN" sz="2795" dirty="0">
                <a:solidFill>
                  <a:srgbClr val="003366"/>
                </a:solidFill>
                <a:latin typeface="Times New Roman" pitchFamily="18" charset="0"/>
                <a:cs typeface="Times New Roman" pitchFamily="18" charset="0"/>
              </a:rPr>
              <a:t>)</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0658856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9029" name="TextBox 1"/>
          <p:cNvSpPr txBox="1">
            <a:spLocks noChangeArrowheads="1"/>
          </p:cNvSpPr>
          <p:nvPr/>
        </p:nvSpPr>
        <p:spPr bwMode="auto">
          <a:xfrm>
            <a:off x="2451100" y="27432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8" name="TextBox 1"/>
          <p:cNvSpPr txBox="1"/>
          <p:nvPr/>
        </p:nvSpPr>
        <p:spPr>
          <a:xfrm>
            <a:off x="2794001" y="2794000"/>
            <a:ext cx="4700005" cy="2136482"/>
          </a:xfrm>
          <a:prstGeom prst="rect">
            <a:avLst/>
          </a:prstGeom>
          <a:noFill/>
        </p:spPr>
        <p:txBody>
          <a:bodyPr wrap="none" lIns="0" tIns="0" rIns="0">
            <a:spAutoFit/>
          </a:bodyPr>
          <a:lstStyle/>
          <a:p>
            <a:pPr>
              <a:lnSpc>
                <a:spcPts val="2500"/>
              </a:lnSpc>
              <a:tabLst>
                <a:tab pos="571500" algn="l"/>
              </a:tabLst>
              <a:defRPr/>
            </a:pPr>
            <a:r>
              <a:rPr lang="en-US" altLang="zh-CN" sz="2795" dirty="0">
                <a:solidFill>
                  <a:srgbClr val="003366"/>
                </a:solidFill>
                <a:latin typeface="Times New Roman" pitchFamily="18" charset="0"/>
                <a:cs typeface="Times New Roman" pitchFamily="18" charset="0"/>
              </a:rPr>
              <a:t>Para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el</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ejemplo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anterior:</a:t>
            </a:r>
          </a:p>
          <a:p>
            <a:pPr>
              <a:lnSpc>
                <a:spcPts val="1000"/>
              </a:lnSpc>
              <a:defRPr/>
            </a:pPr>
            <a:endParaRPr lang="en-US" altLang="zh-CN" dirty="0"/>
          </a:p>
          <a:p>
            <a:pPr>
              <a:lnSpc>
                <a:spcPts val="1000"/>
              </a:lnSpc>
              <a:defRPr/>
            </a:pPr>
            <a:endParaRPr lang="en-US" altLang="zh-CN" dirty="0"/>
          </a:p>
          <a:p>
            <a:pPr>
              <a:lnSpc>
                <a:spcPts val="3800"/>
              </a:lnSpc>
              <a:tabLst>
                <a:tab pos="571500" algn="l"/>
              </a:tabLst>
              <a:defRPr/>
            </a:pPr>
            <a:r>
              <a:rPr lang="en-US" altLang="zh-CN" dirty="0"/>
              <a:t>	</a:t>
            </a:r>
            <a:r>
              <a:rPr lang="en-US" altLang="zh-CN" sz="2795" dirty="0">
                <a:solidFill>
                  <a:srgbClr val="003366"/>
                </a:solidFill>
                <a:latin typeface="Times New Roman" pitchFamily="18" charset="0"/>
                <a:cs typeface="Times New Roman" pitchFamily="18" charset="0"/>
              </a:rPr>
              <a:t>F</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2</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3</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OR</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(1,3,5,6)</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4000"/>
              </a:lnSpc>
              <a:tabLst>
                <a:tab pos="571500" algn="l"/>
              </a:tabLst>
              <a:defRPr/>
            </a:pPr>
            <a:r>
              <a:rPr lang="en-US" altLang="zh-CN" dirty="0"/>
              <a:t>	</a:t>
            </a:r>
            <a:r>
              <a:rPr lang="en-US" altLang="zh-CN" sz="2798" dirty="0">
                <a:solidFill>
                  <a:srgbClr val="003366"/>
                </a:solidFill>
                <a:latin typeface="Times New Roman" pitchFamily="18" charset="0"/>
                <a:cs typeface="Times New Roman" pitchFamily="18" charset="0"/>
              </a:rPr>
              <a:t>F</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(X</a:t>
            </a:r>
            <a:r>
              <a:rPr lang="en-US" altLang="zh-CN" sz="1874" dirty="0">
                <a:solidFill>
                  <a:srgbClr val="003366"/>
                </a:solidFill>
                <a:latin typeface="Times New Roman" pitchFamily="18" charset="0"/>
                <a:cs typeface="Times New Roman" pitchFamily="18" charset="0"/>
              </a:rPr>
              <a:t>1</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X</a:t>
            </a:r>
            <a:r>
              <a:rPr lang="en-US" altLang="zh-CN" sz="1874" dirty="0">
                <a:solidFill>
                  <a:srgbClr val="003366"/>
                </a:solidFill>
                <a:latin typeface="Times New Roman" pitchFamily="18" charset="0"/>
                <a:cs typeface="Times New Roman" pitchFamily="18" charset="0"/>
              </a:rPr>
              <a:t>2</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X</a:t>
            </a:r>
            <a:r>
              <a:rPr lang="en-US" altLang="zh-CN" sz="1874" dirty="0">
                <a:solidFill>
                  <a:srgbClr val="003366"/>
                </a:solidFill>
                <a:latin typeface="Times New Roman" pitchFamily="18" charset="0"/>
                <a:cs typeface="Times New Roman" pitchFamily="18" charset="0"/>
              </a:rPr>
              <a:t>3</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Symbol" pitchFamily="18" charset="0"/>
                <a:cs typeface="Symbol"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(1,3,5,6)</a:t>
            </a:r>
          </a:p>
        </p:txBody>
      </p:sp>
      <p:sp>
        <p:nvSpPr>
          <p:cNvPr id="9" name="TextBox 1"/>
          <p:cNvSpPr txBox="1"/>
          <p:nvPr/>
        </p:nvSpPr>
        <p:spPr>
          <a:xfrm>
            <a:off x="2374900" y="1447801"/>
            <a:ext cx="5801268"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Formas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Canónicas: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Mintérminos</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8297390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9050338" y="3867150"/>
            <a:ext cx="398462"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8420100" y="4857750"/>
            <a:ext cx="419100" cy="76200"/>
          </a:xfrm>
          <a:custGeom>
            <a:avLst/>
            <a:gdLst>
              <a:gd name="connsiteX0" fmla="*/ 19050 w 419100"/>
              <a:gd name="connsiteY0" fmla="*/ 19050 h 76200"/>
              <a:gd name="connsiteX1" fmla="*/ 400050 w 419100"/>
              <a:gd name="connsiteY1" fmla="*/ 19050 h 76200"/>
            </a:gdLst>
            <a:ahLst/>
            <a:cxnLst>
              <a:cxn ang="0">
                <a:pos x="connsiteX0" y="connsiteY0"/>
              </a:cxn>
              <a:cxn ang="1">
                <a:pos x="connsiteX1" y="connsiteY1"/>
              </a:cxn>
            </a:cxnLst>
            <a:rect l="l" t="t" r="r" b="b"/>
            <a:pathLst>
              <a:path w="419100" h="76200">
                <a:moveTo>
                  <a:pt x="19050" y="19050"/>
                </a:moveTo>
                <a:lnTo>
                  <a:pt x="4000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8972551" y="6153150"/>
            <a:ext cx="398463"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8210551" y="6153150"/>
            <a:ext cx="398463"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9658351" y="6153150"/>
            <a:ext cx="398463" cy="7620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13" name="表格 4"/>
          <p:cNvGraphicFramePr>
            <a:graphicFrameLocks noGrp="1"/>
          </p:cNvGraphicFramePr>
          <p:nvPr/>
        </p:nvGraphicFramePr>
        <p:xfrm>
          <a:off x="5715000" y="2438400"/>
          <a:ext cx="2514600" cy="4230686"/>
        </p:xfrm>
        <a:graphic>
          <a:graphicData uri="http://schemas.openxmlformats.org/drawingml/2006/table">
            <a:tbl>
              <a:tblPr/>
              <a:tblGrid>
                <a:gridCol w="628650">
                  <a:extLst>
                    <a:ext uri="{9D8B030D-6E8A-4147-A177-3AD203B41FA5}">
                      <a16:colId xmlns="" xmlns:a16="http://schemas.microsoft.com/office/drawing/2014/main" val="20000"/>
                    </a:ext>
                  </a:extLst>
                </a:gridCol>
                <a:gridCol w="628650">
                  <a:extLst>
                    <a:ext uri="{9D8B030D-6E8A-4147-A177-3AD203B41FA5}">
                      <a16:colId xmlns="" xmlns:a16="http://schemas.microsoft.com/office/drawing/2014/main" val="20001"/>
                    </a:ext>
                  </a:extLst>
                </a:gridCol>
                <a:gridCol w="628650">
                  <a:extLst>
                    <a:ext uri="{9D8B030D-6E8A-4147-A177-3AD203B41FA5}">
                      <a16:colId xmlns="" xmlns:a16="http://schemas.microsoft.com/office/drawing/2014/main" val="20002"/>
                    </a:ext>
                  </a:extLst>
                </a:gridCol>
                <a:gridCol w="628650">
                  <a:extLst>
                    <a:ext uri="{9D8B030D-6E8A-4147-A177-3AD203B41FA5}">
                      <a16:colId xmlns="" xmlns:a16="http://schemas.microsoft.com/office/drawing/2014/main" val="20003"/>
                    </a:ext>
                  </a:extLst>
                </a:gridCol>
              </a:tblGrid>
              <a:tr h="469900">
                <a:tc>
                  <a:txBody>
                    <a:bodyPr/>
                    <a:lstStyle/>
                    <a:p>
                      <a:pPr algn="ctr"/>
                      <a:r>
                        <a:rPr lang="en-US" altLang="zh-CN" sz="2000" dirty="0" smtClean="0">
                          <a:solidFill>
                            <a:srgbClr val="003366"/>
                          </a:solidFill>
                          <a:latin typeface="Times New Roman" pitchFamily="18" charset="0"/>
                          <a:cs typeface="Times New Roman" pitchFamily="18" charset="0"/>
                        </a:rPr>
                        <a:t>X1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X2</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X3</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f</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0"/>
                  </a:ext>
                </a:extLst>
              </a:tr>
              <a:tr h="469900">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1"/>
                  </a:ext>
                </a:extLst>
              </a:tr>
              <a:tr h="469900">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2"/>
                  </a:ext>
                </a:extLst>
              </a:tr>
              <a:tr h="471423">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3"/>
                  </a:ext>
                </a:extLst>
              </a:tr>
              <a:tr h="468376">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4"/>
                  </a:ext>
                </a:extLst>
              </a:tr>
              <a:tr h="471551">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5"/>
                  </a:ext>
                </a:extLst>
              </a:tr>
              <a:tr h="469836">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6"/>
                  </a:ext>
                </a:extLst>
              </a:tr>
              <a:tr h="469900">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7"/>
                  </a:ext>
                </a:extLst>
              </a:tr>
              <a:tr h="469900">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1</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000" dirty="0" smtClean="0">
                          <a:solidFill>
                            <a:srgbClr val="003366"/>
                          </a:solidFill>
                          <a:latin typeface="Times New Roman" pitchFamily="18" charset="0"/>
                          <a:cs typeface="Times New Roman" pitchFamily="18" charset="0"/>
                        </a:rPr>
                        <a:t>0</a:t>
                      </a:r>
                      <a:endParaRPr lang="zh-CN" altLang="en-US" sz="2000"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 xmlns:a16="http://schemas.microsoft.com/office/drawing/2014/main" val="10008"/>
                  </a:ext>
                </a:extLst>
              </a:tr>
            </a:tbl>
          </a:graphicData>
        </a:graphic>
      </p:graphicFrame>
      <p:sp>
        <p:nvSpPr>
          <p:cNvPr id="2" name="TextBox 1"/>
          <p:cNvSpPr txBox="1"/>
          <p:nvPr/>
        </p:nvSpPr>
        <p:spPr>
          <a:xfrm>
            <a:off x="8369301" y="2946401"/>
            <a:ext cx="1869101" cy="469359"/>
          </a:xfrm>
          <a:prstGeom prst="rect">
            <a:avLst/>
          </a:prstGeom>
          <a:noFill/>
        </p:spPr>
        <p:txBody>
          <a:bodyPr wrap="none" lIns="0" tIns="0" rIns="0">
            <a:spAutoFit/>
          </a:bodyPr>
          <a:lstStyle/>
          <a:p>
            <a:pPr>
              <a:lnSpc>
                <a:spcPts val="3300"/>
              </a:lnSpc>
              <a:defRPr/>
            </a:pPr>
            <a:r>
              <a:rPr lang="en-US" altLang="zh-CN" sz="2402" dirty="0">
                <a:solidFill>
                  <a:srgbClr val="003366"/>
                </a:solidFill>
                <a:latin typeface="Tahoma" pitchFamily="18" charset="0"/>
                <a:cs typeface="Tahoma" pitchFamily="18" charset="0"/>
              </a:rPr>
              <a:t>(X</a:t>
            </a:r>
            <a:r>
              <a:rPr lang="en-US" altLang="zh-CN" sz="1598" dirty="0">
                <a:solidFill>
                  <a:srgbClr val="003366"/>
                </a:solidFill>
                <a:latin typeface="Tahoma" pitchFamily="18" charset="0"/>
                <a:cs typeface="Tahoma" pitchFamily="18" charset="0"/>
              </a:rPr>
              <a:t>1</a:t>
            </a:r>
            <a:r>
              <a:rPr lang="en-US" altLang="zh-CN" sz="2402" dirty="0">
                <a:latin typeface="Times New Roman" pitchFamily="18" charset="0"/>
                <a:cs typeface="Times New Roman" pitchFamily="18" charset="0"/>
              </a:rPr>
              <a:t> </a:t>
            </a:r>
            <a:r>
              <a:rPr lang="en-US" altLang="zh-CN" sz="2402" dirty="0">
                <a:solidFill>
                  <a:srgbClr val="003366"/>
                </a:solidFill>
                <a:latin typeface="Tahoma" pitchFamily="18" charset="0"/>
                <a:cs typeface="Tahoma"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ahoma" pitchFamily="18" charset="0"/>
                <a:cs typeface="Tahoma" pitchFamily="18" charset="0"/>
              </a:rPr>
              <a:t>X</a:t>
            </a:r>
            <a:r>
              <a:rPr lang="en-US" altLang="zh-CN" sz="1598" dirty="0">
                <a:solidFill>
                  <a:srgbClr val="003366"/>
                </a:solidFill>
                <a:latin typeface="Tahoma" pitchFamily="18" charset="0"/>
                <a:cs typeface="Tahoma" pitchFamily="18" charset="0"/>
              </a:rPr>
              <a:t>2</a:t>
            </a:r>
            <a:r>
              <a:rPr lang="en-US" altLang="zh-CN" sz="2402" dirty="0">
                <a:latin typeface="Times New Roman" pitchFamily="18" charset="0"/>
                <a:cs typeface="Times New Roman" pitchFamily="18" charset="0"/>
              </a:rPr>
              <a:t> </a:t>
            </a:r>
            <a:r>
              <a:rPr lang="en-US" altLang="zh-CN" sz="2402" dirty="0">
                <a:solidFill>
                  <a:srgbClr val="003366"/>
                </a:solidFill>
                <a:latin typeface="Tahoma" pitchFamily="18" charset="0"/>
                <a:cs typeface="Tahoma"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ahoma" pitchFamily="18" charset="0"/>
                <a:cs typeface="Tahoma" pitchFamily="18" charset="0"/>
              </a:rPr>
              <a:t>X</a:t>
            </a:r>
            <a:r>
              <a:rPr lang="en-US" altLang="zh-CN" sz="1598" dirty="0">
                <a:solidFill>
                  <a:srgbClr val="003366"/>
                </a:solidFill>
                <a:latin typeface="Tahoma" pitchFamily="18" charset="0"/>
                <a:cs typeface="Tahoma" pitchFamily="18" charset="0"/>
              </a:rPr>
              <a:t>3</a:t>
            </a:r>
            <a:r>
              <a:rPr lang="en-US" altLang="zh-CN" sz="2402" dirty="0">
                <a:solidFill>
                  <a:srgbClr val="003366"/>
                </a:solidFill>
                <a:latin typeface="Tahoma" pitchFamily="18" charset="0"/>
                <a:cs typeface="Tahoma" pitchFamily="18" charset="0"/>
              </a:rPr>
              <a:t>)</a:t>
            </a:r>
          </a:p>
        </p:txBody>
      </p:sp>
      <p:sp>
        <p:nvSpPr>
          <p:cNvPr id="131136" name="TextBox 1"/>
          <p:cNvSpPr txBox="1">
            <a:spLocks noChangeArrowheads="1"/>
          </p:cNvSpPr>
          <p:nvPr/>
        </p:nvSpPr>
        <p:spPr bwMode="auto">
          <a:xfrm>
            <a:off x="2298700" y="23241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15" name="TextBox 1"/>
          <p:cNvSpPr txBox="1"/>
          <p:nvPr/>
        </p:nvSpPr>
        <p:spPr>
          <a:xfrm>
            <a:off x="2566989" y="2400301"/>
            <a:ext cx="3171825" cy="1649413"/>
          </a:xfrm>
          <a:prstGeom prst="rect">
            <a:avLst/>
          </a:prstGeom>
          <a:noFill/>
        </p:spPr>
        <p:txBody>
          <a:bodyPr wrap="none" lIns="0" tIns="0" rIns="0">
            <a:spAutoFit/>
          </a:bodyPr>
          <a:lstStyle/>
          <a:p>
            <a:pPr>
              <a:lnSpc>
                <a:spcPts val="2500"/>
              </a:lnSpc>
              <a:defRPr/>
            </a:pPr>
            <a:r>
              <a:rPr lang="en-US" altLang="zh-CN" sz="2795" dirty="0" err="1">
                <a:solidFill>
                  <a:srgbClr val="003366"/>
                </a:solidFill>
                <a:latin typeface="Times New Roman" pitchFamily="18" charset="0"/>
                <a:cs typeface="Times New Roman" pitchFamily="18" charset="0"/>
              </a:rPr>
              <a:t>Una</a:t>
            </a:r>
            <a:r>
              <a:rPr lang="en-US" altLang="zh-CN" sz="2795" dirty="0">
                <a:solidFill>
                  <a:srgbClr val="003366"/>
                </a:solidFill>
                <a:latin typeface="Times New Roman" pitchFamily="18" charset="0"/>
                <a:cs typeface="Times New Roman" pitchFamily="18" charset="0"/>
              </a:rPr>
              <a:t> forma </a:t>
            </a:r>
            <a:r>
              <a:rPr lang="en-US" altLang="zh-CN" sz="2795" dirty="0" err="1">
                <a:solidFill>
                  <a:srgbClr val="003366"/>
                </a:solidFill>
                <a:latin typeface="Times New Roman" pitchFamily="18" charset="0"/>
                <a:cs typeface="Times New Roman" pitchFamily="18" charset="0"/>
              </a:rPr>
              <a:t>alternativa</a:t>
            </a:r>
            <a:endParaRPr lang="en-US" altLang="zh-CN" sz="2795" dirty="0">
              <a:solidFill>
                <a:srgbClr val="003366"/>
              </a:solidFill>
              <a:latin typeface="Times New Roman" pitchFamily="18" charset="0"/>
              <a:cs typeface="Times New Roman" pitchFamily="18" charset="0"/>
            </a:endParaRPr>
          </a:p>
          <a:p>
            <a:pPr>
              <a:lnSpc>
                <a:spcPts val="2500"/>
              </a:lnSpc>
              <a:defRPr/>
            </a:pPr>
            <a:r>
              <a:rPr lang="en-US" altLang="zh-CN" sz="2795" dirty="0">
                <a:solidFill>
                  <a:srgbClr val="003366"/>
                </a:solidFill>
                <a:latin typeface="Times New Roman" pitchFamily="18" charset="0"/>
                <a:cs typeface="Times New Roman" pitchFamily="18" charset="0"/>
              </a:rPr>
              <a:t>de </a:t>
            </a:r>
            <a:r>
              <a:rPr lang="en-US" altLang="zh-CN" sz="2795" dirty="0" err="1">
                <a:solidFill>
                  <a:srgbClr val="003366"/>
                </a:solidFill>
                <a:latin typeface="Times New Roman" pitchFamily="18" charset="0"/>
                <a:cs typeface="Times New Roman" pitchFamily="18" charset="0"/>
              </a:rPr>
              <a:t>expresar</a:t>
            </a:r>
            <a:r>
              <a:rPr lang="en-US" altLang="zh-CN" sz="2795" dirty="0">
                <a:solidFill>
                  <a:srgbClr val="003366"/>
                </a:solidFill>
                <a:latin typeface="Times New Roman" pitchFamily="18" charset="0"/>
                <a:cs typeface="Times New Roman" pitchFamily="18" charset="0"/>
              </a:rPr>
              <a:t> la </a:t>
            </a:r>
            <a:r>
              <a:rPr lang="en-US" altLang="zh-CN" sz="2795" dirty="0" err="1">
                <a:solidFill>
                  <a:srgbClr val="003366"/>
                </a:solidFill>
                <a:latin typeface="Times New Roman" pitchFamily="18" charset="0"/>
                <a:cs typeface="Times New Roman" pitchFamily="18" charset="0"/>
              </a:rPr>
              <a:t>función</a:t>
            </a:r>
            <a:endParaRPr lang="en-US" altLang="zh-CN" sz="2795" dirty="0">
              <a:solidFill>
                <a:srgbClr val="003366"/>
              </a:solidFill>
              <a:latin typeface="Times New Roman" pitchFamily="18" charset="0"/>
              <a:cs typeface="Times New Roman" pitchFamily="18" charset="0"/>
            </a:endParaRPr>
          </a:p>
          <a:p>
            <a:pPr>
              <a:lnSpc>
                <a:spcPts val="2500"/>
              </a:lnSpc>
              <a:defRPr/>
            </a:pPr>
            <a:r>
              <a:rPr lang="en-US" altLang="zh-CN" sz="2795" dirty="0" err="1">
                <a:solidFill>
                  <a:srgbClr val="003366"/>
                </a:solidFill>
                <a:latin typeface="Times New Roman" pitchFamily="18" charset="0"/>
                <a:cs typeface="Times New Roman" pitchFamily="18" charset="0"/>
              </a:rPr>
              <a:t>es</a:t>
            </a:r>
            <a:r>
              <a:rPr lang="en-US" altLang="zh-CN" sz="2795" dirty="0">
                <a:solidFill>
                  <a:srgbClr val="003366"/>
                </a:solidFill>
                <a:latin typeface="Times New Roman" pitchFamily="18" charset="0"/>
                <a:cs typeface="Times New Roman" pitchFamily="18" charset="0"/>
              </a:rPr>
              <a:t> </a:t>
            </a:r>
            <a:r>
              <a:rPr lang="en-US" altLang="zh-CN" sz="2795" dirty="0" err="1">
                <a:solidFill>
                  <a:srgbClr val="003366"/>
                </a:solidFill>
                <a:latin typeface="Times New Roman" pitchFamily="18" charset="0"/>
                <a:cs typeface="Times New Roman" pitchFamily="18" charset="0"/>
              </a:rPr>
              <a:t>examinándo</a:t>
            </a:r>
            <a:r>
              <a:rPr lang="en-US" altLang="zh-CN" sz="2795" dirty="0">
                <a:solidFill>
                  <a:srgbClr val="003366"/>
                </a:solidFill>
                <a:latin typeface="Times New Roman" pitchFamily="18" charset="0"/>
                <a:cs typeface="Times New Roman" pitchFamily="18" charset="0"/>
              </a:rPr>
              <a:t> </a:t>
            </a:r>
            <a:r>
              <a:rPr lang="en-US" altLang="zh-CN" sz="2795" dirty="0" err="1">
                <a:solidFill>
                  <a:srgbClr val="003366"/>
                </a:solidFill>
                <a:latin typeface="Times New Roman" pitchFamily="18" charset="0"/>
                <a:cs typeface="Times New Roman" pitchFamily="18" charset="0"/>
              </a:rPr>
              <a:t>las</a:t>
            </a:r>
            <a:endParaRPr lang="en-US" altLang="zh-CN" sz="2795" dirty="0">
              <a:solidFill>
                <a:srgbClr val="003366"/>
              </a:solidFill>
              <a:latin typeface="Times New Roman" pitchFamily="18" charset="0"/>
              <a:cs typeface="Times New Roman" pitchFamily="18" charset="0"/>
            </a:endParaRPr>
          </a:p>
          <a:p>
            <a:pPr>
              <a:lnSpc>
                <a:spcPts val="2500"/>
              </a:lnSpc>
              <a:defRPr/>
            </a:pPr>
            <a:r>
              <a:rPr lang="en-US" altLang="zh-CN" sz="2795" dirty="0" err="1">
                <a:solidFill>
                  <a:srgbClr val="FF0000"/>
                </a:solidFill>
                <a:latin typeface="Times New Roman" pitchFamily="18" charset="0"/>
                <a:cs typeface="Times New Roman" pitchFamily="18" charset="0"/>
              </a:rPr>
              <a:t>combinaciones</a:t>
            </a:r>
            <a:r>
              <a:rPr lang="en-US" altLang="zh-CN" sz="2795" dirty="0">
                <a:solidFill>
                  <a:srgbClr val="FF0000"/>
                </a:solidFill>
                <a:latin typeface="Times New Roman" pitchFamily="18" charset="0"/>
                <a:cs typeface="Times New Roman" pitchFamily="18" charset="0"/>
              </a:rPr>
              <a:t> en </a:t>
            </a:r>
          </a:p>
          <a:p>
            <a:pPr>
              <a:lnSpc>
                <a:spcPts val="2500"/>
              </a:lnSpc>
              <a:defRPr/>
            </a:pPr>
            <a:r>
              <a:rPr lang="en-US" altLang="zh-CN" sz="2795" dirty="0" err="1">
                <a:solidFill>
                  <a:srgbClr val="FF0000"/>
                </a:solidFill>
                <a:latin typeface="Times New Roman" pitchFamily="18" charset="0"/>
                <a:cs typeface="Times New Roman" pitchFamily="18" charset="0"/>
              </a:rPr>
              <a:t>las</a:t>
            </a:r>
            <a:r>
              <a:rPr lang="en-US" altLang="zh-CN" sz="2795" dirty="0">
                <a:solidFill>
                  <a:srgbClr val="FF0000"/>
                </a:solidFill>
                <a:latin typeface="Times New Roman" pitchFamily="18" charset="0"/>
                <a:cs typeface="Times New Roman" pitchFamily="18" charset="0"/>
              </a:rPr>
              <a:t> </a:t>
            </a:r>
            <a:r>
              <a:rPr lang="en-US" altLang="zh-CN" sz="2795" dirty="0" err="1">
                <a:solidFill>
                  <a:srgbClr val="FF0000"/>
                </a:solidFill>
                <a:latin typeface="Times New Roman" pitchFamily="18" charset="0"/>
                <a:cs typeface="Times New Roman" pitchFamily="18" charset="0"/>
              </a:rPr>
              <a:t>cuales</a:t>
            </a:r>
            <a:r>
              <a:rPr lang="en-US" altLang="zh-CN" sz="2795" dirty="0">
                <a:solidFill>
                  <a:srgbClr val="FF0000"/>
                </a:solidFill>
                <a:latin typeface="Times New Roman" pitchFamily="18" charset="0"/>
                <a:cs typeface="Times New Roman" pitchFamily="18" charset="0"/>
              </a:rPr>
              <a:t> vale 0</a:t>
            </a:r>
          </a:p>
        </p:txBody>
      </p:sp>
      <p:sp>
        <p:nvSpPr>
          <p:cNvPr id="22" name="TextBox 1"/>
          <p:cNvSpPr txBox="1"/>
          <p:nvPr/>
        </p:nvSpPr>
        <p:spPr>
          <a:xfrm>
            <a:off x="2374900" y="1371601"/>
            <a:ext cx="5868594" cy="418063"/>
          </a:xfrm>
          <a:prstGeom prst="rect">
            <a:avLst/>
          </a:prstGeom>
          <a:noFill/>
        </p:spPr>
        <p:txBody>
          <a:bodyPr wrap="none" lIns="0" tIns="0" rIns="0">
            <a:spAutoFit/>
          </a:bodyPr>
          <a:lstStyle/>
          <a:p>
            <a:pPr>
              <a:lnSpc>
                <a:spcPts val="2900"/>
              </a:lnSpc>
              <a:defRPr/>
            </a:pPr>
            <a:r>
              <a:rPr lang="en-US" altLang="zh-CN" sz="3206" b="1" dirty="0">
                <a:solidFill>
                  <a:srgbClr val="006666"/>
                </a:solidFill>
                <a:latin typeface="Times New Roman" pitchFamily="18" charset="0"/>
                <a:cs typeface="Times New Roman" pitchFamily="18" charset="0"/>
              </a:rPr>
              <a:t>Formas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Canónicas: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Maxtérminos</a:t>
            </a:r>
          </a:p>
        </p:txBody>
      </p:sp>
      <p:sp>
        <p:nvSpPr>
          <p:cNvPr id="23" name="TextBox 1"/>
          <p:cNvSpPr txBox="1"/>
          <p:nvPr/>
        </p:nvSpPr>
        <p:spPr>
          <a:xfrm>
            <a:off x="8369301" y="3886201"/>
            <a:ext cx="1864293" cy="469359"/>
          </a:xfrm>
          <a:prstGeom prst="rect">
            <a:avLst/>
          </a:prstGeom>
          <a:noFill/>
        </p:spPr>
        <p:txBody>
          <a:bodyPr wrap="none" lIns="0" tIns="0" rIns="0">
            <a:spAutoFit/>
          </a:bodyPr>
          <a:lstStyle/>
          <a:p>
            <a:pPr>
              <a:lnSpc>
                <a:spcPts val="3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r>
              <a:rPr lang="en-US" altLang="zh-CN" sz="2400" dirty="0">
                <a:solidFill>
                  <a:srgbClr val="003366"/>
                </a:solidFill>
                <a:latin typeface="Tahoma" pitchFamily="18" charset="0"/>
                <a:cs typeface="Tahoma" pitchFamily="18" charset="0"/>
              </a:rPr>
              <a:t>)</a:t>
            </a:r>
          </a:p>
        </p:txBody>
      </p:sp>
      <p:sp>
        <p:nvSpPr>
          <p:cNvPr id="24" name="TextBox 1"/>
          <p:cNvSpPr txBox="1"/>
          <p:nvPr/>
        </p:nvSpPr>
        <p:spPr>
          <a:xfrm>
            <a:off x="8394701" y="4902200"/>
            <a:ext cx="1864293" cy="1854354"/>
          </a:xfrm>
          <a:prstGeom prst="rect">
            <a:avLst/>
          </a:prstGeom>
          <a:noFill/>
        </p:spPr>
        <p:txBody>
          <a:bodyPr wrap="none" lIns="0" tIns="0" rIns="0">
            <a:spAutoFit/>
          </a:bodyPr>
          <a:lstStyle/>
          <a:p>
            <a:pPr>
              <a:lnSpc>
                <a:spcPts val="33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r>
              <a:rPr lang="en-US" altLang="zh-CN" sz="2400" dirty="0">
                <a:solidFill>
                  <a:srgbClr val="003366"/>
                </a:solidFill>
                <a:latin typeface="Tahoma" pitchFamily="18" charset="0"/>
                <a:cs typeface="Tahoma" pitchFamily="18" charset="0"/>
              </a:rPr>
              <a:t>)</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800"/>
              </a:lnSpc>
              <a:defRPr/>
            </a:pP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1</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X</a:t>
            </a:r>
            <a:r>
              <a:rPr lang="en-US" altLang="zh-CN" sz="1596" dirty="0">
                <a:solidFill>
                  <a:srgbClr val="003366"/>
                </a:solidFill>
                <a:latin typeface="Tahoma" pitchFamily="18" charset="0"/>
                <a:cs typeface="Tahoma" pitchFamily="18" charset="0"/>
              </a:rPr>
              <a:t>3</a:t>
            </a:r>
            <a:r>
              <a:rPr lang="en-US" altLang="zh-CN" sz="2400" dirty="0">
                <a:solidFill>
                  <a:srgbClr val="003366"/>
                </a:solidFill>
                <a:latin typeface="Tahoma" pitchFamily="18" charset="0"/>
                <a:cs typeface="Tahoma" pitchFamily="18" charset="0"/>
              </a:rPr>
              <a:t>)</a:t>
            </a:r>
          </a:p>
        </p:txBody>
      </p:sp>
      <p:sp>
        <p:nvSpPr>
          <p:cNvPr id="2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Elipse 19"/>
          <p:cNvSpPr/>
          <p:nvPr/>
        </p:nvSpPr>
        <p:spPr>
          <a:xfrm>
            <a:off x="7620001" y="2795588"/>
            <a:ext cx="531813" cy="557212"/>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1" name="Elipse 20"/>
          <p:cNvSpPr/>
          <p:nvPr/>
        </p:nvSpPr>
        <p:spPr>
          <a:xfrm>
            <a:off x="7620001" y="3786188"/>
            <a:ext cx="531813" cy="557212"/>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7" name="Elipse 26"/>
          <p:cNvSpPr/>
          <p:nvPr/>
        </p:nvSpPr>
        <p:spPr>
          <a:xfrm>
            <a:off x="7620001" y="4700588"/>
            <a:ext cx="531813" cy="557212"/>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28" name="Elipse 27"/>
          <p:cNvSpPr/>
          <p:nvPr/>
        </p:nvSpPr>
        <p:spPr>
          <a:xfrm>
            <a:off x="7620001" y="6148388"/>
            <a:ext cx="531813" cy="557212"/>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extLst>
      <p:ext uri="{BB962C8B-B14F-4D97-AF65-F5344CB8AC3E}">
        <p14:creationId xmlns:p14="http://schemas.microsoft.com/office/powerpoint/2010/main" val="29508348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
          <p:cNvSpPr txBox="1"/>
          <p:nvPr/>
        </p:nvSpPr>
        <p:spPr>
          <a:xfrm>
            <a:off x="2438400" y="2336800"/>
            <a:ext cx="8229600" cy="2508250"/>
          </a:xfrm>
          <a:prstGeom prst="rect">
            <a:avLst/>
          </a:prstGeom>
          <a:noFill/>
        </p:spPr>
        <p:txBody>
          <a:bodyPr lIns="0" tIns="0" rIns="0">
            <a:spAutoFit/>
          </a:bodyPr>
          <a:lstStyle/>
          <a:p>
            <a:pPr>
              <a:lnSpc>
                <a:spcPts val="2200"/>
              </a:lnSpc>
              <a:tabLst>
                <a:tab pos="88900" algn="l"/>
                <a:tab pos="190500" algn="l"/>
                <a:tab pos="2057400" algn="l"/>
              </a:tabLst>
              <a:defRPr/>
            </a:pPr>
            <a:r>
              <a:rPr lang="en-US" altLang="zh-CN" dirty="0"/>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ahora:</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200"/>
              </a:lnSpc>
              <a:tabLst>
                <a:tab pos="88900" algn="l"/>
                <a:tab pos="190500" algn="l"/>
                <a:tab pos="2057400" algn="l"/>
              </a:tabLst>
              <a:defRPr/>
            </a:pPr>
            <a:r>
              <a:rPr lang="en-US" altLang="zh-CN" dirty="0">
                <a:solidFill>
                  <a:srgbClr val="003366"/>
                </a:solidFill>
                <a:latin typeface="Times New Roman" pitchFamily="18" charset="0"/>
                <a:cs typeface="Times New Roman" pitchFamily="18" charset="0"/>
              </a:rPr>
              <a:t>F</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(X1,</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X2,</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X3)=</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(X1</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X2</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X3)</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(X1</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X2</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X3) (X1</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X2</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X3)</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(X1</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X2</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3366"/>
                </a:solidFill>
                <a:latin typeface="Times New Roman" pitchFamily="18" charset="0"/>
                <a:cs typeface="Times New Roman" pitchFamily="18" charset="0"/>
              </a:rPr>
              <a:t>X3)</a:t>
            </a:r>
          </a:p>
          <a:p>
            <a:pPr>
              <a:lnSpc>
                <a:spcPts val="1000"/>
              </a:lnSpc>
              <a:defRPr/>
            </a:pPr>
            <a:endParaRPr lang="en-US" altLang="zh-CN" dirty="0"/>
          </a:p>
          <a:p>
            <a:pPr>
              <a:lnSpc>
                <a:spcPts val="1000"/>
              </a:lnSpc>
              <a:defRPr/>
            </a:pPr>
            <a:endParaRPr lang="en-US" altLang="zh-CN" dirty="0"/>
          </a:p>
          <a:p>
            <a:pPr>
              <a:lnSpc>
                <a:spcPts val="2900"/>
              </a:lnSpc>
              <a:tabLst>
                <a:tab pos="88900" algn="l"/>
                <a:tab pos="190500" algn="l"/>
                <a:tab pos="2057400" algn="l"/>
              </a:tabLst>
              <a:defRPr/>
            </a:pPr>
            <a:r>
              <a:rPr lang="en-US" altLang="zh-CN" sz="2402" dirty="0">
                <a:solidFill>
                  <a:srgbClr val="003366"/>
                </a:solidFill>
                <a:latin typeface="Times New Roman" pitchFamily="18" charset="0"/>
                <a:cs typeface="Times New Roman" pitchFamily="18" charset="0"/>
              </a:rPr>
              <a:t>Para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convertir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se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observa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la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combinación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p>
          <a:p>
            <a:pPr>
              <a:lnSpc>
                <a:spcPts val="2300"/>
              </a:lnSpc>
              <a:tabLst>
                <a:tab pos="88900" algn="l"/>
                <a:tab pos="190500" algn="l"/>
                <a:tab pos="2057400" algn="l"/>
              </a:tabLst>
              <a:defRPr/>
            </a:pPr>
            <a:r>
              <a:rPr lang="en-US" altLang="zh-CN" dirty="0"/>
              <a:t>	</a:t>
            </a:r>
            <a:r>
              <a:rPr lang="en-US" altLang="zh-CN" sz="2400" dirty="0">
                <a:solidFill>
                  <a:srgbClr val="003366"/>
                </a:solidFill>
                <a:latin typeface="Times New Roman" pitchFamily="18" charset="0"/>
                <a:cs typeface="Times New Roman" pitchFamily="18" charset="0"/>
              </a:rPr>
              <a:t>entrada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cual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salida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toma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p>
          <a:p>
            <a:pPr>
              <a:lnSpc>
                <a:spcPts val="2300"/>
              </a:lnSpc>
              <a:tabLst>
                <a:tab pos="88900" algn="l"/>
                <a:tab pos="190500" algn="l"/>
                <a:tab pos="2057400" algn="l"/>
              </a:tabLst>
              <a:defRPr/>
            </a:pPr>
            <a:r>
              <a:rPr lang="en-US" altLang="zh-CN" dirty="0"/>
              <a:t>	</a:t>
            </a:r>
            <a:r>
              <a:rPr lang="en-US" altLang="zh-CN" sz="2400" dirty="0">
                <a:solidFill>
                  <a:srgbClr val="003366"/>
                </a:solidFill>
                <a:latin typeface="Times New Roman" pitchFamily="18" charset="0"/>
                <a:cs typeface="Times New Roman" pitchFamily="18" charset="0"/>
              </a:rPr>
              <a:t>variable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aparece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complementar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p>
          <a:p>
            <a:pPr>
              <a:lnSpc>
                <a:spcPts val="2300"/>
              </a:lnSpc>
              <a:tabLst>
                <a:tab pos="88900" algn="l"/>
                <a:tab pos="190500" algn="l"/>
                <a:tab pos="2057400" algn="l"/>
              </a:tabLst>
              <a:defRPr/>
            </a:pPr>
            <a:r>
              <a:rPr lang="en-US" altLang="zh-CN" dirty="0"/>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combinación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cual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salida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0</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a:t>
            </a:r>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7239000" y="2895600"/>
            <a:ext cx="228600" cy="13335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TextBox 1"/>
          <p:cNvSpPr txBox="1"/>
          <p:nvPr/>
        </p:nvSpPr>
        <p:spPr>
          <a:xfrm>
            <a:off x="2438400" y="1244601"/>
            <a:ext cx="5868594"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Formas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Canónicas: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Maxtérminos</a:t>
            </a:r>
          </a:p>
        </p:txBody>
      </p:sp>
      <p:sp>
        <p:nvSpPr>
          <p:cNvPr id="133129" name="TextBox 1"/>
          <p:cNvSpPr txBox="1">
            <a:spLocks noChangeArrowheads="1"/>
          </p:cNvSpPr>
          <p:nvPr/>
        </p:nvSpPr>
        <p:spPr bwMode="auto">
          <a:xfrm>
            <a:off x="2438400" y="2349501"/>
            <a:ext cx="173124" cy="28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p:txBody>
      </p:sp>
      <p:sp>
        <p:nvSpPr>
          <p:cNvPr id="19" name="TextBox 1"/>
          <p:cNvSpPr txBox="1"/>
          <p:nvPr/>
        </p:nvSpPr>
        <p:spPr>
          <a:xfrm>
            <a:off x="2514601" y="4838701"/>
            <a:ext cx="937757"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aparece</a:t>
            </a:r>
          </a:p>
        </p:txBody>
      </p:sp>
      <p:sp>
        <p:nvSpPr>
          <p:cNvPr id="20" name="TextBox 1"/>
          <p:cNvSpPr txBox="1"/>
          <p:nvPr/>
        </p:nvSpPr>
        <p:spPr>
          <a:xfrm>
            <a:off x="3924301" y="4838701"/>
            <a:ext cx="1944443"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complementada</a:t>
            </a:r>
          </a:p>
        </p:txBody>
      </p:sp>
      <p:sp>
        <p:nvSpPr>
          <p:cNvPr id="21" name="TextBox 1"/>
          <p:cNvSpPr txBox="1"/>
          <p:nvPr/>
        </p:nvSpPr>
        <p:spPr>
          <a:xfrm>
            <a:off x="6413500" y="4838701"/>
            <a:ext cx="205184"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si</a:t>
            </a:r>
          </a:p>
        </p:txBody>
      </p:sp>
      <p:sp>
        <p:nvSpPr>
          <p:cNvPr id="22" name="TextBox 1"/>
          <p:cNvSpPr txBox="1"/>
          <p:nvPr/>
        </p:nvSpPr>
        <p:spPr>
          <a:xfrm>
            <a:off x="6946900" y="4838701"/>
            <a:ext cx="511358"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vale</a:t>
            </a:r>
          </a:p>
        </p:txBody>
      </p:sp>
      <p:sp>
        <p:nvSpPr>
          <p:cNvPr id="23" name="TextBox 1"/>
          <p:cNvSpPr txBox="1"/>
          <p:nvPr/>
        </p:nvSpPr>
        <p:spPr>
          <a:xfrm>
            <a:off x="7823200" y="4838701"/>
            <a:ext cx="153888"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1</a:t>
            </a:r>
          </a:p>
        </p:txBody>
      </p:sp>
      <p:sp>
        <p:nvSpPr>
          <p:cNvPr id="24" name="TextBox 1"/>
          <p:cNvSpPr txBox="1"/>
          <p:nvPr/>
        </p:nvSpPr>
        <p:spPr>
          <a:xfrm>
            <a:off x="8305801" y="4838701"/>
            <a:ext cx="528991"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para</a:t>
            </a:r>
          </a:p>
        </p:txBody>
      </p:sp>
      <p:sp>
        <p:nvSpPr>
          <p:cNvPr id="25" name="TextBox 1"/>
          <p:cNvSpPr txBox="1"/>
          <p:nvPr/>
        </p:nvSpPr>
        <p:spPr>
          <a:xfrm>
            <a:off x="9232900" y="4838701"/>
            <a:ext cx="221214" cy="328295"/>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la</a:t>
            </a:r>
          </a:p>
        </p:txBody>
      </p:sp>
      <p:sp>
        <p:nvSpPr>
          <p:cNvPr id="133137" name="TextBox 1"/>
          <p:cNvSpPr txBox="1">
            <a:spLocks noChangeArrowheads="1"/>
          </p:cNvSpPr>
          <p:nvPr/>
        </p:nvSpPr>
        <p:spPr bwMode="auto">
          <a:xfrm>
            <a:off x="2514601" y="5130801"/>
            <a:ext cx="5937523"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200"/>
              </a:lnSpc>
              <a:spcBef>
                <a:spcPct val="0"/>
              </a:spcBef>
              <a:buNone/>
            </a:pPr>
            <a:r>
              <a:rPr lang="en-US" altLang="zh-CN" sz="2400">
                <a:solidFill>
                  <a:srgbClr val="003366"/>
                </a:solidFill>
                <a:latin typeface="Times New Roman" panose="02020603050405020304" pitchFamily="18" charset="0"/>
                <a:cs typeface="Times New Roman" panose="02020603050405020304" pitchFamily="18" charset="0"/>
              </a:rPr>
              <a:t>combinación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cual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la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salida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toma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el</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valor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0.</a:t>
            </a:r>
          </a:p>
        </p:txBody>
      </p:sp>
      <p:sp>
        <p:nvSpPr>
          <p:cNvPr id="27"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Freeform 3"/>
          <p:cNvSpPr/>
          <p:nvPr/>
        </p:nvSpPr>
        <p:spPr>
          <a:xfrm>
            <a:off x="6248400" y="2895600"/>
            <a:ext cx="228600" cy="13335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0" name="Freeform 3"/>
          <p:cNvSpPr/>
          <p:nvPr/>
        </p:nvSpPr>
        <p:spPr>
          <a:xfrm>
            <a:off x="8839200" y="2895600"/>
            <a:ext cx="228600" cy="13335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1" name="Freeform 3"/>
          <p:cNvSpPr/>
          <p:nvPr/>
        </p:nvSpPr>
        <p:spPr>
          <a:xfrm>
            <a:off x="9525000" y="2895600"/>
            <a:ext cx="228600" cy="13335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2" name="Freeform 3"/>
          <p:cNvSpPr/>
          <p:nvPr/>
        </p:nvSpPr>
        <p:spPr>
          <a:xfrm>
            <a:off x="10058400" y="2895600"/>
            <a:ext cx="228600" cy="133350"/>
          </a:xfrm>
          <a:custGeom>
            <a:avLst/>
            <a:gdLst>
              <a:gd name="connsiteX0" fmla="*/ 19050 w 398525"/>
              <a:gd name="connsiteY0" fmla="*/ 19050 h 76200"/>
              <a:gd name="connsiteX1" fmla="*/ 379476 w 398525"/>
              <a:gd name="connsiteY1" fmla="*/ 19050 h 76200"/>
            </a:gdLst>
            <a:ahLst/>
            <a:cxnLst>
              <a:cxn ang="0">
                <a:pos x="connsiteX0" y="connsiteY0"/>
              </a:cxn>
              <a:cxn ang="1">
                <a:pos x="connsiteX1" y="connsiteY1"/>
              </a:cxn>
            </a:cxnLst>
            <a:rect l="l" t="t" r="r" b="b"/>
            <a:pathLst>
              <a:path w="398525" h="76200">
                <a:moveTo>
                  <a:pt x="19050" y="19050"/>
                </a:moveTo>
                <a:lnTo>
                  <a:pt x="379476"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2428912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5175" name="TextBox 1"/>
          <p:cNvSpPr txBox="1">
            <a:spLocks noChangeArrowheads="1"/>
          </p:cNvSpPr>
          <p:nvPr/>
        </p:nvSpPr>
        <p:spPr bwMode="auto">
          <a:xfrm>
            <a:off x="2362200" y="2565401"/>
            <a:ext cx="200376" cy="152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22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p:txBody>
      </p:sp>
      <p:sp>
        <p:nvSpPr>
          <p:cNvPr id="8" name="TextBox 1"/>
          <p:cNvSpPr txBox="1"/>
          <p:nvPr/>
        </p:nvSpPr>
        <p:spPr>
          <a:xfrm>
            <a:off x="2705100" y="2616201"/>
            <a:ext cx="6849632" cy="3521477"/>
          </a:xfrm>
          <a:prstGeom prst="rect">
            <a:avLst/>
          </a:prstGeom>
          <a:noFill/>
        </p:spPr>
        <p:txBody>
          <a:bodyPr wrap="none" lIns="0" tIns="0" rIns="0">
            <a:spAutoFit/>
          </a:bodyPr>
          <a:lstStyle/>
          <a:p>
            <a:pPr>
              <a:lnSpc>
                <a:spcPts val="2500"/>
              </a:lnSpc>
              <a:tabLst>
                <a:tab pos="571500" algn="l"/>
              </a:tabLst>
              <a:defRPr/>
            </a:pPr>
            <a:r>
              <a:rPr lang="en-US" altLang="zh-CN" sz="2795" dirty="0">
                <a:solidFill>
                  <a:srgbClr val="003366"/>
                </a:solidFill>
                <a:latin typeface="Times New Roman" pitchFamily="18" charset="0"/>
                <a:cs typeface="Times New Roman" pitchFamily="18" charset="0"/>
              </a:rPr>
              <a:t>Se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denomina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maxtérmino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factor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p>
          <a:p>
            <a:pPr>
              <a:lnSpc>
                <a:spcPts val="2800"/>
              </a:lnSpc>
              <a:tabLst>
                <a:tab pos="571500" algn="l"/>
              </a:tabLst>
              <a:defRPr/>
            </a:pPr>
            <a:r>
              <a:rPr lang="en-US" altLang="zh-CN" sz="2402" dirty="0">
                <a:solidFill>
                  <a:srgbClr val="003366"/>
                </a:solidFill>
                <a:latin typeface="Times New Roman" pitchFamily="18" charset="0"/>
                <a:cs typeface="Times New Roman" pitchFamily="18" charset="0"/>
              </a:rPr>
              <a:t>expresión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booleana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que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está</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formado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por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el</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p>
          <a:p>
            <a:pPr>
              <a:lnSpc>
                <a:spcPts val="2800"/>
              </a:lnSpc>
              <a:tabLst>
                <a:tab pos="571500" algn="l"/>
              </a:tabLst>
              <a:defRPr/>
            </a:pPr>
            <a:r>
              <a:rPr lang="en-US" altLang="zh-CN" sz="2400" dirty="0">
                <a:solidFill>
                  <a:srgbClr val="003366"/>
                </a:solidFill>
                <a:latin typeface="Times New Roman" pitchFamily="18" charset="0"/>
                <a:cs typeface="Times New Roman" pitchFamily="18" charset="0"/>
              </a:rPr>
              <a:t>todas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variables.</a:t>
            </a:r>
          </a:p>
          <a:p>
            <a:pPr>
              <a:lnSpc>
                <a:spcPts val="1000"/>
              </a:lnSpc>
              <a:defRPr/>
            </a:pPr>
            <a:endParaRPr lang="en-US" altLang="zh-CN" dirty="0"/>
          </a:p>
          <a:p>
            <a:pPr>
              <a:lnSpc>
                <a:spcPts val="2400"/>
              </a:lnSpc>
              <a:tabLst>
                <a:tab pos="571500" algn="l"/>
              </a:tabLst>
              <a:defRPr/>
            </a:pP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conmutación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corresponde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AND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p>
          <a:p>
            <a:pPr>
              <a:lnSpc>
                <a:spcPts val="2800"/>
              </a:lnSpc>
              <a:tabLst>
                <a:tab pos="571500" algn="l"/>
              </a:tabLst>
              <a:defRPr/>
            </a:pPr>
            <a:r>
              <a:rPr lang="en-US" altLang="zh-CN" sz="2400" dirty="0">
                <a:solidFill>
                  <a:srgbClr val="003366"/>
                </a:solidFill>
                <a:latin typeface="Times New Roman" pitchFamily="18" charset="0"/>
                <a:cs typeface="Times New Roman" pitchFamily="18" charset="0"/>
              </a:rPr>
              <a:t>maxtérminos.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generada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manera</a:t>
            </a:r>
          </a:p>
          <a:p>
            <a:pPr>
              <a:lnSpc>
                <a:spcPts val="2800"/>
              </a:lnSpc>
              <a:tabLst>
                <a:tab pos="571500" algn="l"/>
              </a:tabLst>
              <a:defRPr/>
            </a:pP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denomina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AND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OR.</a:t>
            </a:r>
          </a:p>
          <a:p>
            <a:pPr>
              <a:lnSpc>
                <a:spcPts val="1000"/>
              </a:lnSpc>
              <a:defRPr/>
            </a:pPr>
            <a:endParaRPr lang="en-US" altLang="zh-CN" dirty="0"/>
          </a:p>
          <a:p>
            <a:pPr>
              <a:lnSpc>
                <a:spcPts val="1000"/>
              </a:lnSpc>
              <a:defRPr/>
            </a:pPr>
            <a:endParaRPr lang="en-US" altLang="zh-CN" dirty="0"/>
          </a:p>
          <a:p>
            <a:pPr>
              <a:lnSpc>
                <a:spcPts val="3300"/>
              </a:lnSpc>
              <a:tabLst>
                <a:tab pos="571500" algn="l"/>
              </a:tabLst>
              <a:defRPr/>
            </a:pPr>
            <a:r>
              <a:rPr lang="en-US" altLang="zh-CN" dirty="0"/>
              <a:t>	</a:t>
            </a:r>
            <a:r>
              <a:rPr lang="en-US" altLang="zh-CN" sz="2400" dirty="0">
                <a:solidFill>
                  <a:srgbClr val="003366"/>
                </a:solidFill>
                <a:latin typeface="Times New Roman" pitchFamily="18" charset="0"/>
                <a:cs typeface="Times New Roman" pitchFamily="18" charset="0"/>
              </a:rPr>
              <a:t>F</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1</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3</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AND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t>
            </a:r>
            <a:r>
              <a:rPr lang="en-US" altLang="zh-CN" sz="1596" dirty="0">
                <a:solidFill>
                  <a:srgbClr val="003366"/>
                </a:solidFill>
                <a:latin typeface="Times New Roman" pitchFamily="18" charset="0"/>
                <a:cs typeface="Times New Roman" pitchFamily="18" charset="0"/>
              </a:rPr>
              <a:t>0</a:t>
            </a:r>
            <a:r>
              <a:rPr lang="en-US" altLang="zh-CN" sz="2400" dirty="0">
                <a:solidFill>
                  <a:srgbClr val="003366"/>
                </a:solidFill>
                <a:latin typeface="Times New Roman" pitchFamily="18" charset="0"/>
                <a:cs typeface="Times New Roman" pitchFamily="18" charset="0"/>
              </a:rPr>
              <a:t>,M</a:t>
            </a:r>
            <a:r>
              <a:rPr lang="en-US" altLang="zh-CN" sz="1596" dirty="0">
                <a:solidFill>
                  <a:srgbClr val="003366"/>
                </a:solidFill>
                <a:latin typeface="Times New Roman" pitchFamily="18" charset="0"/>
                <a:cs typeface="Times New Roman" pitchFamily="18" charset="0"/>
              </a:rPr>
              <a:t>1</a:t>
            </a:r>
            <a:r>
              <a:rPr lang="en-US" altLang="zh-CN" sz="2400" dirty="0">
                <a:solidFill>
                  <a:srgbClr val="003366"/>
                </a:solidFill>
                <a:latin typeface="Times New Roman" pitchFamily="18" charset="0"/>
                <a:cs typeface="Times New Roman" pitchFamily="18" charset="0"/>
              </a:rPr>
              <a:t>,..,M</a:t>
            </a:r>
            <a:r>
              <a:rPr lang="en-US" altLang="zh-CN" sz="1596" dirty="0">
                <a:solidFill>
                  <a:srgbClr val="003366"/>
                </a:solidFill>
                <a:latin typeface="Times New Roman" pitchFamily="18" charset="0"/>
                <a:cs typeface="Times New Roman" pitchFamily="18" charset="0"/>
              </a:rPr>
              <a:t>n</a:t>
            </a:r>
            <a:r>
              <a:rPr lang="en-US" altLang="zh-CN" sz="2400"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3700"/>
              </a:lnSpc>
              <a:tabLst>
                <a:tab pos="571500" algn="l"/>
              </a:tabLst>
              <a:defRPr/>
            </a:pPr>
            <a:r>
              <a:rPr lang="en-US" altLang="zh-CN" dirty="0"/>
              <a:t>	</a:t>
            </a:r>
            <a:r>
              <a:rPr lang="en-US" altLang="zh-CN" sz="2402" dirty="0">
                <a:solidFill>
                  <a:srgbClr val="003366"/>
                </a:solidFill>
                <a:latin typeface="Times New Roman" pitchFamily="18" charset="0"/>
                <a:cs typeface="Times New Roman" pitchFamily="18" charset="0"/>
              </a:rPr>
              <a:t>F</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8" dirty="0">
                <a:solidFill>
                  <a:srgbClr val="003366"/>
                </a:solidFill>
                <a:latin typeface="Times New Roman" pitchFamily="18" charset="0"/>
                <a:cs typeface="Times New Roman" pitchFamily="18" charset="0"/>
              </a:rPr>
              <a:t>1</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8" dirty="0">
                <a:solidFill>
                  <a:srgbClr val="003366"/>
                </a:solidFill>
                <a:latin typeface="Times New Roman" pitchFamily="18" charset="0"/>
                <a:cs typeface="Times New Roman" pitchFamily="18" charset="0"/>
              </a:rPr>
              <a:t>2</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8" dirty="0">
                <a:solidFill>
                  <a:srgbClr val="003366"/>
                </a:solidFill>
                <a:latin typeface="Times New Roman" pitchFamily="18" charset="0"/>
                <a:cs typeface="Times New Roman" pitchFamily="18" charset="0"/>
              </a:rPr>
              <a:t>3</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Symbol" pitchFamily="18" charset="0"/>
                <a:cs typeface="Symbol" pitchFamily="18" charset="0"/>
              </a:rPr>
              <a:t>P</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(M</a:t>
            </a:r>
            <a:r>
              <a:rPr lang="en-US" altLang="zh-CN" sz="1598" dirty="0">
                <a:solidFill>
                  <a:srgbClr val="003366"/>
                </a:solidFill>
                <a:latin typeface="Times New Roman" pitchFamily="18" charset="0"/>
                <a:cs typeface="Times New Roman" pitchFamily="18" charset="0"/>
              </a:rPr>
              <a:t>0</a:t>
            </a:r>
            <a:r>
              <a:rPr lang="en-US" altLang="zh-CN" sz="2402" dirty="0">
                <a:solidFill>
                  <a:srgbClr val="003366"/>
                </a:solidFill>
                <a:latin typeface="Times New Roman" pitchFamily="18" charset="0"/>
                <a:cs typeface="Times New Roman" pitchFamily="18" charset="0"/>
              </a:rPr>
              <a:t>,M</a:t>
            </a:r>
            <a:r>
              <a:rPr lang="en-US" altLang="zh-CN" sz="1598" dirty="0">
                <a:solidFill>
                  <a:srgbClr val="003366"/>
                </a:solidFill>
                <a:latin typeface="Times New Roman" pitchFamily="18" charset="0"/>
                <a:cs typeface="Times New Roman" pitchFamily="18" charset="0"/>
              </a:rPr>
              <a:t>1</a:t>
            </a:r>
            <a:r>
              <a:rPr lang="en-US" altLang="zh-CN" sz="2402" dirty="0">
                <a:solidFill>
                  <a:srgbClr val="003366"/>
                </a:solidFill>
                <a:latin typeface="Times New Roman" pitchFamily="18" charset="0"/>
                <a:cs typeface="Times New Roman" pitchFamily="18" charset="0"/>
              </a:rPr>
              <a:t>,..,M</a:t>
            </a:r>
            <a:r>
              <a:rPr lang="en-US" altLang="zh-CN" sz="1598" dirty="0">
                <a:solidFill>
                  <a:srgbClr val="003366"/>
                </a:solidFill>
                <a:latin typeface="Times New Roman" pitchFamily="18" charset="0"/>
                <a:cs typeface="Times New Roman" pitchFamily="18" charset="0"/>
              </a:rPr>
              <a:t>n</a:t>
            </a:r>
            <a:r>
              <a:rPr lang="en-US" altLang="zh-CN" sz="2402" dirty="0">
                <a:solidFill>
                  <a:srgbClr val="003366"/>
                </a:solidFill>
                <a:latin typeface="Times New Roman" pitchFamily="18" charset="0"/>
                <a:cs typeface="Times New Roman" pitchFamily="18" charset="0"/>
              </a:rPr>
              <a:t>)</a:t>
            </a:r>
          </a:p>
        </p:txBody>
      </p:sp>
      <p:sp>
        <p:nvSpPr>
          <p:cNvPr id="9" name="TextBox 1"/>
          <p:cNvSpPr txBox="1"/>
          <p:nvPr/>
        </p:nvSpPr>
        <p:spPr>
          <a:xfrm>
            <a:off x="2374900" y="1308101"/>
            <a:ext cx="5868594" cy="418063"/>
          </a:xfrm>
          <a:prstGeom prst="rect">
            <a:avLst/>
          </a:prstGeom>
          <a:noFill/>
        </p:spPr>
        <p:txBody>
          <a:bodyPr wrap="none" lIns="0" tIns="0" rIns="0">
            <a:spAutoFit/>
          </a:bodyPr>
          <a:lstStyle/>
          <a:p>
            <a:pPr>
              <a:lnSpc>
                <a:spcPts val="2900"/>
              </a:lnSpc>
              <a:defRPr/>
            </a:pPr>
            <a:r>
              <a:rPr lang="en-US" altLang="zh-CN" sz="3206" b="1" dirty="0">
                <a:solidFill>
                  <a:srgbClr val="006666"/>
                </a:solidFill>
                <a:latin typeface="Times New Roman" pitchFamily="18" charset="0"/>
                <a:cs typeface="Times New Roman" pitchFamily="18" charset="0"/>
              </a:rPr>
              <a:t>Formas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Canónicas: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Maxtérminos</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9903471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solidFill>
            <a:srgbClr val="99CC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7223" name="TextBox 1"/>
          <p:cNvSpPr txBox="1">
            <a:spLocks noChangeArrowheads="1"/>
          </p:cNvSpPr>
          <p:nvPr/>
        </p:nvSpPr>
        <p:spPr bwMode="auto">
          <a:xfrm>
            <a:off x="2451100" y="25146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8" name="TextBox 1"/>
          <p:cNvSpPr txBox="1"/>
          <p:nvPr/>
        </p:nvSpPr>
        <p:spPr>
          <a:xfrm>
            <a:off x="2794000" y="2578101"/>
            <a:ext cx="4957576" cy="2482731"/>
          </a:xfrm>
          <a:prstGeom prst="rect">
            <a:avLst/>
          </a:prstGeom>
          <a:noFill/>
        </p:spPr>
        <p:txBody>
          <a:bodyPr wrap="none" lIns="0" tIns="0" rIns="0">
            <a:spAutoFit/>
          </a:bodyPr>
          <a:lstStyle/>
          <a:p>
            <a:pPr>
              <a:lnSpc>
                <a:spcPts val="2500"/>
              </a:lnSpc>
              <a:tabLst>
                <a:tab pos="571500" algn="l"/>
              </a:tabLst>
              <a:defRPr/>
            </a:pPr>
            <a:r>
              <a:rPr lang="en-US" altLang="zh-CN" sz="2795" dirty="0">
                <a:solidFill>
                  <a:srgbClr val="003366"/>
                </a:solidFill>
                <a:latin typeface="Times New Roman" pitchFamily="18" charset="0"/>
                <a:cs typeface="Times New Roman" pitchFamily="18" charset="0"/>
              </a:rPr>
              <a:t>Para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el</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ejemplo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anterior:</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500"/>
              </a:lnSpc>
              <a:tabLst>
                <a:tab pos="571500" algn="l"/>
              </a:tabLst>
              <a:defRPr/>
            </a:pPr>
            <a:r>
              <a:rPr lang="en-US" altLang="zh-CN" dirty="0"/>
              <a:t>	</a:t>
            </a:r>
            <a:r>
              <a:rPr lang="en-US" altLang="zh-CN" sz="2795" dirty="0">
                <a:solidFill>
                  <a:srgbClr val="003366"/>
                </a:solidFill>
                <a:latin typeface="Times New Roman" pitchFamily="18" charset="0"/>
                <a:cs typeface="Times New Roman" pitchFamily="18" charset="0"/>
              </a:rPr>
              <a:t>F</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2</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3</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AND</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(0,2,4,7)</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4000"/>
              </a:lnSpc>
              <a:tabLst>
                <a:tab pos="571500" algn="l"/>
              </a:tabLst>
              <a:defRPr/>
            </a:pPr>
            <a:r>
              <a:rPr lang="en-US" altLang="zh-CN" dirty="0"/>
              <a:t>	</a:t>
            </a:r>
            <a:r>
              <a:rPr lang="en-US" altLang="zh-CN" sz="2795" dirty="0">
                <a:solidFill>
                  <a:srgbClr val="003366"/>
                </a:solidFill>
                <a:latin typeface="Times New Roman" pitchFamily="18" charset="0"/>
                <a:cs typeface="Times New Roman" pitchFamily="18" charset="0"/>
              </a:rPr>
              <a:t>F</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1</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2</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X</a:t>
            </a:r>
            <a:r>
              <a:rPr lang="en-US" altLang="zh-CN" sz="1871" dirty="0">
                <a:solidFill>
                  <a:srgbClr val="003366"/>
                </a:solidFill>
                <a:latin typeface="Times New Roman" pitchFamily="18" charset="0"/>
                <a:cs typeface="Times New Roman" pitchFamily="18" charset="0"/>
              </a:rPr>
              <a:t>3</a:t>
            </a:r>
            <a:r>
              <a:rPr lang="en-US" altLang="zh-CN" sz="2795"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Symbol" pitchFamily="18" charset="0"/>
                <a:cs typeface="Symbol" pitchFamily="18" charset="0"/>
              </a:rPr>
              <a:t>P</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(0,2,4,7)</a:t>
            </a:r>
          </a:p>
        </p:txBody>
      </p:sp>
      <p:sp>
        <p:nvSpPr>
          <p:cNvPr id="9" name="TextBox 1"/>
          <p:cNvSpPr txBox="1"/>
          <p:nvPr/>
        </p:nvSpPr>
        <p:spPr>
          <a:xfrm>
            <a:off x="2374900" y="1308101"/>
            <a:ext cx="5868594" cy="418063"/>
          </a:xfrm>
          <a:prstGeom prst="rect">
            <a:avLst/>
          </a:prstGeom>
          <a:noFill/>
        </p:spPr>
        <p:txBody>
          <a:bodyPr wrap="none" lIns="0" tIns="0" rIns="0">
            <a:spAutoFit/>
          </a:bodyPr>
          <a:lstStyle/>
          <a:p>
            <a:pPr>
              <a:lnSpc>
                <a:spcPts val="2900"/>
              </a:lnSpc>
              <a:defRPr/>
            </a:pPr>
            <a:r>
              <a:rPr lang="en-US" altLang="zh-CN" sz="3206" b="1" dirty="0">
                <a:solidFill>
                  <a:srgbClr val="006666"/>
                </a:solidFill>
                <a:latin typeface="Times New Roman" pitchFamily="18" charset="0"/>
                <a:cs typeface="Times New Roman" pitchFamily="18" charset="0"/>
              </a:rPr>
              <a:t>Formas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Canónicas: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Maxtérminos</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2468785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
          <p:cNvSpPr txBox="1"/>
          <p:nvPr/>
        </p:nvSpPr>
        <p:spPr>
          <a:xfrm>
            <a:off x="2351585" y="2420888"/>
            <a:ext cx="8292655" cy="4252446"/>
          </a:xfrm>
          <a:prstGeom prst="rect">
            <a:avLst/>
          </a:prstGeom>
          <a:noFill/>
          <a:effectLst>
            <a:outerShdw blurRad="50800" dist="50800" dir="5400000" algn="ctr" rotWithShape="0">
              <a:srgbClr val="000000">
                <a:alpha val="0"/>
              </a:srgbClr>
            </a:outerShdw>
          </a:effectLst>
        </p:spPr>
        <p:txBody>
          <a:bodyPr wrap="none" lIns="0" tIns="0" rIns="0">
            <a:spAutoFit/>
          </a:bodyPr>
          <a:lstStyle/>
          <a:p>
            <a:pPr>
              <a:lnSpc>
                <a:spcPts val="2500"/>
              </a:lnSpc>
              <a:tabLst>
                <a:tab pos="38100" algn="l"/>
                <a:tab pos="50800" algn="l"/>
                <a:tab pos="203200" algn="l"/>
              </a:tabLst>
              <a:defRPr/>
            </a:pPr>
            <a:r>
              <a:rPr lang="en-US" altLang="zh-CN" dirty="0"/>
              <a:t>		</a:t>
            </a:r>
            <a:r>
              <a:rPr lang="en-US" altLang="zh-CN" sz="2795" dirty="0">
                <a:solidFill>
                  <a:srgbClr val="003366"/>
                </a:solidFill>
                <a:latin typeface="Times New Roman" pitchFamily="18" charset="0"/>
                <a:cs typeface="Times New Roman" pitchFamily="18" charset="0"/>
              </a:rPr>
              <a:t>Dada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función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su</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forma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algebraica,</a:t>
            </a:r>
          </a:p>
          <a:p>
            <a:pPr>
              <a:lnSpc>
                <a:spcPts val="3000"/>
              </a:lnSpc>
              <a:tabLst>
                <a:tab pos="38100" algn="l"/>
                <a:tab pos="50800" algn="l"/>
                <a:tab pos="203200" algn="l"/>
              </a:tabLst>
              <a:defRPr/>
            </a:pPr>
            <a:r>
              <a:rPr lang="en-US" altLang="zh-CN" dirty="0"/>
              <a:t>		</a:t>
            </a:r>
            <a:r>
              <a:rPr lang="en-US" altLang="zh-CN" sz="2798" dirty="0">
                <a:solidFill>
                  <a:srgbClr val="003366"/>
                </a:solidFill>
                <a:latin typeface="Times New Roman" pitchFamily="18" charset="0"/>
                <a:cs typeface="Times New Roman" pitchFamily="18" charset="0"/>
              </a:rPr>
              <a:t>obtener</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la</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forma</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canónica:</a:t>
            </a:r>
          </a:p>
          <a:p>
            <a:pPr>
              <a:lnSpc>
                <a:spcPts val="3000"/>
              </a:lnSpc>
              <a:tabLst>
                <a:tab pos="38100" algn="l"/>
                <a:tab pos="50800" algn="l"/>
                <a:tab pos="203200" algn="l"/>
              </a:tabLst>
              <a:defRPr/>
            </a:pPr>
            <a:r>
              <a:rPr lang="en-US" altLang="zh-CN" sz="2400" b="1" dirty="0">
                <a:solidFill>
                  <a:schemeClr val="accent3">
                    <a:lumMod val="75000"/>
                  </a:schemeClr>
                </a:solidFill>
                <a:effectLst>
                  <a:outerShdw blurRad="38100" dist="38100" dir="2700000" algn="tl">
                    <a:srgbClr val="000000">
                      <a:alpha val="43137"/>
                    </a:srgbClr>
                  </a:outerShdw>
                </a:effectLst>
              </a:rPr>
              <a:t>	</a:t>
            </a:r>
            <a:r>
              <a:rPr lang="en-US" altLang="zh-CN" sz="2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 (A,B,C,D)= A C  + A B C + A B C </a:t>
            </a:r>
            <a:r>
              <a:rPr lang="en-US" altLang="zh-CN" sz="2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a:t>
            </a:r>
            <a:r>
              <a:rPr lang="en-US" altLang="zh-CN" sz="2400"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1600" i="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Agregar</a:t>
            </a:r>
            <a:r>
              <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variables)</a:t>
            </a:r>
            <a:endParaRPr lang="en-US" altLang="zh-CN" sz="1600" b="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3100"/>
              </a:lnSpc>
              <a:tabLst>
                <a:tab pos="38100" algn="l"/>
                <a:tab pos="50800" algn="l"/>
                <a:tab pos="203200" algn="l"/>
              </a:tabLst>
              <a:defRPr/>
            </a:pP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(B+B)</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B</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 B C D </a:t>
            </a:r>
            <a:r>
              <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1600" i="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Aplicar</a:t>
            </a:r>
            <a:r>
              <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CN" sz="1600" i="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distributiva</a:t>
            </a:r>
            <a:r>
              <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
            </a:r>
            <a:endParaRPr lang="en-US" altLang="zh-CN" sz="1600" i="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a:lnSpc>
                <a:spcPts val="3100"/>
              </a:lnSpc>
              <a:tabLst>
                <a:tab pos="38100" algn="l"/>
                <a:tab pos="50800" algn="l"/>
                <a:tab pos="203200" algn="l"/>
              </a:tabLst>
              <a:defRPr/>
            </a:pPr>
            <a:endParaRPr lang="en-US" altLang="zh-CN" dirty="0"/>
          </a:p>
          <a:p>
            <a:pPr>
              <a:lnSpc>
                <a:spcPts val="3100"/>
              </a:lnSpc>
              <a:tabLst>
                <a:tab pos="38100" algn="l"/>
                <a:tab pos="50800" algn="l"/>
                <a:tab pos="203200" algn="l"/>
              </a:tabLst>
              <a:defRPr/>
            </a:pPr>
            <a:r>
              <a:rPr lang="en-US" altLang="zh-CN" dirty="0"/>
              <a:t>		</a:t>
            </a:r>
            <a:r>
              <a:rPr lang="en-US" altLang="zh-CN" sz="2402" dirty="0">
                <a:solidFill>
                  <a:srgbClr val="003366"/>
                </a:solidFill>
                <a:latin typeface="Times New Roman" pitchFamily="18" charset="0"/>
                <a:cs typeface="Times New Roman" pitchFamily="18" charset="0"/>
              </a:rPr>
              <a:t>= ACBD + ACBD + </a:t>
            </a:r>
            <a:r>
              <a:rPr lang="en-US" altLang="zh-CN" sz="2402" dirty="0">
                <a:solidFill>
                  <a:srgbClr val="003366"/>
                </a:solidFill>
                <a:latin typeface="Times New Roman" pitchFamily="18" charset="0"/>
                <a:cs typeface="Times New Roman" pitchFamily="18" charset="0"/>
              </a:rPr>
              <a:t>ACBD+ </a:t>
            </a:r>
            <a:r>
              <a:rPr lang="en-US" altLang="zh-CN" sz="2402" dirty="0">
                <a:solidFill>
                  <a:srgbClr val="003366"/>
                </a:solidFill>
                <a:latin typeface="Times New Roman" pitchFamily="18" charset="0"/>
                <a:cs typeface="Times New Roman" pitchFamily="18" charset="0"/>
              </a:rPr>
              <a:t>ACBD + ABCD + ABCD + ABCD</a:t>
            </a:r>
            <a:endParaRPr lang="en-US" altLang="zh-CN" dirty="0"/>
          </a:p>
          <a:p>
            <a:pPr>
              <a:lnSpc>
                <a:spcPts val="1000"/>
              </a:lnSpc>
              <a:defRPr/>
            </a:pPr>
            <a:endParaRPr lang="en-US" altLang="zh-CN" dirty="0"/>
          </a:p>
          <a:p>
            <a:pPr>
              <a:lnSpc>
                <a:spcPts val="3500"/>
              </a:lnSpc>
              <a:tabLst>
                <a:tab pos="38100" algn="l"/>
                <a:tab pos="50800" algn="l"/>
                <a:tab pos="203200" algn="l"/>
              </a:tabLst>
              <a:defRPr/>
            </a:pPr>
            <a:r>
              <a:rPr lang="en-US" altLang="zh-CN" sz="2400" dirty="0">
                <a:solidFill>
                  <a:srgbClr val="003366"/>
                </a:solidFill>
                <a:latin typeface="Times New Roman" pitchFamily="18" charset="0"/>
                <a:cs typeface="Times New Roman" pitchFamily="18" charset="0"/>
              </a:rPr>
              <a:t>= ABCD + ABCD + ABCD + ABCD + ABCD + ABCD + ABCD</a:t>
            </a:r>
          </a:p>
          <a:p>
            <a:pPr>
              <a:lnSpc>
                <a:spcPts val="3500"/>
              </a:lnSpc>
              <a:tabLst>
                <a:tab pos="38100" algn="l"/>
                <a:tab pos="50800" algn="l"/>
                <a:tab pos="203200" algn="l"/>
              </a:tabLst>
              <a:defRPr/>
            </a:pPr>
            <a:r>
              <a:rPr lang="en-US" altLang="zh-CN" sz="2400" dirty="0"/>
              <a:t>   </a:t>
            </a:r>
            <a:r>
              <a:rPr lang="en-US" altLang="zh-CN" sz="2400" dirty="0"/>
              <a:t>   1101        </a:t>
            </a:r>
            <a:r>
              <a:rPr lang="en-US" altLang="zh-CN" sz="2400" dirty="0"/>
              <a:t>1100        1001        1000        1011        1010       0011</a:t>
            </a:r>
          </a:p>
          <a:p>
            <a:pPr>
              <a:lnSpc>
                <a:spcPts val="3500"/>
              </a:lnSpc>
              <a:tabLst>
                <a:tab pos="38100" algn="l"/>
                <a:tab pos="50800" algn="l"/>
                <a:tab pos="203200" algn="l"/>
              </a:tabLst>
              <a:defRPr/>
            </a:pPr>
            <a:r>
              <a:rPr lang="en-US" altLang="zh-CN" sz="2400" dirty="0">
                <a:solidFill>
                  <a:srgbClr val="003366"/>
                </a:solidFill>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13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12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9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8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11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10   </a:t>
            </a:r>
            <a:r>
              <a:rPr lang="en-US" altLang="zh-CN" sz="2400" dirty="0">
                <a:solidFill>
                  <a:srgbClr val="FF0000"/>
                </a:solidFill>
                <a:latin typeface="Times New Roman" pitchFamily="18" charset="0"/>
                <a:cs typeface="Times New Roman" pitchFamily="18" charset="0"/>
              </a:rPr>
              <a:t>        </a:t>
            </a:r>
            <a:r>
              <a:rPr lang="en-US" altLang="zh-CN" sz="2400" dirty="0">
                <a:solidFill>
                  <a:srgbClr val="FF0000"/>
                </a:solidFill>
                <a:latin typeface="Times New Roman" pitchFamily="18" charset="0"/>
                <a:cs typeface="Times New Roman" pitchFamily="18" charset="0"/>
              </a:rPr>
              <a:t>3</a:t>
            </a:r>
          </a:p>
          <a:p>
            <a:pPr>
              <a:lnSpc>
                <a:spcPts val="3500"/>
              </a:lnSpc>
              <a:tabLst>
                <a:tab pos="38100" algn="l"/>
                <a:tab pos="50800" algn="l"/>
                <a:tab pos="203200" algn="l"/>
              </a:tabLst>
              <a:defRPr/>
            </a:pPr>
            <a:r>
              <a:rPr lang="en-US" altLang="zh-CN"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 (A,B,C,D)= </a:t>
            </a:r>
            <a:r>
              <a:rPr lang="en-US" altLang="zh-CN" sz="2400" dirty="0">
                <a:solidFill>
                  <a:srgbClr val="C00000"/>
                </a:solidFill>
                <a:effectLst>
                  <a:outerShdw blurRad="38100" dist="38100" dir="2700000" algn="tl">
                    <a:srgbClr val="000000">
                      <a:alpha val="43137"/>
                    </a:srgbClr>
                  </a:outerShdw>
                </a:effectLst>
                <a:latin typeface="Symbol" pitchFamily="18" charset="0"/>
                <a:cs typeface="Symbol" pitchFamily="18" charset="0"/>
              </a:rPr>
              <a:t></a:t>
            </a:r>
            <a:r>
              <a:rPr lang="en-US" altLang="zh-CN" sz="24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m(3,8,9,10,11,12,13)</a:t>
            </a:r>
            <a:r>
              <a:rPr lang="en-US" altLang="zh-CN" sz="2400" dirty="0"/>
              <a:t> </a:t>
            </a:r>
            <a:r>
              <a:rPr lang="en-US" altLang="zh-CN"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endParaRPr lang="en-US" altLang="zh-CN"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Freeform 3"/>
          <p:cNvSpPr/>
          <p:nvPr/>
        </p:nvSpPr>
        <p:spPr>
          <a:xfrm>
            <a:off x="24384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22860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5566792" y="4221088"/>
            <a:ext cx="169168" cy="90488"/>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7392144" y="4234358"/>
            <a:ext cx="177800" cy="6985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8544273" y="4234358"/>
            <a:ext cx="177801" cy="109538"/>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4295800" y="314096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5087888" y="314096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6096000" y="314096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5159896" y="4234358"/>
            <a:ext cx="1778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4223792" y="4234358"/>
            <a:ext cx="195808"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2946400" y="3501008"/>
            <a:ext cx="1524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3657600" y="3501008"/>
            <a:ext cx="1778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4439816" y="3501008"/>
            <a:ext cx="2286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Freeform 3"/>
          <p:cNvSpPr/>
          <p:nvPr/>
        </p:nvSpPr>
        <p:spPr>
          <a:xfrm>
            <a:off x="6456040" y="350100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 name="Freeform 3"/>
          <p:cNvSpPr/>
          <p:nvPr/>
        </p:nvSpPr>
        <p:spPr>
          <a:xfrm>
            <a:off x="5375920" y="350100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7392144" y="3501008"/>
            <a:ext cx="191368" cy="9525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Freeform 3"/>
          <p:cNvSpPr/>
          <p:nvPr/>
        </p:nvSpPr>
        <p:spPr>
          <a:xfrm>
            <a:off x="4007768" y="4234358"/>
            <a:ext cx="185192"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2855640" y="4234358"/>
            <a:ext cx="178296"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MX" altLang="zh-CN" dirty="0"/>
          </a:p>
          <a:p>
            <a:pPr algn="ctr">
              <a:defRPr/>
            </a:pPr>
            <a:endParaRPr lang="zh-CN" altLang="en-US" dirty="0"/>
          </a:p>
        </p:txBody>
      </p:sp>
      <p:sp>
        <p:nvSpPr>
          <p:cNvPr id="2" name="TextBox 1"/>
          <p:cNvSpPr txBox="1"/>
          <p:nvPr/>
        </p:nvSpPr>
        <p:spPr>
          <a:xfrm>
            <a:off x="2425700" y="1409701"/>
            <a:ext cx="5722720"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Obtención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Formas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Canónicas</a:t>
            </a:r>
          </a:p>
        </p:txBody>
      </p:sp>
      <p:sp>
        <p:nvSpPr>
          <p:cNvPr id="139286" name="TextBox 1"/>
          <p:cNvSpPr txBox="1">
            <a:spLocks noChangeArrowheads="1"/>
          </p:cNvSpPr>
          <p:nvPr/>
        </p:nvSpPr>
        <p:spPr bwMode="auto">
          <a:xfrm>
            <a:off x="2070100" y="25527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29"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Freeform 3"/>
          <p:cNvSpPr/>
          <p:nvPr/>
        </p:nvSpPr>
        <p:spPr>
          <a:xfrm>
            <a:off x="5807968" y="3140968"/>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2" name="Freeform 3"/>
          <p:cNvSpPr/>
          <p:nvPr/>
        </p:nvSpPr>
        <p:spPr>
          <a:xfrm>
            <a:off x="7104112" y="3501008"/>
            <a:ext cx="164480" cy="9525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4" name="Freeform 3"/>
          <p:cNvSpPr/>
          <p:nvPr/>
        </p:nvSpPr>
        <p:spPr>
          <a:xfrm>
            <a:off x="6672064" y="4216896"/>
            <a:ext cx="152152"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endParaRPr lang="zh-CN" altLang="en-US" dirty="0"/>
          </a:p>
        </p:txBody>
      </p:sp>
      <p:sp>
        <p:nvSpPr>
          <p:cNvPr id="36" name="Freeform 3"/>
          <p:cNvSpPr/>
          <p:nvPr/>
        </p:nvSpPr>
        <p:spPr>
          <a:xfrm>
            <a:off x="6240016" y="4216896"/>
            <a:ext cx="173608"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7" name="Freeform 3"/>
          <p:cNvSpPr/>
          <p:nvPr/>
        </p:nvSpPr>
        <p:spPr>
          <a:xfrm>
            <a:off x="8976320" y="4236442"/>
            <a:ext cx="152400" cy="56654"/>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8" name="Freeform 3"/>
          <p:cNvSpPr/>
          <p:nvPr/>
        </p:nvSpPr>
        <p:spPr>
          <a:xfrm>
            <a:off x="9696401" y="4236516"/>
            <a:ext cx="177799" cy="6985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9" name="Freeform 3"/>
          <p:cNvSpPr/>
          <p:nvPr/>
        </p:nvSpPr>
        <p:spPr>
          <a:xfrm>
            <a:off x="9480376" y="4234358"/>
            <a:ext cx="1524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0" name="Freeform 3"/>
          <p:cNvSpPr/>
          <p:nvPr/>
        </p:nvSpPr>
        <p:spPr>
          <a:xfrm>
            <a:off x="3046760" y="4811440"/>
            <a:ext cx="12824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 name="Freeform 3"/>
          <p:cNvSpPr/>
          <p:nvPr/>
        </p:nvSpPr>
        <p:spPr>
          <a:xfrm>
            <a:off x="4439816" y="4811440"/>
            <a:ext cx="17904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2" name="Freeform 3"/>
          <p:cNvSpPr/>
          <p:nvPr/>
        </p:nvSpPr>
        <p:spPr>
          <a:xfrm>
            <a:off x="4223792" y="4811440"/>
            <a:ext cx="181992"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3" name="Freeform 3"/>
          <p:cNvSpPr/>
          <p:nvPr/>
        </p:nvSpPr>
        <p:spPr>
          <a:xfrm>
            <a:off x="5355952" y="4811440"/>
            <a:ext cx="163984"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4" name="Freeform 3"/>
          <p:cNvSpPr/>
          <p:nvPr/>
        </p:nvSpPr>
        <p:spPr>
          <a:xfrm>
            <a:off x="5105400" y="4811440"/>
            <a:ext cx="189384"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5" name="Freeform 3"/>
          <p:cNvSpPr/>
          <p:nvPr/>
        </p:nvSpPr>
        <p:spPr>
          <a:xfrm>
            <a:off x="6248400" y="4811440"/>
            <a:ext cx="1524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6" name="Freeform 3"/>
          <p:cNvSpPr/>
          <p:nvPr/>
        </p:nvSpPr>
        <p:spPr>
          <a:xfrm>
            <a:off x="6451600" y="4811440"/>
            <a:ext cx="148456"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7" name="Freeform 3"/>
          <p:cNvSpPr/>
          <p:nvPr/>
        </p:nvSpPr>
        <p:spPr>
          <a:xfrm>
            <a:off x="6680200" y="4811440"/>
            <a:ext cx="13588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8" name="Freeform 3"/>
          <p:cNvSpPr/>
          <p:nvPr/>
        </p:nvSpPr>
        <p:spPr>
          <a:xfrm>
            <a:off x="7430368" y="4803800"/>
            <a:ext cx="1778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9" name="Freeform 3"/>
          <p:cNvSpPr/>
          <p:nvPr/>
        </p:nvSpPr>
        <p:spPr>
          <a:xfrm>
            <a:off x="8585200" y="4803800"/>
            <a:ext cx="177800" cy="8384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0" name="Freeform 3"/>
          <p:cNvSpPr/>
          <p:nvPr/>
        </p:nvSpPr>
        <p:spPr>
          <a:xfrm>
            <a:off x="8991600" y="4803800"/>
            <a:ext cx="152400" cy="8384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1" name="Freeform 3"/>
          <p:cNvSpPr/>
          <p:nvPr/>
        </p:nvSpPr>
        <p:spPr>
          <a:xfrm>
            <a:off x="9525000" y="4811440"/>
            <a:ext cx="1524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2" name="Freeform 3"/>
          <p:cNvSpPr/>
          <p:nvPr/>
        </p:nvSpPr>
        <p:spPr>
          <a:xfrm>
            <a:off x="9753600" y="4811440"/>
            <a:ext cx="1778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3" name="Freeform 3"/>
          <p:cNvSpPr/>
          <p:nvPr/>
        </p:nvSpPr>
        <p:spPr>
          <a:xfrm>
            <a:off x="6456040" y="4221088"/>
            <a:ext cx="173608"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6481724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590800" y="2374900"/>
            <a:ext cx="7162800" cy="3416300"/>
          </a:xfrm>
          <a:prstGeom prst="rect">
            <a:avLst/>
          </a:prstGeom>
          <a:solidFill>
            <a:schemeClr val="accent6">
              <a:lumMod val="40000"/>
              <a:lumOff val="60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41315" name="TextBox 1"/>
          <p:cNvSpPr txBox="1">
            <a:spLocks noChangeArrowheads="1"/>
          </p:cNvSpPr>
          <p:nvPr/>
        </p:nvSpPr>
        <p:spPr bwMode="auto">
          <a:xfrm>
            <a:off x="2705101" y="2492896"/>
            <a:ext cx="664527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25400" algn="l"/>
                <a:tab pos="38100" algn="l"/>
                <a:tab pos="889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25400" algn="l"/>
                <a:tab pos="38100" algn="l"/>
                <a:tab pos="889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25400" algn="l"/>
                <a:tab pos="38100" algn="l"/>
                <a:tab pos="889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5400" algn="l"/>
                <a:tab pos="38100" algn="l"/>
                <a:tab pos="88900" algn="l"/>
              </a:tabLst>
              <a:defRPr sz="2000">
                <a:solidFill>
                  <a:schemeClr val="tx1"/>
                </a:solidFill>
                <a:latin typeface="Calibri" panose="020F0502020204030204" pitchFamily="34" charset="0"/>
              </a:defRPr>
            </a:lvl9pPr>
          </a:lstStyle>
          <a:p>
            <a:pPr>
              <a:lnSpc>
                <a:spcPts val="2200"/>
              </a:lnSpc>
              <a:spcBef>
                <a:spcPct val="0"/>
              </a:spcBef>
              <a:buNone/>
            </a:pPr>
            <a:r>
              <a:rPr lang="en-US" altLang="zh-CN" sz="1800"/>
              <a:t>			</a:t>
            </a:r>
            <a:r>
              <a:rPr lang="en-US" altLang="zh-CN" sz="2400">
                <a:solidFill>
                  <a:srgbClr val="003366"/>
                </a:solidFill>
                <a:latin typeface="Times New Roman" panose="02020603050405020304" pitchFamily="18" charset="0"/>
                <a:cs typeface="Times New Roman" panose="02020603050405020304" pitchFamily="18" charset="0"/>
              </a:rPr>
              <a:t>Dada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una</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función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en</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OR</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canónico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de</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AND,</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imes New Roman" panose="02020603050405020304" pitchFamily="18" charset="0"/>
                <a:cs typeface="Times New Roman" panose="02020603050405020304" pitchFamily="18" charset="0"/>
              </a:rPr>
              <a:t>obtener</a:t>
            </a:r>
          </a:p>
          <a:p>
            <a:pPr>
              <a:lnSpc>
                <a:spcPts val="2800"/>
              </a:lnSpc>
              <a:spcBef>
                <a:spcPct val="0"/>
              </a:spcBef>
              <a:buNone/>
            </a:pPr>
            <a:r>
              <a:rPr lang="en-US" altLang="zh-CN" sz="1800">
                <a:cs typeface="Symbol" panose="05050102010706020507" pitchFamily="18" charset="2"/>
              </a:rPr>
              <a:t>			</a:t>
            </a:r>
            <a:r>
              <a:rPr lang="en-US" altLang="zh-CN" sz="2400">
                <a:solidFill>
                  <a:srgbClr val="003366"/>
                </a:solidFill>
                <a:latin typeface="Times New Roman" panose="02020603050405020304" pitchFamily="18" charset="0"/>
              </a:rPr>
              <a:t>la</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forma</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canónica</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AND</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canónico</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de</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OR.(DeMorgan)</a:t>
            </a:r>
          </a:p>
          <a:p>
            <a:pPr>
              <a:lnSpc>
                <a:spcPts val="1000"/>
              </a:lnSpc>
              <a:spcBef>
                <a:spcPct val="0"/>
              </a:spcBef>
              <a:buNone/>
            </a:pPr>
            <a:endParaRPr lang="en-US" altLang="zh-CN" sz="1800"/>
          </a:p>
          <a:p>
            <a:pPr>
              <a:lnSpc>
                <a:spcPts val="3400"/>
              </a:lnSpc>
              <a:spcBef>
                <a:spcPct val="0"/>
              </a:spcBef>
              <a:buNone/>
            </a:pPr>
            <a:r>
              <a:rPr lang="en-US" altLang="zh-CN" sz="2400">
                <a:solidFill>
                  <a:srgbClr val="003366"/>
                </a:solidFill>
                <a:latin typeface="Times New Roman" panose="02020603050405020304" pitchFamily="18" charset="0"/>
              </a:rPr>
              <a:t>F</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(A,B,C)=</a:t>
            </a:r>
            <a:r>
              <a:rPr lang="en-US" altLang="zh-CN" sz="2400">
                <a:latin typeface="Times New Roman" panose="02020603050405020304" pitchFamily="18" charset="0"/>
              </a:rPr>
              <a:t> </a:t>
            </a:r>
            <a:r>
              <a:rPr lang="en-US" altLang="zh-CN" sz="2400">
                <a:solidFill>
                  <a:srgbClr val="003366"/>
                </a:solidFill>
                <a:latin typeface="Symbol" panose="05050102010706020507" pitchFamily="18" charset="2"/>
              </a:rPr>
              <a:t></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(0,1,2,7)</a:t>
            </a:r>
          </a:p>
          <a:p>
            <a:pPr>
              <a:lnSpc>
                <a:spcPts val="1000"/>
              </a:lnSpc>
              <a:spcBef>
                <a:spcPct val="0"/>
              </a:spcBef>
              <a:buNone/>
            </a:pPr>
            <a:endParaRPr lang="en-US" altLang="zh-CN" sz="1800"/>
          </a:p>
          <a:p>
            <a:pPr>
              <a:lnSpc>
                <a:spcPts val="1000"/>
              </a:lnSpc>
              <a:spcBef>
                <a:spcPct val="0"/>
              </a:spcBef>
              <a:buNone/>
            </a:pPr>
            <a:endParaRPr lang="en-US" altLang="zh-CN" sz="1800"/>
          </a:p>
          <a:p>
            <a:pPr>
              <a:lnSpc>
                <a:spcPts val="3000"/>
              </a:lnSpc>
              <a:spcBef>
                <a:spcPct val="0"/>
              </a:spcBef>
              <a:buNone/>
            </a:pPr>
            <a:r>
              <a:rPr lang="en-US" altLang="zh-CN" sz="2000">
                <a:solidFill>
                  <a:srgbClr val="003366"/>
                </a:solidFill>
                <a:latin typeface="Times New Roman" panose="02020603050405020304" pitchFamily="18" charset="0"/>
              </a:rPr>
              <a:t>F</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(A,B,C)=</a:t>
            </a:r>
            <a:r>
              <a:rPr lang="en-US" altLang="zh-CN" sz="2000">
                <a:latin typeface="Times New Roman" panose="02020603050405020304" pitchFamily="18" charset="0"/>
              </a:rPr>
              <a:t> </a:t>
            </a:r>
            <a:r>
              <a:rPr lang="en-US" altLang="zh-CN" sz="2000">
                <a:solidFill>
                  <a:srgbClr val="003366"/>
                </a:solidFill>
                <a:latin typeface="Symbol" panose="05050102010706020507" pitchFamily="18" charset="2"/>
              </a:rPr>
              <a:t></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(3,4,5,6)=</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B C</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B C</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B C</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B C</a:t>
            </a:r>
          </a:p>
          <a:p>
            <a:pPr>
              <a:lnSpc>
                <a:spcPts val="1000"/>
              </a:lnSpc>
              <a:spcBef>
                <a:spcPct val="0"/>
              </a:spcBef>
              <a:buNone/>
            </a:pPr>
            <a:endParaRPr lang="en-US" altLang="zh-CN" sz="1800"/>
          </a:p>
          <a:p>
            <a:pPr>
              <a:lnSpc>
                <a:spcPts val="1000"/>
              </a:lnSpc>
              <a:spcBef>
                <a:spcPct val="0"/>
              </a:spcBef>
              <a:buNone/>
            </a:pPr>
            <a:endParaRPr lang="en-US" altLang="zh-CN" sz="1800"/>
          </a:p>
          <a:p>
            <a:pPr>
              <a:lnSpc>
                <a:spcPts val="2600"/>
              </a:lnSpc>
              <a:spcBef>
                <a:spcPct val="0"/>
              </a:spcBef>
              <a:buNone/>
            </a:pPr>
            <a:r>
              <a:rPr lang="en-US" altLang="zh-CN" sz="1800"/>
              <a:t>	</a:t>
            </a:r>
            <a:r>
              <a:rPr lang="en-US" altLang="zh-CN" sz="2000">
                <a:solidFill>
                  <a:srgbClr val="003366"/>
                </a:solidFill>
                <a:latin typeface="Times New Roman" panose="02020603050405020304" pitchFamily="18" charset="0"/>
              </a:rPr>
              <a:t>F</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(A,B,C) =</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 B + C )</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 B + C)</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 B + C )</a:t>
            </a:r>
            <a:r>
              <a:rPr lang="en-US" altLang="zh-CN" sz="2000">
                <a:latin typeface="Times New Roman" panose="02020603050405020304" pitchFamily="18" charset="0"/>
              </a:rPr>
              <a:t> </a:t>
            </a:r>
            <a:r>
              <a:rPr lang="en-US" altLang="zh-CN" sz="2000">
                <a:solidFill>
                  <a:srgbClr val="003366"/>
                </a:solidFill>
                <a:latin typeface="Times New Roman" panose="02020603050405020304" pitchFamily="18" charset="0"/>
              </a:rPr>
              <a:t>(A + B + C)</a:t>
            </a:r>
          </a:p>
          <a:p>
            <a:pPr>
              <a:lnSpc>
                <a:spcPts val="1000"/>
              </a:lnSpc>
              <a:spcBef>
                <a:spcPct val="0"/>
              </a:spcBef>
              <a:buNone/>
            </a:pPr>
            <a:endParaRPr lang="en-US" altLang="zh-CN" sz="1800"/>
          </a:p>
          <a:p>
            <a:pPr>
              <a:lnSpc>
                <a:spcPts val="1000"/>
              </a:lnSpc>
              <a:spcBef>
                <a:spcPct val="0"/>
              </a:spcBef>
              <a:buNone/>
            </a:pPr>
            <a:endParaRPr lang="en-US" altLang="zh-CN" sz="1800"/>
          </a:p>
          <a:p>
            <a:pPr>
              <a:lnSpc>
                <a:spcPts val="3600"/>
              </a:lnSpc>
              <a:spcBef>
                <a:spcPct val="0"/>
              </a:spcBef>
              <a:buNone/>
            </a:pPr>
            <a:r>
              <a:rPr lang="en-US" altLang="zh-CN" sz="1800"/>
              <a:t>		</a:t>
            </a:r>
            <a:r>
              <a:rPr lang="en-US" altLang="zh-CN" sz="2400">
                <a:solidFill>
                  <a:srgbClr val="003366"/>
                </a:solidFill>
                <a:latin typeface="Times New Roman" panose="02020603050405020304" pitchFamily="18" charset="0"/>
              </a:rPr>
              <a:t>F</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(A,B,C)=</a:t>
            </a:r>
            <a:r>
              <a:rPr lang="en-US" altLang="zh-CN" sz="2400">
                <a:latin typeface="Times New Roman" panose="02020603050405020304" pitchFamily="18" charset="0"/>
              </a:rPr>
              <a:t> </a:t>
            </a:r>
            <a:r>
              <a:rPr lang="en-US" altLang="zh-CN" sz="2400">
                <a:solidFill>
                  <a:srgbClr val="003366"/>
                </a:solidFill>
                <a:latin typeface="Symbol" panose="05050102010706020507" pitchFamily="18" charset="2"/>
              </a:rPr>
              <a:t>P</a:t>
            </a:r>
            <a:r>
              <a:rPr lang="en-US" altLang="zh-CN" sz="2400">
                <a:latin typeface="Times New Roman" panose="02020603050405020304" pitchFamily="18" charset="0"/>
              </a:rPr>
              <a:t> </a:t>
            </a:r>
            <a:r>
              <a:rPr lang="en-US" altLang="zh-CN" sz="2400">
                <a:solidFill>
                  <a:srgbClr val="003366"/>
                </a:solidFill>
                <a:latin typeface="Times New Roman" panose="02020603050405020304" pitchFamily="18" charset="0"/>
              </a:rPr>
              <a:t>(3,4,5,6)</a:t>
            </a: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4267200" y="3886200"/>
            <a:ext cx="649288" cy="5715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5257800" y="3886200"/>
            <a:ext cx="3276600" cy="46038"/>
          </a:xfrm>
          <a:custGeom>
            <a:avLst/>
            <a:gdLst>
              <a:gd name="connsiteX0" fmla="*/ 14287 w 3844925"/>
              <a:gd name="connsiteY0" fmla="*/ 14287 h 57150"/>
              <a:gd name="connsiteX1" fmla="*/ 3830637 w 3844925"/>
              <a:gd name="connsiteY1" fmla="*/ 14287 h 57150"/>
            </a:gdLst>
            <a:ahLst/>
            <a:cxnLst>
              <a:cxn ang="0">
                <a:pos x="connsiteX0" y="connsiteY0"/>
              </a:cxn>
              <a:cxn ang="1">
                <a:pos x="connsiteX1" y="connsiteY1"/>
              </a:cxn>
            </a:cxnLst>
            <a:rect l="l" t="t" r="r" b="b"/>
            <a:pathLst>
              <a:path w="3844925" h="57150">
                <a:moveTo>
                  <a:pt x="14287" y="14287"/>
                </a:moveTo>
                <a:lnTo>
                  <a:pt x="3830637"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 name="TextBox 1"/>
          <p:cNvSpPr txBox="1"/>
          <p:nvPr/>
        </p:nvSpPr>
        <p:spPr>
          <a:xfrm>
            <a:off x="2374901" y="1003301"/>
            <a:ext cx="6399765" cy="418063"/>
          </a:xfrm>
          <a:prstGeom prst="rect">
            <a:avLst/>
          </a:prstGeom>
          <a:noFill/>
        </p:spPr>
        <p:txBody>
          <a:bodyPr wrap="none" lIns="0" tIns="0" rIns="0">
            <a:spAutoFit/>
          </a:bodyPr>
          <a:lstStyle/>
          <a:p>
            <a:pPr>
              <a:lnSpc>
                <a:spcPts val="2900"/>
              </a:lnSpc>
              <a:defRPr/>
            </a:pPr>
            <a:r>
              <a:rPr lang="en-US" altLang="zh-CN" sz="3206" b="1" dirty="0">
                <a:solidFill>
                  <a:srgbClr val="006666"/>
                </a:solidFill>
                <a:latin typeface="Times New Roman" pitchFamily="18" charset="0"/>
                <a:cs typeface="Times New Roman" pitchFamily="18" charset="0"/>
              </a:rPr>
              <a:t>Conversión</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entre</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Formas</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Canónicas</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2971801" y="3886200"/>
            <a:ext cx="627063" cy="46038"/>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5257800" y="3933056"/>
            <a:ext cx="11812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6324601" y="3933056"/>
            <a:ext cx="98425"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6629400" y="3933056"/>
            <a:ext cx="762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7239001" y="3933056"/>
            <a:ext cx="95895"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8382000" y="3933056"/>
            <a:ext cx="90264"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0" name="Freeform 3"/>
          <p:cNvSpPr/>
          <p:nvPr/>
        </p:nvSpPr>
        <p:spPr>
          <a:xfrm>
            <a:off x="45720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1" name="Freeform 3"/>
          <p:cNvSpPr/>
          <p:nvPr/>
        </p:nvSpPr>
        <p:spPr>
          <a:xfrm>
            <a:off x="50292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2" name="Freeform 3"/>
          <p:cNvSpPr/>
          <p:nvPr/>
        </p:nvSpPr>
        <p:spPr>
          <a:xfrm>
            <a:off x="54864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3" name="Freeform 3"/>
          <p:cNvSpPr/>
          <p:nvPr/>
        </p:nvSpPr>
        <p:spPr>
          <a:xfrm>
            <a:off x="67056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4" name="Freeform 3"/>
          <p:cNvSpPr/>
          <p:nvPr/>
        </p:nvSpPr>
        <p:spPr>
          <a:xfrm>
            <a:off x="76200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5" name="Freeform 3"/>
          <p:cNvSpPr/>
          <p:nvPr/>
        </p:nvSpPr>
        <p:spPr>
          <a:xfrm>
            <a:off x="80772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
        <p:nvSpPr>
          <p:cNvPr id="26" name="Freeform 3"/>
          <p:cNvSpPr/>
          <p:nvPr/>
        </p:nvSpPr>
        <p:spPr>
          <a:xfrm>
            <a:off x="8991600" y="4495800"/>
            <a:ext cx="152400" cy="152400"/>
          </a:xfrm>
          <a:custGeom>
            <a:avLst/>
            <a:gdLst>
              <a:gd name="connsiteX0" fmla="*/ 14287 w 1252600"/>
              <a:gd name="connsiteY0" fmla="*/ 14287 h 57150"/>
              <a:gd name="connsiteX1" fmla="*/ 1238313 w 1252600"/>
              <a:gd name="connsiteY1" fmla="*/ 14287 h 57150"/>
            </a:gdLst>
            <a:ahLst/>
            <a:cxnLst>
              <a:cxn ang="0">
                <a:pos x="connsiteX0" y="connsiteY0"/>
              </a:cxn>
              <a:cxn ang="1">
                <a:pos x="connsiteX1" y="connsiteY1"/>
              </a:cxn>
            </a:cxnLst>
            <a:rect l="l" t="t" r="r" b="b"/>
            <a:pathLst>
              <a:path w="1252600" h="57150">
                <a:moveTo>
                  <a:pt x="14287" y="14287"/>
                </a:moveTo>
                <a:lnTo>
                  <a:pt x="1238313"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p>
        </p:txBody>
      </p:sp>
    </p:spTree>
    <p:extLst>
      <p:ext uri="{BB962C8B-B14F-4D97-AF65-F5344CB8AC3E}">
        <p14:creationId xmlns:p14="http://schemas.microsoft.com/office/powerpoint/2010/main" val="1736130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Freeform 3"/>
          <p:cNvSpPr/>
          <p:nvPr/>
        </p:nvSpPr>
        <p:spPr>
          <a:xfrm>
            <a:off x="2133600" y="838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752600" y="838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TextBox 1"/>
          <p:cNvSpPr txBox="1"/>
          <p:nvPr/>
        </p:nvSpPr>
        <p:spPr>
          <a:xfrm>
            <a:off x="5165726" y="407989"/>
            <a:ext cx="2769989" cy="276999"/>
          </a:xfrm>
          <a:prstGeom prst="rect">
            <a:avLst/>
          </a:prstGeom>
          <a:noFill/>
        </p:spPr>
        <p:txBody>
          <a:bodyPr wrap="none" lIns="0" tIns="0" rIns="0">
            <a:spAutoFit/>
          </a:bodyPr>
          <a:lstStyle/>
          <a:p>
            <a:pPr>
              <a:lnSpc>
                <a:spcPts val="1800"/>
              </a:lnSpc>
              <a:defRPr/>
            </a:pPr>
            <a:r>
              <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2.2 </a:t>
            </a:r>
            <a:r>
              <a:rPr lang="en-US" altLang="zh-CN" sz="3600" b="1" i="1" dirty="0" err="1">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Postulados</a:t>
            </a:r>
            <a:endParaRPr lang="en-US" altLang="zh-CN" sz="3600" b="1"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CuadroTexto 8"/>
          <p:cNvSpPr txBox="1"/>
          <p:nvPr/>
        </p:nvSpPr>
        <p:spPr>
          <a:xfrm>
            <a:off x="2676525" y="1196752"/>
            <a:ext cx="7715250" cy="12001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spAutoFit/>
          </a:bodyPr>
          <a:lstStyle/>
          <a:p>
            <a:pPr>
              <a:defRPr/>
            </a:pPr>
            <a:r>
              <a:rPr lang="es-ES" b="1" dirty="0"/>
              <a:t>Ambas operaciones son conmutativas, es decir si a y b son elementos del algebra y se verifica</a:t>
            </a:r>
          </a:p>
          <a:p>
            <a:pPr algn="ctr">
              <a:defRPr/>
            </a:pPr>
            <a:r>
              <a:rPr lang="es-ES" b="1" dirty="0">
                <a:solidFill>
                  <a:srgbClr val="FF0000"/>
                </a:solidFill>
              </a:rPr>
              <a:t>a + b = b + a</a:t>
            </a:r>
          </a:p>
          <a:p>
            <a:pPr algn="ctr">
              <a:defRPr/>
            </a:pPr>
            <a:r>
              <a:rPr lang="es-ES" b="1" dirty="0">
                <a:solidFill>
                  <a:srgbClr val="FF0000"/>
                </a:solidFill>
              </a:rPr>
              <a:t>a * b =  b * a</a:t>
            </a:r>
          </a:p>
        </p:txBody>
      </p:sp>
      <p:sp>
        <p:nvSpPr>
          <p:cNvPr id="10" name="CuadroTexto 9"/>
          <p:cNvSpPr txBox="1"/>
          <p:nvPr/>
        </p:nvSpPr>
        <p:spPr>
          <a:xfrm>
            <a:off x="2667000" y="2523902"/>
            <a:ext cx="6651116"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none">
            <a:spAutoFit/>
          </a:bodyPr>
          <a:lstStyle/>
          <a:p>
            <a:pPr>
              <a:defRPr/>
            </a:pPr>
            <a:r>
              <a:rPr lang="es-ES" b="1" dirty="0"/>
              <a:t>Posee dos elementos neutros, 0 y 1, que cumplen la propiedad de </a:t>
            </a:r>
          </a:p>
          <a:p>
            <a:pPr>
              <a:defRPr/>
            </a:pPr>
            <a:r>
              <a:rPr lang="es-ES" b="1" dirty="0"/>
              <a:t>Identidad con respecto a cada una de las operaciones binarias suma</a:t>
            </a:r>
          </a:p>
          <a:p>
            <a:pPr>
              <a:defRPr/>
            </a:pPr>
            <a:r>
              <a:rPr lang="es-ES" b="1" dirty="0"/>
              <a:t>y producto lógico</a:t>
            </a:r>
          </a:p>
          <a:p>
            <a:pPr algn="ctr">
              <a:defRPr/>
            </a:pPr>
            <a:r>
              <a:rPr lang="es-ES" b="1" dirty="0">
                <a:solidFill>
                  <a:srgbClr val="FF0000"/>
                </a:solidFill>
              </a:rPr>
              <a:t>0 + a = a</a:t>
            </a:r>
          </a:p>
          <a:p>
            <a:pPr algn="ctr">
              <a:defRPr/>
            </a:pPr>
            <a:r>
              <a:rPr lang="es-ES" b="1" dirty="0">
                <a:solidFill>
                  <a:srgbClr val="FF0000"/>
                </a:solidFill>
              </a:rPr>
              <a:t>1 * a = a</a:t>
            </a:r>
          </a:p>
        </p:txBody>
      </p:sp>
      <p:sp>
        <p:nvSpPr>
          <p:cNvPr id="11" name="CuadroTexto 10"/>
          <p:cNvSpPr txBox="1"/>
          <p:nvPr/>
        </p:nvSpPr>
        <p:spPr>
          <a:xfrm>
            <a:off x="2667001" y="4124103"/>
            <a:ext cx="7724775" cy="9239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spAutoFit/>
          </a:bodyPr>
          <a:lstStyle/>
          <a:p>
            <a:pPr>
              <a:defRPr/>
            </a:pPr>
            <a:r>
              <a:rPr lang="es-ES" b="1" dirty="0"/>
              <a:t>Cada operación es distributiva con respecto a la otra</a:t>
            </a:r>
          </a:p>
          <a:p>
            <a:pPr algn="ctr">
              <a:defRPr/>
            </a:pPr>
            <a:r>
              <a:rPr lang="es-ES" b="1" dirty="0">
                <a:solidFill>
                  <a:srgbClr val="FF0000"/>
                </a:solidFill>
              </a:rPr>
              <a:t>a * (b + c) = a * b + a * c</a:t>
            </a:r>
          </a:p>
          <a:p>
            <a:pPr algn="ctr">
              <a:defRPr/>
            </a:pPr>
            <a:r>
              <a:rPr lang="es-ES" b="1" dirty="0">
                <a:solidFill>
                  <a:srgbClr val="FF0000"/>
                </a:solidFill>
              </a:rPr>
              <a:t> a + b * c  = (a + b) * (a + c)</a:t>
            </a:r>
          </a:p>
        </p:txBody>
      </p:sp>
      <p:sp>
        <p:nvSpPr>
          <p:cNvPr id="13" name="CuadroTexto 12"/>
          <p:cNvSpPr txBox="1"/>
          <p:nvPr/>
        </p:nvSpPr>
        <p:spPr>
          <a:xfrm>
            <a:off x="2667001" y="5159152"/>
            <a:ext cx="7724775"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a:spAutoFit/>
          </a:bodyPr>
          <a:lstStyle/>
          <a:p>
            <a:pPr>
              <a:defRPr/>
            </a:pPr>
            <a:r>
              <a:rPr lang="es-ES" b="1" dirty="0"/>
              <a:t>Para cada elemento a del algebra existe un elemento denominado </a:t>
            </a:r>
            <a:r>
              <a:rPr lang="es-ES" b="1" dirty="0">
                <a:solidFill>
                  <a:srgbClr val="FF0000"/>
                </a:solidFill>
              </a:rPr>
              <a:t>a </a:t>
            </a:r>
            <a:r>
              <a:rPr lang="es-ES" b="1" dirty="0"/>
              <a:t>tal que: </a:t>
            </a:r>
          </a:p>
          <a:p>
            <a:pPr algn="ctr">
              <a:defRPr/>
            </a:pPr>
            <a:r>
              <a:rPr lang="es-ES" b="1" dirty="0">
                <a:solidFill>
                  <a:srgbClr val="FF0000"/>
                </a:solidFill>
              </a:rPr>
              <a:t>a + a = 1 </a:t>
            </a:r>
          </a:p>
          <a:p>
            <a:pPr algn="ctr">
              <a:defRPr/>
            </a:pPr>
            <a:r>
              <a:rPr lang="es-ES" b="1" dirty="0">
                <a:solidFill>
                  <a:srgbClr val="FF0000"/>
                </a:solidFill>
              </a:rPr>
              <a:t>a * a = 0</a:t>
            </a:r>
          </a:p>
        </p:txBody>
      </p:sp>
      <p:cxnSp>
        <p:nvCxnSpPr>
          <p:cNvPr id="15" name="Conector recto 14"/>
          <p:cNvCxnSpPr/>
          <p:nvPr/>
        </p:nvCxnSpPr>
        <p:spPr>
          <a:xfrm>
            <a:off x="9048328" y="5301208"/>
            <a:ext cx="152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447656" y="5517232"/>
            <a:ext cx="152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6447656" y="5805264"/>
            <a:ext cx="152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4350" name="Imagen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23189" y="5907089"/>
            <a:ext cx="466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CuadroTexto"/>
          <p:cNvSpPr txBox="1"/>
          <p:nvPr/>
        </p:nvSpPr>
        <p:spPr>
          <a:xfrm>
            <a:off x="3913012" y="6381328"/>
            <a:ext cx="5135317" cy="523220"/>
          </a:xfrm>
          <a:prstGeom prst="rect">
            <a:avLst/>
          </a:prstGeom>
          <a:noFill/>
        </p:spPr>
        <p:txBody>
          <a:bodyPr wrap="none" rtlCol="0">
            <a:spAutoFit/>
          </a:bodyPr>
          <a:lstStyle/>
          <a:p>
            <a:r>
              <a:rPr lang="es-ES" sz="2800" i="1" dirty="0">
                <a:solidFill>
                  <a:srgbClr val="FF0000"/>
                </a:solidFill>
                <a:effectLst>
                  <a:outerShdw blurRad="38100" dist="38100" dir="2700000" algn="tl">
                    <a:srgbClr val="000000">
                      <a:alpha val="43137"/>
                    </a:srgbClr>
                  </a:outerShdw>
                </a:effectLst>
              </a:rPr>
              <a:t>Los postulados NO se demuestran</a:t>
            </a:r>
            <a:endParaRPr lang="es-AR" sz="2800" i="1" dirty="0">
              <a:solidFill>
                <a:srgbClr val="FF0000"/>
              </a:solidFill>
              <a:effectLst>
                <a:outerShdw blurRad="38100" dist="38100" dir="2700000" algn="tl">
                  <a:srgbClr val="000000">
                    <a:alpha val="43137"/>
                  </a:srgbClr>
                </a:outerShdw>
              </a:effectLst>
            </a:endParaRPr>
          </a:p>
        </p:txBody>
      </p:sp>
      <p:sp>
        <p:nvSpPr>
          <p:cNvPr id="8" name="CuadroTexto 7"/>
          <p:cNvSpPr txBox="1"/>
          <p:nvPr/>
        </p:nvSpPr>
        <p:spPr>
          <a:xfrm>
            <a:off x="2855640" y="1907540"/>
            <a:ext cx="1931106"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Conmutativa</a:t>
            </a:r>
            <a:endParaRPr lang="es-ES" i="1" dirty="0">
              <a:solidFill>
                <a:srgbClr val="C00000"/>
              </a:solidFill>
              <a:effectLst>
                <a:outerShdw blurRad="38100" dist="38100" dir="2700000" algn="tl">
                  <a:srgbClr val="000000">
                    <a:alpha val="43137"/>
                  </a:srgbClr>
                </a:outerShdw>
              </a:effectLst>
            </a:endParaRPr>
          </a:p>
        </p:txBody>
      </p:sp>
      <p:sp>
        <p:nvSpPr>
          <p:cNvPr id="18" name="CuadroTexto 17"/>
          <p:cNvSpPr txBox="1"/>
          <p:nvPr/>
        </p:nvSpPr>
        <p:spPr>
          <a:xfrm>
            <a:off x="2855641" y="3563724"/>
            <a:ext cx="1618713"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Identidad</a:t>
            </a:r>
            <a:endParaRPr lang="es-ES" i="1" dirty="0">
              <a:solidFill>
                <a:srgbClr val="C00000"/>
              </a:solidFill>
              <a:effectLst>
                <a:outerShdw blurRad="38100" dist="38100" dir="2700000" algn="tl">
                  <a:srgbClr val="000000">
                    <a:alpha val="43137"/>
                  </a:srgbClr>
                </a:outerShdw>
              </a:effectLst>
            </a:endParaRPr>
          </a:p>
        </p:txBody>
      </p:sp>
      <p:sp>
        <p:nvSpPr>
          <p:cNvPr id="19" name="CuadroTexto 18"/>
          <p:cNvSpPr txBox="1"/>
          <p:nvPr/>
        </p:nvSpPr>
        <p:spPr>
          <a:xfrm>
            <a:off x="2855640" y="4653136"/>
            <a:ext cx="1809150"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Distributiva</a:t>
            </a:r>
            <a:endParaRPr lang="es-ES" i="1" dirty="0">
              <a:solidFill>
                <a:srgbClr val="C00000"/>
              </a:solidFill>
              <a:effectLst>
                <a:outerShdw blurRad="38100" dist="38100" dir="2700000" algn="tl">
                  <a:srgbClr val="000000">
                    <a:alpha val="43137"/>
                  </a:srgbClr>
                </a:outerShdw>
              </a:effectLst>
            </a:endParaRPr>
          </a:p>
        </p:txBody>
      </p:sp>
      <p:sp>
        <p:nvSpPr>
          <p:cNvPr id="20" name="CuadroTexto 19"/>
          <p:cNvSpPr txBox="1"/>
          <p:nvPr/>
        </p:nvSpPr>
        <p:spPr>
          <a:xfrm>
            <a:off x="2855640" y="5939988"/>
            <a:ext cx="1612942"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Negación</a:t>
            </a:r>
            <a:endParaRPr lang="es-ES" i="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00926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365" name="TextBox 1"/>
          <p:cNvSpPr txBox="1">
            <a:spLocks noChangeArrowheads="1"/>
          </p:cNvSpPr>
          <p:nvPr/>
        </p:nvSpPr>
        <p:spPr bwMode="auto">
          <a:xfrm>
            <a:off x="2438401" y="1358901"/>
            <a:ext cx="4655121"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Funciones</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Equivalentes</a:t>
            </a:r>
          </a:p>
        </p:txBody>
      </p:sp>
      <p:sp>
        <p:nvSpPr>
          <p:cNvPr id="143366" name="TextBox 1"/>
          <p:cNvSpPr txBox="1">
            <a:spLocks noChangeArrowheads="1"/>
          </p:cNvSpPr>
          <p:nvPr/>
        </p:nvSpPr>
        <p:spPr bwMode="auto">
          <a:xfrm>
            <a:off x="2451100" y="2743200"/>
            <a:ext cx="173124"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21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94001" y="2755900"/>
            <a:ext cx="6716713" cy="2687638"/>
          </a:xfrm>
          <a:prstGeom prst="rect">
            <a:avLst/>
          </a:prstGeom>
          <a:noFill/>
        </p:spPr>
        <p:txBody>
          <a:bodyPr wrap="none" lIns="0" tIns="0" rIns="0">
            <a:spAutoFit/>
          </a:bodyPr>
          <a:lstStyle/>
          <a:p>
            <a:pPr>
              <a:lnSpc>
                <a:spcPts val="2200"/>
              </a:lnSpc>
              <a:defRPr/>
            </a:pPr>
            <a:r>
              <a:rPr lang="en-US" altLang="zh-CN" sz="2400" dirty="0">
                <a:solidFill>
                  <a:srgbClr val="003366"/>
                </a:solidFill>
                <a:latin typeface="Times New Roman" pitchFamily="18" charset="0"/>
                <a:cs typeface="Times New Roman" pitchFamily="18" charset="0"/>
              </a:rPr>
              <a:t>Dos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funciones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conmutación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equivalentes</a:t>
            </a:r>
          </a:p>
          <a:p>
            <a:pPr>
              <a:lnSpc>
                <a:spcPts val="2800"/>
              </a:lnSpc>
              <a:defRPr/>
            </a:pPr>
            <a:r>
              <a:rPr lang="en-US" altLang="zh-CN" sz="2400" dirty="0">
                <a:solidFill>
                  <a:srgbClr val="003366"/>
                </a:solidFill>
                <a:latin typeface="Times New Roman" pitchFamily="18" charset="0"/>
                <a:cs typeface="Times New Roman" pitchFamily="18" charset="0"/>
              </a:rPr>
              <a:t>cuando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expansiones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canónicas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son</a:t>
            </a:r>
          </a:p>
          <a:p>
            <a:pPr>
              <a:lnSpc>
                <a:spcPts val="2800"/>
              </a:lnSpc>
              <a:defRPr/>
            </a:pPr>
            <a:r>
              <a:rPr lang="en-US" altLang="zh-CN" sz="2400" dirty="0">
                <a:solidFill>
                  <a:srgbClr val="003366"/>
                </a:solidFill>
                <a:latin typeface="Times New Roman" pitchFamily="18" charset="0"/>
                <a:cs typeface="Times New Roman" pitchFamily="18" charset="0"/>
              </a:rPr>
              <a:t>idénticas,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decir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tienen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mismo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valor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salida</a:t>
            </a:r>
          </a:p>
          <a:p>
            <a:pPr>
              <a:lnSpc>
                <a:spcPts val="2800"/>
              </a:lnSpc>
              <a:defRPr/>
            </a:pPr>
            <a:r>
              <a:rPr lang="en-US" altLang="zh-CN" sz="2400" dirty="0">
                <a:solidFill>
                  <a:srgbClr val="003366"/>
                </a:solidFill>
                <a:latin typeface="Times New Roman" pitchFamily="18" charset="0"/>
                <a:cs typeface="Times New Roman" pitchFamily="18" charset="0"/>
              </a:rPr>
              <a:t>para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mismas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combinaciones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entradas.</a:t>
            </a:r>
          </a:p>
          <a:p>
            <a:pPr>
              <a:lnSpc>
                <a:spcPts val="1000"/>
              </a:lnSpc>
              <a:defRPr/>
            </a:pPr>
            <a:endParaRPr lang="en-US" altLang="zh-CN" dirty="0"/>
          </a:p>
          <a:p>
            <a:pPr>
              <a:lnSpc>
                <a:spcPts val="1000"/>
              </a:lnSpc>
              <a:defRPr/>
            </a:pPr>
            <a:endParaRPr lang="en-US" altLang="zh-CN" dirty="0"/>
          </a:p>
          <a:p>
            <a:pPr>
              <a:lnSpc>
                <a:spcPts val="2400"/>
              </a:lnSpc>
              <a:defRPr/>
            </a:pP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forma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similar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expresar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mismo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dos</a:t>
            </a:r>
          </a:p>
          <a:p>
            <a:pPr>
              <a:lnSpc>
                <a:spcPts val="2800"/>
              </a:lnSpc>
              <a:defRPr/>
            </a:pPr>
            <a:r>
              <a:rPr lang="en-US" altLang="zh-CN" sz="2400" dirty="0">
                <a:solidFill>
                  <a:srgbClr val="003366"/>
                </a:solidFill>
                <a:latin typeface="Times New Roman" pitchFamily="18" charset="0"/>
                <a:cs typeface="Times New Roman" pitchFamily="18" charset="0"/>
              </a:rPr>
              <a:t>funciones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conmutación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son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equivalentes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cuando</a:t>
            </a:r>
          </a:p>
          <a:p>
            <a:pPr>
              <a:lnSpc>
                <a:spcPts val="2800"/>
              </a:lnSpc>
              <a:defRPr/>
            </a:pPr>
            <a:r>
              <a:rPr lang="en-US" altLang="zh-CN" sz="2400" dirty="0">
                <a:solidFill>
                  <a:srgbClr val="003366"/>
                </a:solidFill>
                <a:latin typeface="Times New Roman" pitchFamily="18" charset="0"/>
                <a:cs typeface="Times New Roman" pitchFamily="18" charset="0"/>
              </a:rPr>
              <a:t>tienen</a:t>
            </a:r>
            <a:r>
              <a:rPr lang="en-US" altLang="zh-CN" sz="2400" dirty="0">
                <a:latin typeface="Times New Roman" pitchFamily="18" charset="0"/>
                <a:cs typeface="Times New Roman" pitchFamily="18" charset="0"/>
              </a:rPr>
              <a:t> </a:t>
            </a:r>
            <a:r>
              <a:rPr lang="en-US" altLang="zh-CN" sz="240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la misma Tabla de Verdad</a:t>
            </a:r>
            <a:r>
              <a:rPr lang="en-US" altLang="zh-CN" sz="2400" dirty="0">
                <a:solidFill>
                  <a:srgbClr val="003366"/>
                </a:solidFill>
                <a:latin typeface="Times New Roman" pitchFamily="18" charset="0"/>
                <a:cs typeface="Times New Roman" pitchFamily="18" charset="0"/>
              </a:rPr>
              <a:t>.</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33499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413" name="TextBox 1"/>
          <p:cNvSpPr txBox="1">
            <a:spLocks noChangeArrowheads="1"/>
          </p:cNvSpPr>
          <p:nvPr/>
        </p:nvSpPr>
        <p:spPr bwMode="auto">
          <a:xfrm>
            <a:off x="2438400" y="1358901"/>
            <a:ext cx="5411738"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Minimización</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de</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Funciones</a:t>
            </a:r>
          </a:p>
        </p:txBody>
      </p:sp>
      <p:sp>
        <p:nvSpPr>
          <p:cNvPr id="145414" name="TextBox 1"/>
          <p:cNvSpPr txBox="1">
            <a:spLocks noChangeArrowheads="1"/>
          </p:cNvSpPr>
          <p:nvPr/>
        </p:nvSpPr>
        <p:spPr bwMode="auto">
          <a:xfrm>
            <a:off x="2451100" y="25146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05101" y="2565400"/>
            <a:ext cx="6210033" cy="2033890"/>
          </a:xfrm>
          <a:prstGeom prst="rect">
            <a:avLst/>
          </a:prstGeom>
          <a:noFill/>
        </p:spPr>
        <p:txBody>
          <a:bodyPr wrap="none" lIns="0" tIns="0" rIns="0">
            <a:spAutoFit/>
          </a:bodyPr>
          <a:lstStyle/>
          <a:p>
            <a:pPr>
              <a:lnSpc>
                <a:spcPts val="2500"/>
              </a:lnSpc>
              <a:tabLst>
                <a:tab pos="38100" algn="l"/>
                <a:tab pos="88900" algn="l"/>
              </a:tabLst>
              <a:defRPr/>
            </a:pPr>
            <a:r>
              <a:rPr lang="en-US" altLang="zh-CN" dirty="0"/>
              <a:t>		</a:t>
            </a:r>
            <a:r>
              <a:rPr lang="en-US" altLang="zh-CN" sz="2795" dirty="0">
                <a:solidFill>
                  <a:srgbClr val="003366"/>
                </a:solidFill>
                <a:latin typeface="Times New Roman" pitchFamily="18" charset="0"/>
                <a:cs typeface="Times New Roman" pitchFamily="18" charset="0"/>
              </a:rPr>
              <a:t>Minimizar</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función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conmutación</a:t>
            </a:r>
          </a:p>
          <a:p>
            <a:pPr>
              <a:lnSpc>
                <a:spcPts val="1000"/>
              </a:lnSpc>
              <a:defRPr/>
            </a:pPr>
            <a:endParaRPr lang="en-US" altLang="zh-CN" dirty="0"/>
          </a:p>
          <a:p>
            <a:pPr>
              <a:lnSpc>
                <a:spcPts val="3300"/>
              </a:lnSpc>
              <a:tabLst>
                <a:tab pos="38100" algn="l"/>
                <a:tab pos="88900" algn="l"/>
              </a:tabLst>
              <a:defRPr/>
            </a:pPr>
            <a:r>
              <a:rPr lang="en-US" altLang="zh-CN" dirty="0"/>
              <a:t>	</a:t>
            </a:r>
            <a:r>
              <a:rPr lang="en-US" altLang="zh-CN" sz="2402" dirty="0">
                <a:solidFill>
                  <a:srgbClr val="003366"/>
                </a:solidFill>
                <a:latin typeface="Times New Roman" pitchFamily="18" charset="0"/>
                <a:cs typeface="Times New Roman" pitchFamily="18" charset="0"/>
              </a:rPr>
              <a:t>F</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1</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n</a:t>
            </a:r>
            <a:r>
              <a:rPr lang="en-US" altLang="zh-CN" sz="2402" dirty="0">
                <a:solidFill>
                  <a:srgbClr val="003366"/>
                </a:solidFill>
                <a:latin typeface="Times New Roman" pitchFamily="18" charset="0"/>
                <a:cs typeface="Times New Roman" pitchFamily="18" charset="0"/>
              </a:rPr>
              <a:t>)</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encontrar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función</a:t>
            </a:r>
          </a:p>
          <a:p>
            <a:pPr>
              <a:lnSpc>
                <a:spcPts val="3500"/>
              </a:lnSpc>
              <a:tabLst>
                <a:tab pos="38100" algn="l"/>
                <a:tab pos="88900" algn="l"/>
              </a:tabLst>
              <a:defRPr/>
            </a:pPr>
            <a:r>
              <a:rPr lang="en-US" altLang="zh-CN" sz="2400" dirty="0">
                <a:solidFill>
                  <a:srgbClr val="003366"/>
                </a:solidFill>
                <a:latin typeface="Times New Roman" pitchFamily="18" charset="0"/>
                <a:cs typeface="Times New Roman" pitchFamily="18" charset="0"/>
              </a:rPr>
              <a:t>G</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1</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2</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X</a:t>
            </a:r>
            <a:r>
              <a:rPr lang="en-US" altLang="zh-CN" sz="1596" dirty="0">
                <a:solidFill>
                  <a:srgbClr val="003366"/>
                </a:solidFill>
                <a:latin typeface="Times New Roman" pitchFamily="18" charset="0"/>
                <a:cs typeface="Times New Roman" pitchFamily="18" charset="0"/>
              </a:rPr>
              <a:t>n</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equivalente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que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contenga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p>
          <a:p>
            <a:pPr>
              <a:lnSpc>
                <a:spcPts val="2400"/>
              </a:lnSpc>
              <a:tabLst>
                <a:tab pos="38100" algn="l"/>
                <a:tab pos="88900" algn="l"/>
              </a:tabLst>
              <a:defRPr/>
            </a:pPr>
            <a:r>
              <a:rPr lang="en-US" altLang="zh-CN" dirty="0"/>
              <a:t>		</a:t>
            </a:r>
            <a:r>
              <a:rPr lang="en-US" altLang="zh-CN" sz="2400" dirty="0">
                <a:solidFill>
                  <a:srgbClr val="003366"/>
                </a:solidFill>
                <a:latin typeface="Times New Roman" pitchFamily="18" charset="0"/>
                <a:cs typeface="Times New Roman" pitchFamily="18" charset="0"/>
              </a:rPr>
              <a:t>mínimo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número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términos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y</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literales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a:t>
            </a:r>
          </a:p>
          <a:p>
            <a:pPr>
              <a:lnSpc>
                <a:spcPts val="2800"/>
              </a:lnSpc>
              <a:tabLst>
                <a:tab pos="38100" algn="l"/>
                <a:tab pos="88900" algn="l"/>
              </a:tabLst>
              <a:defRPr/>
            </a:pPr>
            <a:r>
              <a:rPr lang="en-US" altLang="zh-CN" dirty="0"/>
              <a:t>		</a:t>
            </a:r>
            <a:r>
              <a:rPr lang="en-US" altLang="zh-CN" sz="2402" dirty="0">
                <a:solidFill>
                  <a:srgbClr val="003366"/>
                </a:solidFill>
                <a:latin typeface="Times New Roman" pitchFamily="18" charset="0"/>
                <a:cs typeface="Times New Roman" pitchFamily="18" charset="0"/>
              </a:rPr>
              <a:t>expresión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OR</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AND.</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9259132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Box 1"/>
          <p:cNvSpPr txBox="1"/>
          <p:nvPr/>
        </p:nvSpPr>
        <p:spPr>
          <a:xfrm>
            <a:off x="2667000" y="2743201"/>
            <a:ext cx="7245424" cy="3444533"/>
          </a:xfrm>
          <a:prstGeom prst="rect">
            <a:avLst/>
          </a:prstGeom>
          <a:noFill/>
        </p:spPr>
        <p:txBody>
          <a:bodyPr wrap="square" lIns="0" tIns="0" rIns="0">
            <a:spAutoFit/>
          </a:bodyPr>
          <a:lstStyle/>
          <a:p>
            <a:pPr>
              <a:lnSpc>
                <a:spcPts val="2500"/>
              </a:lnSpc>
              <a:tabLst>
                <a:tab pos="88900" algn="l"/>
                <a:tab pos="1219200" algn="l"/>
              </a:tabLst>
              <a:defRPr/>
            </a:pPr>
            <a:r>
              <a:rPr lang="en-US" altLang="zh-CN" dirty="0"/>
              <a:t>	</a:t>
            </a:r>
            <a:r>
              <a:rPr lang="en-US" altLang="zh-CN" sz="2795" dirty="0">
                <a:solidFill>
                  <a:srgbClr val="003366"/>
                </a:solidFill>
                <a:latin typeface="Times New Roman" pitchFamily="18" charset="0"/>
                <a:cs typeface="Times New Roman" pitchFamily="18" charset="0"/>
              </a:rPr>
              <a:t>Ejemplo:</a:t>
            </a:r>
          </a:p>
          <a:p>
            <a:pPr>
              <a:lnSpc>
                <a:spcPts val="1000"/>
              </a:lnSpc>
              <a:defRPr/>
            </a:pPr>
            <a:endParaRPr lang="en-US" altLang="zh-CN" dirty="0"/>
          </a:p>
          <a:p>
            <a:pPr>
              <a:lnSpc>
                <a:spcPts val="1000"/>
              </a:lnSpc>
              <a:defRPr/>
            </a:pPr>
            <a:endParaRPr lang="en-US" altLang="zh-CN" dirty="0"/>
          </a:p>
          <a:p>
            <a:pPr>
              <a:lnSpc>
                <a:spcPts val="3000"/>
              </a:lnSpc>
              <a:tabLst>
                <a:tab pos="88900" algn="l"/>
                <a:tab pos="1219200" algn="l"/>
              </a:tabLst>
              <a:defRPr/>
            </a:pPr>
            <a:r>
              <a:rPr lang="en-US" altLang="zh-CN" sz="2400" dirty="0">
                <a:solidFill>
                  <a:srgbClr val="003366"/>
                </a:solidFill>
                <a:latin typeface="Times New Roman" pitchFamily="18" charset="0"/>
                <a:cs typeface="Times New Roman" pitchFamily="18" charset="0"/>
              </a:rPr>
              <a:t>F(A,B,C,D)=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 C 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 C 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 C 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ACD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 B D</a:t>
            </a:r>
            <a:endParaRPr lang="en-US" altLang="zh-CN" sz="2400" dirty="0">
              <a:solidFill>
                <a:srgbClr val="003366"/>
              </a:solidFill>
              <a:latin typeface="Times New Roman" pitchFamily="18" charset="0"/>
              <a:cs typeface="Times New Roman" pitchFamily="18" charset="0"/>
            </a:endParaRPr>
          </a:p>
          <a:p>
            <a:pPr>
              <a:lnSpc>
                <a:spcPts val="1000"/>
              </a:lnSpc>
              <a:defRPr/>
            </a:pPr>
            <a:endParaRPr lang="en-US" altLang="zh-CN" dirty="0"/>
          </a:p>
          <a:p>
            <a:pPr>
              <a:lnSpc>
                <a:spcPts val="3000"/>
              </a:lnSpc>
              <a:tabLst>
                <a:tab pos="88900" algn="l"/>
                <a:tab pos="1219200" algn="l"/>
              </a:tabLst>
              <a:defRPr/>
            </a:pPr>
            <a:r>
              <a:rPr lang="en-US" altLang="zh-CN" dirty="0"/>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(A+A)CD</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(A+A)CD</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ABD</a:t>
            </a:r>
          </a:p>
          <a:p>
            <a:pPr>
              <a:lnSpc>
                <a:spcPts val="1000"/>
              </a:lnSpc>
              <a:defRPr/>
            </a:pPr>
            <a:endParaRPr lang="en-US" altLang="zh-CN" dirty="0"/>
          </a:p>
          <a:p>
            <a:pPr>
              <a:lnSpc>
                <a:spcPts val="3000"/>
              </a:lnSpc>
              <a:tabLst>
                <a:tab pos="88900" algn="l"/>
                <a:tab pos="1219200" algn="l"/>
              </a:tabLst>
              <a:defRPr/>
            </a:pPr>
            <a:r>
              <a:rPr lang="en-US" altLang="zh-CN" dirty="0"/>
              <a:t>		</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CD</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CD</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ABD</a:t>
            </a:r>
          </a:p>
          <a:p>
            <a:pPr>
              <a:lnSpc>
                <a:spcPts val="1000"/>
              </a:lnSpc>
              <a:defRPr/>
            </a:pPr>
            <a:endParaRPr lang="en-US" altLang="zh-CN" dirty="0"/>
          </a:p>
          <a:p>
            <a:pPr>
              <a:lnSpc>
                <a:spcPts val="3000"/>
              </a:lnSpc>
              <a:tabLst>
                <a:tab pos="88900" algn="l"/>
                <a:tab pos="1219200" algn="l"/>
              </a:tabLst>
              <a:defRPr/>
            </a:pPr>
            <a:r>
              <a:rPr lang="en-US" altLang="zh-CN" dirty="0"/>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(C+C)D</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ABD</a:t>
            </a:r>
          </a:p>
          <a:p>
            <a:pPr>
              <a:lnSpc>
                <a:spcPts val="1000"/>
              </a:lnSpc>
              <a:defRPr/>
            </a:pPr>
            <a:endParaRPr lang="en-US" altLang="zh-CN" dirty="0"/>
          </a:p>
          <a:p>
            <a:pPr>
              <a:lnSpc>
                <a:spcPts val="3000"/>
              </a:lnSpc>
              <a:tabLst>
                <a:tab pos="88900" algn="l"/>
                <a:tab pos="1219200" algn="l"/>
              </a:tabLst>
              <a:defRPr/>
            </a:pPr>
            <a:r>
              <a:rPr lang="en-US" altLang="zh-CN" dirty="0"/>
              <a:t>		</a:t>
            </a:r>
            <a:r>
              <a:rPr lang="en-US" altLang="zh-CN" sz="2795" dirty="0">
                <a:solidFill>
                  <a:srgbClr val="003366"/>
                </a:solidFill>
                <a:latin typeface="Times New Roman" pitchFamily="18" charset="0"/>
                <a:cs typeface="Times New Roman"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 + A B D</a:t>
            </a:r>
          </a:p>
          <a:p>
            <a:pPr>
              <a:lnSpc>
                <a:spcPts val="3000"/>
              </a:lnSpc>
              <a:tabLst>
                <a:tab pos="88900" algn="l"/>
                <a:tab pos="1219200" algn="l"/>
              </a:tabLst>
              <a:defRPr/>
            </a:pPr>
            <a:r>
              <a:rPr lang="en-US" altLang="zh-CN" dirty="0"/>
              <a:t>		</a:t>
            </a:r>
            <a:r>
              <a:rPr lang="en-US" altLang="zh-CN" dirty="0">
                <a:solidFill>
                  <a:srgbClr val="FF0000"/>
                </a:solidFill>
              </a:rPr>
              <a:t>¿Se </a:t>
            </a:r>
            <a:r>
              <a:rPr lang="en-US" altLang="zh-CN" dirty="0" err="1">
                <a:solidFill>
                  <a:srgbClr val="FF0000"/>
                </a:solidFill>
              </a:rPr>
              <a:t>puede</a:t>
            </a:r>
            <a:r>
              <a:rPr lang="en-US" altLang="zh-CN" dirty="0">
                <a:solidFill>
                  <a:srgbClr val="FF0000"/>
                </a:solidFill>
              </a:rPr>
              <a:t> </a:t>
            </a:r>
            <a:r>
              <a:rPr lang="en-US" altLang="zh-CN" dirty="0" err="1">
                <a:solidFill>
                  <a:srgbClr val="FF0000"/>
                </a:solidFill>
              </a:rPr>
              <a:t>simplificar</a:t>
            </a:r>
            <a:r>
              <a:rPr lang="en-US" altLang="zh-CN" dirty="0">
                <a:solidFill>
                  <a:srgbClr val="FF0000"/>
                </a:solidFill>
              </a:rPr>
              <a:t> mas?</a:t>
            </a:r>
            <a:endParaRPr lang="en-US" altLang="zh-CN" sz="2795" dirty="0">
              <a:solidFill>
                <a:srgbClr val="003366"/>
              </a:solidFill>
              <a:latin typeface="Times New Roman" pitchFamily="18" charset="0"/>
              <a:cs typeface="Times New Roman" pitchFamily="18" charset="0"/>
            </a:endParaRP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4400550"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4689872"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977904"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5769992"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6058024"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endParaRPr lang="zh-CN" altLang="en-US" dirty="0"/>
          </a:p>
        </p:txBody>
      </p:sp>
      <p:sp>
        <p:nvSpPr>
          <p:cNvPr id="13" name="Freeform 3"/>
          <p:cNvSpPr/>
          <p:nvPr/>
        </p:nvSpPr>
        <p:spPr>
          <a:xfrm>
            <a:off x="6706096"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7210152"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zh-CN" altLang="en-US" dirty="0"/>
              <a:t> </a:t>
            </a:r>
            <a:endParaRPr lang="zh-CN" altLang="en-US" dirty="0"/>
          </a:p>
        </p:txBody>
      </p:sp>
      <p:sp>
        <p:nvSpPr>
          <p:cNvPr id="15" name="Freeform 3"/>
          <p:cNvSpPr/>
          <p:nvPr/>
        </p:nvSpPr>
        <p:spPr>
          <a:xfrm>
            <a:off x="8218264"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9027147" y="3280792"/>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9298384" y="32766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508635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9" name="Freeform 3"/>
          <p:cNvSpPr/>
          <p:nvPr/>
        </p:nvSpPr>
        <p:spPr>
          <a:xfrm>
            <a:off x="6400800" y="42672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0" name="Freeform 3"/>
          <p:cNvSpPr/>
          <p:nvPr/>
        </p:nvSpPr>
        <p:spPr>
          <a:xfrm>
            <a:off x="6172200" y="4740275"/>
            <a:ext cx="266700" cy="76200"/>
          </a:xfrm>
          <a:custGeom>
            <a:avLst/>
            <a:gdLst>
              <a:gd name="connsiteX0" fmla="*/ 19050 w 266700"/>
              <a:gd name="connsiteY0" fmla="*/ 19050 h 76200"/>
              <a:gd name="connsiteX1" fmla="*/ 247650 w 266700"/>
              <a:gd name="connsiteY1" fmla="*/ 19050 h 76200"/>
            </a:gdLst>
            <a:ahLst/>
            <a:cxnLst>
              <a:cxn ang="0">
                <a:pos x="connsiteX0" y="connsiteY0"/>
              </a:cxn>
              <a:cxn ang="1">
                <a:pos x="connsiteX1" y="connsiteY1"/>
              </a:cxn>
            </a:cxnLst>
            <a:rect l="l" t="t" r="r" b="b"/>
            <a:pathLst>
              <a:path w="266700" h="76200">
                <a:moveTo>
                  <a:pt x="19050" y="19050"/>
                </a:moveTo>
                <a:lnTo>
                  <a:pt x="2476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 name="Freeform 3"/>
          <p:cNvSpPr/>
          <p:nvPr/>
        </p:nvSpPr>
        <p:spPr>
          <a:xfrm>
            <a:off x="4267200" y="5334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Freeform 3"/>
          <p:cNvSpPr/>
          <p:nvPr/>
        </p:nvSpPr>
        <p:spPr>
          <a:xfrm>
            <a:off x="8290272"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5" name="Freeform 3"/>
          <p:cNvSpPr/>
          <p:nvPr/>
        </p:nvSpPr>
        <p:spPr>
          <a:xfrm>
            <a:off x="432435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 name="Freeform 3"/>
          <p:cNvSpPr/>
          <p:nvPr/>
        </p:nvSpPr>
        <p:spPr>
          <a:xfrm>
            <a:off x="539115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7" name="Freeform 3"/>
          <p:cNvSpPr/>
          <p:nvPr/>
        </p:nvSpPr>
        <p:spPr>
          <a:xfrm>
            <a:off x="609600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Freeform 3"/>
          <p:cNvSpPr/>
          <p:nvPr/>
        </p:nvSpPr>
        <p:spPr>
          <a:xfrm>
            <a:off x="716280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 name="Freeform 3"/>
          <p:cNvSpPr/>
          <p:nvPr/>
        </p:nvSpPr>
        <p:spPr>
          <a:xfrm>
            <a:off x="8002240" y="3810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0" name="Freeform 3"/>
          <p:cNvSpPr/>
          <p:nvPr/>
        </p:nvSpPr>
        <p:spPr>
          <a:xfrm>
            <a:off x="4191000" y="42672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1" name="Freeform 3"/>
          <p:cNvSpPr/>
          <p:nvPr/>
        </p:nvSpPr>
        <p:spPr>
          <a:xfrm>
            <a:off x="4495800" y="42672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4" name="Freeform 3"/>
          <p:cNvSpPr/>
          <p:nvPr/>
        </p:nvSpPr>
        <p:spPr>
          <a:xfrm>
            <a:off x="5257800" y="42672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5" name="Freeform 3"/>
          <p:cNvSpPr/>
          <p:nvPr/>
        </p:nvSpPr>
        <p:spPr>
          <a:xfrm>
            <a:off x="6096000" y="42672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6" name="Freeform 3"/>
          <p:cNvSpPr/>
          <p:nvPr/>
        </p:nvSpPr>
        <p:spPr>
          <a:xfrm>
            <a:off x="4267200" y="47244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8" name="Freeform 3"/>
          <p:cNvSpPr/>
          <p:nvPr/>
        </p:nvSpPr>
        <p:spPr>
          <a:xfrm>
            <a:off x="5105400" y="47244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29" name="Freeform 3"/>
          <p:cNvSpPr/>
          <p:nvPr/>
        </p:nvSpPr>
        <p:spPr>
          <a:xfrm>
            <a:off x="5867400" y="47244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31" name="Freeform 3"/>
          <p:cNvSpPr/>
          <p:nvPr/>
        </p:nvSpPr>
        <p:spPr>
          <a:xfrm>
            <a:off x="5165725" y="53340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7489" name="TextBox 1"/>
          <p:cNvSpPr txBox="1">
            <a:spLocks noChangeArrowheads="1"/>
          </p:cNvSpPr>
          <p:nvPr/>
        </p:nvSpPr>
        <p:spPr bwMode="auto">
          <a:xfrm>
            <a:off x="2374900" y="1295401"/>
            <a:ext cx="5411738"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Minimización</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de</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Funciones</a:t>
            </a:r>
          </a:p>
        </p:txBody>
      </p:sp>
      <p:sp>
        <p:nvSpPr>
          <p:cNvPr id="4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Elipse 1"/>
          <p:cNvSpPr/>
          <p:nvPr/>
        </p:nvSpPr>
        <p:spPr>
          <a:xfrm>
            <a:off x="4343401" y="3113088"/>
            <a:ext cx="323849" cy="620713"/>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0" name="Elipse 39"/>
          <p:cNvSpPr/>
          <p:nvPr/>
        </p:nvSpPr>
        <p:spPr>
          <a:xfrm>
            <a:off x="5431160" y="3276600"/>
            <a:ext cx="304800" cy="4572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1" name="Elipse 40"/>
          <p:cNvSpPr/>
          <p:nvPr/>
        </p:nvSpPr>
        <p:spPr>
          <a:xfrm>
            <a:off x="6669830" y="3113088"/>
            <a:ext cx="290267" cy="620713"/>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2" name="Elipse 41"/>
          <p:cNvSpPr/>
          <p:nvPr/>
        </p:nvSpPr>
        <p:spPr>
          <a:xfrm>
            <a:off x="7807424" y="3276600"/>
            <a:ext cx="304800" cy="4572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dirty="0"/>
              <a:t>000</a:t>
            </a:r>
            <a:endParaRPr lang="es-ES" dirty="0"/>
          </a:p>
        </p:txBody>
      </p:sp>
      <p:sp>
        <p:nvSpPr>
          <p:cNvPr id="45" name="Elipse 44"/>
          <p:cNvSpPr/>
          <p:nvPr/>
        </p:nvSpPr>
        <p:spPr>
          <a:xfrm rot="16200000">
            <a:off x="4381502" y="3467100"/>
            <a:ext cx="533400" cy="10668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6" name="Elipse 45"/>
          <p:cNvSpPr/>
          <p:nvPr/>
        </p:nvSpPr>
        <p:spPr>
          <a:xfrm rot="16200000">
            <a:off x="6210300" y="3467100"/>
            <a:ext cx="533400" cy="10668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7" name="Elipse 46"/>
          <p:cNvSpPr/>
          <p:nvPr/>
        </p:nvSpPr>
        <p:spPr>
          <a:xfrm>
            <a:off x="4191000" y="4330700"/>
            <a:ext cx="228600" cy="3937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8" name="Elipse 47"/>
          <p:cNvSpPr/>
          <p:nvPr/>
        </p:nvSpPr>
        <p:spPr>
          <a:xfrm>
            <a:off x="5029200" y="4267200"/>
            <a:ext cx="304800" cy="4572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49" name="Elipse 48"/>
          <p:cNvSpPr/>
          <p:nvPr/>
        </p:nvSpPr>
        <p:spPr>
          <a:xfrm rot="16200000">
            <a:off x="4419603" y="4495800"/>
            <a:ext cx="457199" cy="1066800"/>
          </a:xfrm>
          <a:prstGeom prst="ellipse">
            <a:avLst/>
          </a:prstGeom>
          <a:solidFill>
            <a:srgbClr val="FFFF00">
              <a:alpha val="16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50" name="Freeform 3"/>
          <p:cNvSpPr/>
          <p:nvPr/>
        </p:nvSpPr>
        <p:spPr>
          <a:xfrm>
            <a:off x="5486400" y="5334000"/>
            <a:ext cx="266700" cy="76200"/>
          </a:xfrm>
          <a:custGeom>
            <a:avLst/>
            <a:gdLst>
              <a:gd name="connsiteX0" fmla="*/ 19050 w 266700"/>
              <a:gd name="connsiteY0" fmla="*/ 19050 h 76200"/>
              <a:gd name="connsiteX1" fmla="*/ 247650 w 266700"/>
              <a:gd name="connsiteY1" fmla="*/ 19050 h 76200"/>
            </a:gdLst>
            <a:ahLst/>
            <a:cxnLst>
              <a:cxn ang="0">
                <a:pos x="connsiteX0" y="connsiteY0"/>
              </a:cxn>
              <a:cxn ang="1">
                <a:pos x="connsiteX1" y="connsiteY1"/>
              </a:cxn>
            </a:cxnLst>
            <a:rect l="l" t="t" r="r" b="b"/>
            <a:pathLst>
              <a:path w="266700" h="76200">
                <a:moveTo>
                  <a:pt x="19050" y="19050"/>
                </a:moveTo>
                <a:lnTo>
                  <a:pt x="2476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21169625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509" name="TextBox 1"/>
          <p:cNvSpPr txBox="1">
            <a:spLocks noChangeArrowheads="1"/>
          </p:cNvSpPr>
          <p:nvPr/>
        </p:nvSpPr>
        <p:spPr bwMode="auto">
          <a:xfrm>
            <a:off x="2438401" y="1358901"/>
            <a:ext cx="4052391"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Mapas</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de</a:t>
            </a:r>
            <a:r>
              <a:rPr lang="en-US" altLang="zh-CN" sz="3600">
                <a:latin typeface="Times New Roman" panose="02020603050405020304" pitchFamily="18" charset="0"/>
                <a:cs typeface="Times New Roman" panose="02020603050405020304" pitchFamily="18" charset="0"/>
              </a:rPr>
              <a:t> </a:t>
            </a:r>
            <a:r>
              <a:rPr lang="en-US" altLang="zh-CN" sz="3600" b="1">
                <a:solidFill>
                  <a:srgbClr val="006666"/>
                </a:solidFill>
                <a:latin typeface="Times New Roman" panose="02020603050405020304" pitchFamily="18" charset="0"/>
                <a:cs typeface="Times New Roman" panose="02020603050405020304" pitchFamily="18" charset="0"/>
              </a:rPr>
              <a:t>Karnaugh</a:t>
            </a:r>
          </a:p>
        </p:txBody>
      </p:sp>
      <p:sp>
        <p:nvSpPr>
          <p:cNvPr id="149510" name="TextBox 1"/>
          <p:cNvSpPr txBox="1">
            <a:spLocks noChangeArrowheads="1"/>
          </p:cNvSpPr>
          <p:nvPr/>
        </p:nvSpPr>
        <p:spPr bwMode="auto">
          <a:xfrm>
            <a:off x="2451100" y="2552700"/>
            <a:ext cx="173124" cy="19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None/>
            </a:pPr>
            <a:r>
              <a:rPr lang="en-US" altLang="zh-CN" sz="1800" dirty="0">
                <a:solidFill>
                  <a:srgbClr val="003366"/>
                </a:solidFill>
                <a:latin typeface="Wingdings" panose="05000000000000000000" pitchFamily="2" charset="2"/>
                <a:cs typeface="Wingdings" panose="05000000000000000000" pitchFamily="2" charset="2"/>
              </a:rPr>
              <a:t></a:t>
            </a: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1000"/>
              </a:lnSpc>
              <a:spcBef>
                <a:spcPct val="0"/>
              </a:spcBef>
              <a:buNone/>
            </a:pPr>
            <a:endParaRPr lang="en-US" altLang="zh-CN" sz="1800" dirty="0">
              <a:cs typeface="Wingdings" panose="05000000000000000000" pitchFamily="2" charset="2"/>
            </a:endParaRPr>
          </a:p>
          <a:p>
            <a:pPr>
              <a:lnSpc>
                <a:spcPts val="2600"/>
              </a:lnSpc>
              <a:spcBef>
                <a:spcPct val="0"/>
              </a:spcBef>
              <a:buNone/>
            </a:pPr>
            <a:r>
              <a:rPr lang="en-US" altLang="zh-CN" sz="1800" dirty="0">
                <a:solidFill>
                  <a:srgbClr val="003366"/>
                </a:solidFill>
                <a:latin typeface="Wingdings" panose="05000000000000000000" pitchFamily="2" charset="2"/>
                <a:cs typeface="Wingdings" panose="05000000000000000000" pitchFamily="2" charset="2"/>
              </a:rPr>
              <a:t></a:t>
            </a:r>
          </a:p>
        </p:txBody>
      </p:sp>
      <p:sp>
        <p:nvSpPr>
          <p:cNvPr id="149511" name="TextBox 1"/>
          <p:cNvSpPr txBox="1">
            <a:spLocks noChangeArrowheads="1"/>
          </p:cNvSpPr>
          <p:nvPr/>
        </p:nvSpPr>
        <p:spPr bwMode="auto">
          <a:xfrm>
            <a:off x="2794000" y="2565400"/>
            <a:ext cx="6713376" cy="203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2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El</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mapa</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Karnaugh</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es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arreglo</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matricial</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p>
          <a:p>
            <a:pPr>
              <a:lnSpc>
                <a:spcPts val="28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todas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las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posibles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combinaciones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que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pueden</a:t>
            </a:r>
            <a:endParaRPr lang="en-US" altLang="zh-CN" sz="2400" dirty="0">
              <a:solidFill>
                <a:srgbClr val="003366"/>
              </a:solidFill>
              <a:latin typeface="Times New Roman" panose="02020603050405020304" pitchFamily="18" charset="0"/>
              <a:cs typeface="Times New Roman" panose="02020603050405020304" pitchFamily="18" charset="0"/>
            </a:endParaRPr>
          </a:p>
          <a:p>
            <a:pPr>
              <a:lnSpc>
                <a:spcPts val="28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asumir</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un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grupo</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variables</a:t>
            </a:r>
            <a:r>
              <a:rPr lang="en-US" altLang="zh-CN" sz="2400" dirty="0">
                <a:solidFill>
                  <a:srgbClr val="003366"/>
                </a:solidFill>
                <a:latin typeface="Times New Roman" panose="02020603050405020304" pitchFamily="18" charset="0"/>
                <a:cs typeface="Times New Roman" panose="02020603050405020304" pitchFamily="18" charset="0"/>
              </a:rPr>
              <a:t>.</a:t>
            </a:r>
            <a:endParaRPr lang="en-US" altLang="zh-CN" sz="1800" dirty="0">
              <a:cs typeface="Times New Roman" panose="02020603050405020304" pitchFamily="18" charset="0"/>
            </a:endParaRPr>
          </a:p>
          <a:p>
            <a:pPr>
              <a:lnSpc>
                <a:spcPts val="1000"/>
              </a:lnSpc>
              <a:spcBef>
                <a:spcPct val="0"/>
              </a:spcBef>
              <a:buNone/>
            </a:pPr>
            <a:endParaRPr lang="en-US" altLang="zh-CN" sz="1800" dirty="0">
              <a:cs typeface="Times New Roman" panose="02020603050405020304" pitchFamily="18" charset="0"/>
            </a:endParaRPr>
          </a:p>
          <a:p>
            <a:pPr>
              <a:lnSpc>
                <a:spcPts val="1000"/>
              </a:lnSpc>
              <a:spcBef>
                <a:spcPct val="0"/>
              </a:spcBef>
              <a:buNone/>
            </a:pPr>
            <a:endParaRPr lang="en-US" altLang="zh-CN" sz="1800" dirty="0">
              <a:cs typeface="Times New Roman" panose="02020603050405020304" pitchFamily="18" charset="0"/>
            </a:endParaRPr>
          </a:p>
          <a:p>
            <a:pPr>
              <a:lnSpc>
                <a:spcPts val="2900"/>
              </a:lnSpc>
              <a:spcBef>
                <a:spcPct val="0"/>
              </a:spcBef>
              <a:buNone/>
            </a:pPr>
            <a:r>
              <a:rPr lang="en-US" altLang="zh-CN" sz="2400" dirty="0">
                <a:solidFill>
                  <a:srgbClr val="003366"/>
                </a:solidFill>
                <a:latin typeface="Times New Roman" panose="02020603050405020304" pitchFamily="18" charset="0"/>
                <a:cs typeface="Times New Roman" panose="02020603050405020304" pitchFamily="18" charset="0"/>
              </a:rPr>
              <a:t>Los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mapas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Karnaugh</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son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formas</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modificadas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p>
          <a:p>
            <a:pPr>
              <a:lnSpc>
                <a:spcPts val="2800"/>
              </a:lnSpc>
              <a:spcBef>
                <a:spcPct val="0"/>
              </a:spcBef>
              <a:buNone/>
            </a:pPr>
            <a:r>
              <a:rPr lang="en-US" altLang="zh-CN" sz="2400" dirty="0" err="1">
                <a:solidFill>
                  <a:srgbClr val="003366"/>
                </a:solidFill>
                <a:latin typeface="Times New Roman" panose="02020603050405020304" pitchFamily="18" charset="0"/>
                <a:cs typeface="Times New Roman" panose="02020603050405020304" pitchFamily="18" charset="0"/>
              </a:rPr>
              <a:t>Tablas</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3366"/>
                </a:solidFill>
                <a:latin typeface="Times New Roman" panose="02020603050405020304" pitchFamily="18" charset="0"/>
                <a:cs typeface="Times New Roman" panose="02020603050405020304" pitchFamily="18" charset="0"/>
              </a:rPr>
              <a:t>de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Verdad</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que</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permiten</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minimizar</a:t>
            </a: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003366"/>
                </a:solidFill>
                <a:latin typeface="Times New Roman" panose="02020603050405020304" pitchFamily="18" charset="0"/>
                <a:cs typeface="Times New Roman" panose="02020603050405020304" pitchFamily="18" charset="0"/>
              </a:rPr>
              <a:t>funciones</a:t>
            </a:r>
            <a:endParaRPr lang="en-US" altLang="zh-CN" sz="2400" dirty="0">
              <a:solidFill>
                <a:srgbClr val="003366"/>
              </a:solidFill>
              <a:latin typeface="Times New Roman" panose="02020603050405020304" pitchFamily="18" charset="0"/>
              <a:cs typeface="Times New Roman" panose="02020603050405020304" pitchFamily="18" charset="0"/>
            </a:endParaRPr>
          </a:p>
        </p:txBody>
      </p:sp>
      <p:sp>
        <p:nvSpPr>
          <p:cNvPr id="10" name="Freeform 3"/>
          <p:cNvSpPr/>
          <p:nvPr/>
        </p:nvSpPr>
        <p:spPr>
          <a:xfrm>
            <a:off x="-3253793" y="97790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
          <p:cNvSpPr txBox="1">
            <a:spLocks noChangeArrowheads="1"/>
          </p:cNvSpPr>
          <p:nvPr/>
        </p:nvSpPr>
        <p:spPr bwMode="auto">
          <a:xfrm>
            <a:off x="2451100" y="4943794"/>
            <a:ext cx="165100"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1800" dirty="0">
                <a:solidFill>
                  <a:srgbClr val="003366"/>
                </a:solidFill>
                <a:latin typeface="Wingdings" panose="05000000000000000000" pitchFamily="2" charset="2"/>
                <a:cs typeface="Wingdings" panose="05000000000000000000" pitchFamily="2" charset="2"/>
              </a:rPr>
              <a:t></a:t>
            </a:r>
          </a:p>
        </p:txBody>
      </p:sp>
      <p:sp>
        <p:nvSpPr>
          <p:cNvPr id="13" name="TextBox 1"/>
          <p:cNvSpPr txBox="1"/>
          <p:nvPr/>
        </p:nvSpPr>
        <p:spPr>
          <a:xfrm>
            <a:off x="2794000" y="4931092"/>
            <a:ext cx="7190432" cy="1007968"/>
          </a:xfrm>
          <a:prstGeom prst="rect">
            <a:avLst/>
          </a:prstGeom>
          <a:noFill/>
        </p:spPr>
        <p:txBody>
          <a:bodyPr wrap="square" lIns="0" tIns="0" rIns="0">
            <a:spAutoFit/>
          </a:bodyPr>
          <a:lstStyle/>
          <a:p>
            <a:pPr>
              <a:lnSpc>
                <a:spcPts val="2500"/>
              </a:lnSpc>
              <a:defRPr/>
            </a:pPr>
            <a:r>
              <a:rPr lang="en-US" altLang="zh-CN" sz="2400" dirty="0">
                <a:solidFill>
                  <a:srgbClr val="003366"/>
                </a:solidFill>
                <a:latin typeface="Times New Roman" pitchFamily="18" charset="0"/>
                <a:cs typeface="Times New Roman" pitchFamily="18" charset="0"/>
              </a:rPr>
              <a:t>Los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mapas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Karnaugh</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permiten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diseño</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rápido</a:t>
            </a:r>
            <a:r>
              <a:rPr lang="en-US" altLang="zh-CN" sz="2400" dirty="0">
                <a:solidFill>
                  <a:srgbClr val="003366"/>
                </a:solidFill>
                <a:latin typeface="Times New Roman" pitchFamily="18" charset="0"/>
                <a:cs typeface="Times New Roman" pitchFamily="18" charset="0"/>
              </a:rPr>
              <a:t> de </a:t>
            </a:r>
            <a:r>
              <a:rPr lang="en-US" altLang="zh-CN" sz="2400" dirty="0" err="1">
                <a:solidFill>
                  <a:srgbClr val="003366"/>
                </a:solidFill>
                <a:latin typeface="Times New Roman" pitchFamily="18" charset="0"/>
                <a:cs typeface="Times New Roman" pitchFamily="18" charset="0"/>
              </a:rPr>
              <a:t>circuitos</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combnacionales</a:t>
            </a:r>
            <a:r>
              <a:rPr lang="en-US" altLang="zh-CN" sz="2400" dirty="0">
                <a:solidFill>
                  <a:srgbClr val="003366"/>
                </a:solidFill>
                <a:latin typeface="Times New Roman" pitchFamily="18" charset="0"/>
                <a:cs typeface="Times New Roman" pitchFamily="18" charset="0"/>
              </a:rPr>
              <a:t> de </a:t>
            </a:r>
            <a:r>
              <a:rPr lang="en-US" altLang="zh-CN" sz="2400" dirty="0" err="1">
                <a:solidFill>
                  <a:srgbClr val="003366"/>
                </a:solidFill>
                <a:latin typeface="Times New Roman" pitchFamily="18" charset="0"/>
                <a:cs typeface="Times New Roman" pitchFamily="18" charset="0"/>
              </a:rPr>
              <a:t>mínimo</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costo</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es</a:t>
            </a:r>
            <a:r>
              <a:rPr lang="en-US" altLang="zh-CN" sz="2400" dirty="0">
                <a:solidFill>
                  <a:srgbClr val="003366"/>
                </a:solidFill>
                <a:latin typeface="Times New Roman" pitchFamily="18" charset="0"/>
                <a:cs typeface="Times New Roman" pitchFamily="18" charset="0"/>
              </a:rPr>
              <a:t> </a:t>
            </a:r>
            <a:r>
              <a:rPr lang="en-US" altLang="zh-CN" sz="2400" dirty="0" err="1">
                <a:solidFill>
                  <a:srgbClr val="003366"/>
                </a:solidFill>
                <a:latin typeface="Times New Roman" pitchFamily="18" charset="0"/>
                <a:cs typeface="Times New Roman" pitchFamily="18" charset="0"/>
              </a:rPr>
              <a:t>decir</a:t>
            </a:r>
            <a:r>
              <a:rPr lang="en-US" altLang="zh-CN" sz="2400" dirty="0">
                <a:solidFill>
                  <a:srgbClr val="003366"/>
                </a:solidFill>
                <a:latin typeface="Times New Roman" pitchFamily="18" charset="0"/>
                <a:cs typeface="Times New Roman" pitchFamily="18" charset="0"/>
              </a:rPr>
              <a:t>, con el </a:t>
            </a:r>
            <a:r>
              <a:rPr lang="en-US" altLang="zh-CN" sz="2400" dirty="0" err="1">
                <a:solidFill>
                  <a:srgbClr val="003366"/>
                </a:solidFill>
                <a:latin typeface="Times New Roman" pitchFamily="18" charset="0"/>
                <a:cs typeface="Times New Roman" pitchFamily="18" charset="0"/>
              </a:rPr>
              <a:t>mínimo</a:t>
            </a:r>
            <a:r>
              <a:rPr lang="en-US" altLang="zh-CN" sz="2400" dirty="0">
                <a:solidFill>
                  <a:srgbClr val="003366"/>
                </a:solidFill>
                <a:latin typeface="Times New Roman" pitchFamily="18" charset="0"/>
                <a:cs typeface="Times New Roman" pitchFamily="18" charset="0"/>
              </a:rPr>
              <a:t> de </a:t>
            </a:r>
            <a:r>
              <a:rPr lang="en-US" altLang="zh-CN" sz="2400" dirty="0" err="1">
                <a:solidFill>
                  <a:srgbClr val="003366"/>
                </a:solidFill>
                <a:latin typeface="Times New Roman" pitchFamily="18" charset="0"/>
                <a:cs typeface="Times New Roman" pitchFamily="18" charset="0"/>
              </a:rPr>
              <a:t>número</a:t>
            </a:r>
            <a:r>
              <a:rPr lang="en-US" altLang="zh-CN" sz="2400" dirty="0">
                <a:solidFill>
                  <a:srgbClr val="003366"/>
                </a:solidFill>
                <a:latin typeface="Times New Roman" pitchFamily="18" charset="0"/>
                <a:cs typeface="Times New Roman" pitchFamily="18" charset="0"/>
              </a:rPr>
              <a:t> de </a:t>
            </a:r>
            <a:r>
              <a:rPr lang="en-US" altLang="zh-CN" sz="2400" dirty="0" err="1">
                <a:solidFill>
                  <a:srgbClr val="003366"/>
                </a:solidFill>
                <a:latin typeface="Times New Roman" pitchFamily="18" charset="0"/>
                <a:cs typeface="Times New Roman" pitchFamily="18" charset="0"/>
              </a:rPr>
              <a:t>compuertas</a:t>
            </a:r>
            <a:endParaRPr lang="en-US" altLang="zh-CN" sz="2400" dirty="0">
              <a:solidFill>
                <a:srgbClr val="003366"/>
              </a:solidFill>
              <a:latin typeface="Times New Roman" pitchFamily="18" charset="0"/>
              <a:cs typeface="Times New Roman" pitchFamily="18" charset="0"/>
            </a:endParaRPr>
          </a:p>
        </p:txBody>
      </p:sp>
    </p:spTree>
    <p:extLst>
      <p:ext uri="{BB962C8B-B14F-4D97-AF65-F5344CB8AC3E}">
        <p14:creationId xmlns:p14="http://schemas.microsoft.com/office/powerpoint/2010/main" val="137837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3629025" y="4778376"/>
            <a:ext cx="469900" cy="398463"/>
          </a:xfrm>
          <a:custGeom>
            <a:avLst/>
            <a:gdLst>
              <a:gd name="connsiteX0" fmla="*/ 19050 w 469900"/>
              <a:gd name="connsiteY0" fmla="*/ 19050 h 398399"/>
              <a:gd name="connsiteX1" fmla="*/ 450850 w 469900"/>
              <a:gd name="connsiteY1" fmla="*/ 379348 h 398399"/>
            </a:gdLst>
            <a:ahLst/>
            <a:cxnLst>
              <a:cxn ang="0">
                <a:pos x="connsiteX0" y="connsiteY0"/>
              </a:cxn>
              <a:cxn ang="1">
                <a:pos x="connsiteX1" y="connsiteY1"/>
              </a:cxn>
            </a:cxnLst>
            <a:rect l="l" t="t" r="r" b="b"/>
            <a:pathLst>
              <a:path w="469900" h="398399">
                <a:moveTo>
                  <a:pt x="19050" y="19050"/>
                </a:moveTo>
                <a:lnTo>
                  <a:pt x="450850" y="379348"/>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6726238" y="4778376"/>
            <a:ext cx="469900" cy="398463"/>
          </a:xfrm>
          <a:custGeom>
            <a:avLst/>
            <a:gdLst>
              <a:gd name="connsiteX0" fmla="*/ 19050 w 469900"/>
              <a:gd name="connsiteY0" fmla="*/ 19050 h 398399"/>
              <a:gd name="connsiteX1" fmla="*/ 450850 w 469900"/>
              <a:gd name="connsiteY1" fmla="*/ 379348 h 398399"/>
            </a:gdLst>
            <a:ahLst/>
            <a:cxnLst>
              <a:cxn ang="0">
                <a:pos x="connsiteX0" y="connsiteY0"/>
              </a:cxn>
              <a:cxn ang="1">
                <a:pos x="connsiteX1" y="connsiteY1"/>
              </a:cxn>
            </a:cxnLst>
            <a:rect l="l" t="t" r="r" b="b"/>
            <a:pathLst>
              <a:path w="469900" h="398399">
                <a:moveTo>
                  <a:pt x="19050" y="19050"/>
                </a:moveTo>
                <a:lnTo>
                  <a:pt x="450850" y="379348"/>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10" name="表格 4"/>
          <p:cNvGraphicFramePr>
            <a:graphicFrameLocks noGrp="1"/>
          </p:cNvGraphicFramePr>
          <p:nvPr/>
        </p:nvGraphicFramePr>
        <p:xfrm>
          <a:off x="7177088" y="5130800"/>
          <a:ext cx="2471736" cy="1035050"/>
        </p:xfrm>
        <a:graphic>
          <a:graphicData uri="http://schemas.openxmlformats.org/drawingml/2006/table">
            <a:tbl>
              <a:tblPr/>
              <a:tblGrid>
                <a:gridCol w="617489">
                  <a:extLst>
                    <a:ext uri="{9D8B030D-6E8A-4147-A177-3AD203B41FA5}">
                      <a16:colId xmlns="" xmlns:a16="http://schemas.microsoft.com/office/drawing/2014/main" val="20000"/>
                    </a:ext>
                  </a:extLst>
                </a:gridCol>
                <a:gridCol w="619141">
                  <a:extLst>
                    <a:ext uri="{9D8B030D-6E8A-4147-A177-3AD203B41FA5}">
                      <a16:colId xmlns="" xmlns:a16="http://schemas.microsoft.com/office/drawing/2014/main" val="20001"/>
                    </a:ext>
                  </a:extLst>
                </a:gridCol>
                <a:gridCol w="617617">
                  <a:extLst>
                    <a:ext uri="{9D8B030D-6E8A-4147-A177-3AD203B41FA5}">
                      <a16:colId xmlns="" xmlns:a16="http://schemas.microsoft.com/office/drawing/2014/main" val="20002"/>
                    </a:ext>
                  </a:extLst>
                </a:gridCol>
                <a:gridCol w="617489">
                  <a:extLst>
                    <a:ext uri="{9D8B030D-6E8A-4147-A177-3AD203B41FA5}">
                      <a16:colId xmlns="" xmlns:a16="http://schemas.microsoft.com/office/drawing/2014/main" val="20003"/>
                    </a:ext>
                  </a:extLst>
                </a:gridCol>
              </a:tblGrid>
              <a:tr h="517525">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0</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1</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3</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2</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517525">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4</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5</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7</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6</a:t>
                      </a:r>
                      <a:endParaRPr lang="zh-CN" altLang="en-US" sz="1596" dirty="0" smtClean="0">
                        <a:solidFill>
                          <a:srgbClr val="003366"/>
                        </a:solidFill>
                        <a:latin typeface="Times New Roman" pitchFamily="18" charset="0"/>
                        <a:cs typeface="Times New Roman" pitchFamily="18" charset="0"/>
                      </a:endParaRPr>
                    </a:p>
                  </a:txBody>
                  <a:tcPr marL="91442" marR="914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graphicFrame>
        <p:nvGraphicFramePr>
          <p:cNvPr id="11" name="表格 4"/>
          <p:cNvGraphicFramePr>
            <a:graphicFrameLocks noGrp="1"/>
          </p:cNvGraphicFramePr>
          <p:nvPr/>
        </p:nvGraphicFramePr>
        <p:xfrm>
          <a:off x="4079876" y="5130800"/>
          <a:ext cx="1368425" cy="1035050"/>
        </p:xfrm>
        <a:graphic>
          <a:graphicData uri="http://schemas.openxmlformats.org/drawingml/2006/table">
            <a:tbl>
              <a:tblPr/>
              <a:tblGrid>
                <a:gridCol w="684277">
                  <a:extLst>
                    <a:ext uri="{9D8B030D-6E8A-4147-A177-3AD203B41FA5}">
                      <a16:colId xmlns="" xmlns:a16="http://schemas.microsoft.com/office/drawing/2014/main" val="20000"/>
                    </a:ext>
                  </a:extLst>
                </a:gridCol>
                <a:gridCol w="684148">
                  <a:extLst>
                    <a:ext uri="{9D8B030D-6E8A-4147-A177-3AD203B41FA5}">
                      <a16:colId xmlns="" xmlns:a16="http://schemas.microsoft.com/office/drawing/2014/main" val="20001"/>
                    </a:ext>
                  </a:extLst>
                </a:gridCol>
              </a:tblGrid>
              <a:tr h="517525">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0</a:t>
                      </a:r>
                      <a:endParaRPr lang="zh-CN" altLang="en-US" sz="1596"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1</a:t>
                      </a:r>
                      <a:endParaRPr lang="zh-CN" altLang="en-US" sz="1596"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517525">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2</a:t>
                      </a:r>
                      <a:endParaRPr lang="zh-CN" altLang="en-US" sz="1596"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596" dirty="0" smtClean="0">
                          <a:solidFill>
                            <a:srgbClr val="003366"/>
                          </a:solidFill>
                          <a:latin typeface="Times New Roman" pitchFamily="18" charset="0"/>
                          <a:cs typeface="Times New Roman" pitchFamily="18" charset="0"/>
                        </a:rPr>
                        <a:t>3</a:t>
                      </a:r>
                      <a:endParaRPr lang="zh-CN" altLang="en-US" sz="1596" dirty="0" smtClean="0">
                        <a:solidFill>
                          <a:srgbClr val="003366"/>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bl>
          </a:graphicData>
        </a:graphic>
      </p:graphicFrame>
      <p:sp>
        <p:nvSpPr>
          <p:cNvPr id="2" name="TextBox 1"/>
          <p:cNvSpPr txBox="1"/>
          <p:nvPr/>
        </p:nvSpPr>
        <p:spPr>
          <a:xfrm>
            <a:off x="3810000" y="4546601"/>
            <a:ext cx="177934" cy="405239"/>
          </a:xfrm>
          <a:prstGeom prst="rect">
            <a:avLst/>
          </a:prstGeom>
          <a:noFill/>
        </p:spPr>
        <p:txBody>
          <a:bodyPr wrap="none" lIns="0" tIns="0" rIns="0">
            <a:spAutoFit/>
          </a:bodyPr>
          <a:lstStyle/>
          <a:p>
            <a:pPr>
              <a:lnSpc>
                <a:spcPts val="2800"/>
              </a:lnSpc>
              <a:defRPr/>
            </a:pPr>
            <a:r>
              <a:rPr lang="en-US" altLang="zh-CN" sz="2402" dirty="0">
                <a:solidFill>
                  <a:srgbClr val="003366"/>
                </a:solidFill>
                <a:latin typeface="Tahoma" pitchFamily="18" charset="0"/>
                <a:cs typeface="Tahoma" pitchFamily="18" charset="0"/>
              </a:rPr>
              <a:t>Y</a:t>
            </a:r>
          </a:p>
        </p:txBody>
      </p:sp>
      <p:sp>
        <p:nvSpPr>
          <p:cNvPr id="153636" name="TextBox 1"/>
          <p:cNvSpPr txBox="1">
            <a:spLocks noChangeArrowheads="1"/>
          </p:cNvSpPr>
          <p:nvPr/>
        </p:nvSpPr>
        <p:spPr bwMode="auto">
          <a:xfrm>
            <a:off x="3517900" y="4902201"/>
            <a:ext cx="177934"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X</a:t>
            </a:r>
          </a:p>
        </p:txBody>
      </p:sp>
      <p:sp>
        <p:nvSpPr>
          <p:cNvPr id="13" name="TextBox 1"/>
          <p:cNvSpPr txBox="1"/>
          <p:nvPr/>
        </p:nvSpPr>
        <p:spPr>
          <a:xfrm>
            <a:off x="2286000" y="952501"/>
            <a:ext cx="6580328"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Construcción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Mapas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Karnaugh</a:t>
            </a:r>
          </a:p>
        </p:txBody>
      </p:sp>
      <p:sp>
        <p:nvSpPr>
          <p:cNvPr id="153638" name="TextBox 1"/>
          <p:cNvSpPr txBox="1">
            <a:spLocks noChangeArrowheads="1"/>
          </p:cNvSpPr>
          <p:nvPr/>
        </p:nvSpPr>
        <p:spPr bwMode="auto">
          <a:xfrm>
            <a:off x="2374900" y="25146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15" name="TextBox 1"/>
          <p:cNvSpPr txBox="1"/>
          <p:nvPr/>
        </p:nvSpPr>
        <p:spPr>
          <a:xfrm>
            <a:off x="2984501" y="2514600"/>
            <a:ext cx="6208431" cy="789960"/>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Para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construir</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Mapa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Karnaugh</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se</a:t>
            </a:r>
          </a:p>
          <a:p>
            <a:pPr>
              <a:lnSpc>
                <a:spcPts val="3300"/>
              </a:lnSpc>
              <a:defRPr/>
            </a:pPr>
            <a:r>
              <a:rPr lang="en-US" altLang="zh-CN" sz="2798" dirty="0">
                <a:solidFill>
                  <a:srgbClr val="003366"/>
                </a:solidFill>
                <a:latin typeface="Times New Roman" pitchFamily="18" charset="0"/>
                <a:cs typeface="Times New Roman" pitchFamily="18" charset="0"/>
              </a:rPr>
              <a:t>siguen</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los</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siguientes</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pasos:</a:t>
            </a:r>
          </a:p>
        </p:txBody>
      </p:sp>
      <p:sp>
        <p:nvSpPr>
          <p:cNvPr id="153640" name="TextBox 1"/>
          <p:cNvSpPr txBox="1">
            <a:spLocks noChangeArrowheads="1"/>
          </p:cNvSpPr>
          <p:nvPr/>
        </p:nvSpPr>
        <p:spPr bwMode="auto">
          <a:xfrm>
            <a:off x="3162300" y="3581401"/>
            <a:ext cx="152286"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600"/>
              </a:lnSpc>
              <a:spcBef>
                <a:spcPct val="0"/>
              </a:spcBef>
              <a:buNone/>
            </a:pPr>
            <a:r>
              <a:rPr lang="en-US" altLang="zh-CN" sz="1500">
                <a:solidFill>
                  <a:srgbClr val="003366"/>
                </a:solidFill>
                <a:latin typeface="Wingdings" panose="05000000000000000000" pitchFamily="2" charset="2"/>
                <a:cs typeface="Wingdings" panose="05000000000000000000" pitchFamily="2" charset="2"/>
              </a:rPr>
              <a:t></a:t>
            </a:r>
          </a:p>
        </p:txBody>
      </p:sp>
      <p:sp>
        <p:nvSpPr>
          <p:cNvPr id="17" name="TextBox 1"/>
          <p:cNvSpPr txBox="1"/>
          <p:nvPr/>
        </p:nvSpPr>
        <p:spPr>
          <a:xfrm>
            <a:off x="3695700" y="3568700"/>
            <a:ext cx="5729288" cy="596900"/>
          </a:xfrm>
          <a:prstGeom prst="rect">
            <a:avLst/>
          </a:prstGeom>
          <a:noFill/>
        </p:spPr>
        <p:txBody>
          <a:bodyPr wrap="none" lIns="0" tIns="0" rIns="0">
            <a:spAutoFit/>
          </a:bodyPr>
          <a:lstStyle/>
          <a:p>
            <a:pPr>
              <a:lnSpc>
                <a:spcPts val="1900"/>
              </a:lnSpc>
              <a:defRPr/>
            </a:pPr>
            <a:r>
              <a:rPr lang="en-US" altLang="zh-CN" sz="2004" dirty="0">
                <a:solidFill>
                  <a:srgbClr val="003366"/>
                </a:solidFill>
                <a:latin typeface="Times New Roman" pitchFamily="18" charset="0"/>
                <a:cs typeface="Times New Roman" pitchFamily="18" charset="0"/>
              </a:rPr>
              <a:t>Para</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una</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función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de</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variables,</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el</a:t>
            </a:r>
            <a:r>
              <a:rPr lang="en-US" altLang="zh-CN" sz="2004" dirty="0">
                <a:latin typeface="Times New Roman" pitchFamily="18" charset="0"/>
                <a:cs typeface="Times New Roman" pitchFamily="18" charset="0"/>
              </a:rPr>
              <a:t> </a:t>
            </a:r>
            <a:r>
              <a:rPr lang="en-US" altLang="zh-CN" sz="2000" dirty="0">
                <a:solidFill>
                  <a:srgbClr val="003366"/>
                </a:solidFill>
                <a:latin typeface="Times New Roman" pitchFamily="18" charset="0"/>
                <a:cs typeface="Times New Roman" pitchFamily="18" charset="0"/>
              </a:rPr>
              <a:t>MK</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tiene</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2</a:t>
            </a:r>
            <a:r>
              <a:rPr lang="en-US" altLang="zh-CN" sz="1331" dirty="0">
                <a:solidFill>
                  <a:srgbClr val="003366"/>
                </a:solidFill>
                <a:latin typeface="Times New Roman" pitchFamily="18" charset="0"/>
                <a:cs typeface="Times New Roman" pitchFamily="18" charset="0"/>
              </a:rPr>
              <a:t>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celdas.</a:t>
            </a:r>
          </a:p>
          <a:p>
            <a:pPr>
              <a:lnSpc>
                <a:spcPts val="2400"/>
              </a:lnSpc>
              <a:defRPr/>
            </a:pPr>
            <a:r>
              <a:rPr lang="en-US" altLang="zh-CN" sz="2004" dirty="0">
                <a:solidFill>
                  <a:srgbClr val="003366"/>
                </a:solidFill>
                <a:latin typeface="Times New Roman" pitchFamily="18" charset="0"/>
                <a:cs typeface="Times New Roman" pitchFamily="18" charset="0"/>
              </a:rPr>
              <a:t>En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las</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coordenadas</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se</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anotan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las</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combinaciones</a:t>
            </a:r>
          </a:p>
        </p:txBody>
      </p:sp>
      <p:sp>
        <p:nvSpPr>
          <p:cNvPr id="18" name="TextBox 1"/>
          <p:cNvSpPr txBox="1"/>
          <p:nvPr/>
        </p:nvSpPr>
        <p:spPr>
          <a:xfrm>
            <a:off x="3810000" y="5702301"/>
            <a:ext cx="141064"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a:t>
            </a:r>
          </a:p>
        </p:txBody>
      </p:sp>
      <p:sp>
        <p:nvSpPr>
          <p:cNvPr id="19" name="TextBox 1"/>
          <p:cNvSpPr txBox="1"/>
          <p:nvPr/>
        </p:nvSpPr>
        <p:spPr>
          <a:xfrm>
            <a:off x="3695701" y="4216401"/>
            <a:ext cx="2291589" cy="1443985"/>
          </a:xfrm>
          <a:prstGeom prst="rect">
            <a:avLst/>
          </a:prstGeom>
          <a:noFill/>
        </p:spPr>
        <p:txBody>
          <a:bodyPr wrap="none" lIns="0" tIns="0" rIns="0">
            <a:spAutoFit/>
          </a:bodyPr>
          <a:lstStyle/>
          <a:p>
            <a:pPr>
              <a:lnSpc>
                <a:spcPts val="1800"/>
              </a:lnSpc>
              <a:tabLst>
                <a:tab pos="114300" algn="l"/>
                <a:tab pos="685800" algn="l"/>
              </a:tabLst>
              <a:defRPr/>
            </a:pPr>
            <a:r>
              <a:rPr lang="en-US" altLang="zh-CN" sz="2006" dirty="0">
                <a:solidFill>
                  <a:srgbClr val="003366"/>
                </a:solidFill>
                <a:latin typeface="Times New Roman" pitchFamily="18" charset="0"/>
                <a:cs typeface="Times New Roman" pitchFamily="18" charset="0"/>
              </a:rPr>
              <a:t>según</a:t>
            </a:r>
            <a:r>
              <a:rPr lang="en-US" altLang="zh-CN" sz="2006" dirty="0">
                <a:latin typeface="Times New Roman" pitchFamily="18" charset="0"/>
                <a:cs typeface="Times New Roman" pitchFamily="18" charset="0"/>
              </a:rPr>
              <a:t> </a:t>
            </a:r>
            <a:r>
              <a:rPr lang="en-US" altLang="zh-CN" sz="2006" dirty="0">
                <a:solidFill>
                  <a:srgbClr val="003366"/>
                </a:solidFill>
                <a:latin typeface="Times New Roman" pitchFamily="18" charset="0"/>
                <a:cs typeface="Times New Roman" pitchFamily="18" charset="0"/>
              </a:rPr>
              <a:t>código</a:t>
            </a:r>
            <a:r>
              <a:rPr lang="en-US" altLang="zh-CN" sz="2006" dirty="0">
                <a:latin typeface="Times New Roman" pitchFamily="18" charset="0"/>
                <a:cs typeface="Times New Roman" pitchFamily="18" charset="0"/>
              </a:rPr>
              <a:t> </a:t>
            </a:r>
            <a:r>
              <a:rPr lang="en-US" altLang="zh-CN" sz="2006" dirty="0">
                <a:solidFill>
                  <a:srgbClr val="003366"/>
                </a:solidFill>
                <a:latin typeface="Times New Roman" pitchFamily="18" charset="0"/>
                <a:cs typeface="Times New Roman" pitchFamily="18" charset="0"/>
              </a:rPr>
              <a:t>de</a:t>
            </a:r>
            <a:r>
              <a:rPr lang="en-US" altLang="zh-CN" sz="2006" dirty="0">
                <a:latin typeface="Times New Roman" pitchFamily="18" charset="0"/>
                <a:cs typeface="Times New Roman" pitchFamily="18" charset="0"/>
              </a:rPr>
              <a:t> </a:t>
            </a:r>
            <a:r>
              <a:rPr lang="en-US" altLang="zh-CN" sz="2006" dirty="0">
                <a:solidFill>
                  <a:srgbClr val="003366"/>
                </a:solidFill>
                <a:latin typeface="Times New Roman" pitchFamily="18" charset="0"/>
                <a:cs typeface="Times New Roman" pitchFamily="18" charset="0"/>
              </a:rPr>
              <a:t>Grey.</a:t>
            </a:r>
          </a:p>
          <a:p>
            <a:pPr>
              <a:lnSpc>
                <a:spcPts val="1000"/>
              </a:lnSpc>
              <a:defRPr/>
            </a:pPr>
            <a:endParaRPr lang="en-US" altLang="zh-CN" dirty="0"/>
          </a:p>
          <a:p>
            <a:pPr>
              <a:lnSpc>
                <a:spcPts val="1000"/>
              </a:lnSpc>
              <a:defRPr/>
            </a:pPr>
            <a:endParaRPr lang="en-US" altLang="zh-CN" dirty="0"/>
          </a:p>
          <a:p>
            <a:pPr>
              <a:lnSpc>
                <a:spcPts val="3000"/>
              </a:lnSpc>
              <a:tabLst>
                <a:tab pos="114300" algn="l"/>
                <a:tab pos="685800" algn="l"/>
              </a:tabLst>
              <a:defRPr/>
            </a:pPr>
            <a:r>
              <a:rPr lang="en-US" altLang="zh-CN" dirty="0"/>
              <a:t>		</a:t>
            </a:r>
            <a:r>
              <a:rPr lang="en-US" altLang="zh-CN" sz="2004" dirty="0">
                <a:solidFill>
                  <a:srgbClr val="003366"/>
                </a:solidFill>
                <a:latin typeface="Tahoma" pitchFamily="18" charset="0"/>
                <a:cs typeface="Tahoma" pitchFamily="18" charset="0"/>
              </a:rPr>
              <a:t>0</a:t>
            </a:r>
            <a:r>
              <a:rPr lang="en-US" altLang="zh-CN" sz="2004" dirty="0">
                <a:latin typeface="Times New Roman" pitchFamily="18" charset="0"/>
                <a:cs typeface="Times New Roman" pitchFamily="18" charset="0"/>
              </a:rPr>
              <a:t>         </a:t>
            </a:r>
            <a:r>
              <a:rPr lang="en-US" altLang="zh-CN" sz="2004" dirty="0">
                <a:solidFill>
                  <a:srgbClr val="003366"/>
                </a:solidFill>
                <a:latin typeface="Tahoma" pitchFamily="18" charset="0"/>
                <a:cs typeface="Tahoma" pitchFamily="18" charset="0"/>
              </a:rPr>
              <a:t>1</a:t>
            </a:r>
          </a:p>
          <a:p>
            <a:pPr>
              <a:lnSpc>
                <a:spcPts val="1000"/>
              </a:lnSpc>
              <a:defRPr/>
            </a:pPr>
            <a:endParaRPr lang="en-US" altLang="zh-CN" dirty="0"/>
          </a:p>
          <a:p>
            <a:pPr>
              <a:lnSpc>
                <a:spcPts val="3100"/>
              </a:lnSpc>
              <a:tabLst>
                <a:tab pos="114300" algn="l"/>
                <a:tab pos="685800" algn="l"/>
              </a:tabLst>
              <a:defRPr/>
            </a:pPr>
            <a:r>
              <a:rPr lang="en-US" altLang="zh-CN" dirty="0"/>
              <a:t>	</a:t>
            </a:r>
            <a:r>
              <a:rPr lang="en-US" altLang="zh-CN" sz="2004" dirty="0">
                <a:solidFill>
                  <a:srgbClr val="003366"/>
                </a:solidFill>
                <a:latin typeface="Tahoma" pitchFamily="18" charset="0"/>
                <a:cs typeface="Tahoma" pitchFamily="18" charset="0"/>
              </a:rPr>
              <a:t>0</a:t>
            </a:r>
          </a:p>
        </p:txBody>
      </p:sp>
      <p:sp>
        <p:nvSpPr>
          <p:cNvPr id="153644" name="TextBox 1"/>
          <p:cNvSpPr txBox="1">
            <a:spLocks noChangeArrowheads="1"/>
          </p:cNvSpPr>
          <p:nvPr/>
        </p:nvSpPr>
        <p:spPr bwMode="auto">
          <a:xfrm>
            <a:off x="6540500" y="4851401"/>
            <a:ext cx="177934"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X</a:t>
            </a:r>
          </a:p>
        </p:txBody>
      </p:sp>
      <p:sp>
        <p:nvSpPr>
          <p:cNvPr id="21" name="TextBox 1"/>
          <p:cNvSpPr txBox="1"/>
          <p:nvPr/>
        </p:nvSpPr>
        <p:spPr>
          <a:xfrm>
            <a:off x="6832601" y="4445001"/>
            <a:ext cx="349455" cy="1213153"/>
          </a:xfrm>
          <a:prstGeom prst="rect">
            <a:avLst/>
          </a:prstGeom>
          <a:noFill/>
        </p:spPr>
        <p:txBody>
          <a:bodyPr wrap="none" lIns="0" tIns="0" rIns="0">
            <a:spAutoFit/>
          </a:bodyPr>
          <a:lstStyle/>
          <a:p>
            <a:pPr>
              <a:lnSpc>
                <a:spcPts val="2800"/>
              </a:lnSpc>
              <a:tabLst>
                <a:tab pos="76200" algn="l"/>
              </a:tabLst>
              <a:defRPr/>
            </a:pPr>
            <a:r>
              <a:rPr lang="en-US" altLang="zh-CN" sz="2400" dirty="0">
                <a:solidFill>
                  <a:srgbClr val="003366"/>
                </a:solidFill>
                <a:latin typeface="Tahoma" pitchFamily="18" charset="0"/>
                <a:cs typeface="Tahoma" pitchFamily="18" charset="0"/>
              </a:rPr>
              <a:t>YZ</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300"/>
              </a:lnSpc>
              <a:tabLst>
                <a:tab pos="76200" algn="l"/>
              </a:tabLst>
              <a:defRPr/>
            </a:pPr>
            <a:r>
              <a:rPr lang="en-US" altLang="zh-CN" dirty="0"/>
              <a:t>	</a:t>
            </a:r>
            <a:r>
              <a:rPr lang="en-US" altLang="zh-CN" sz="2004" dirty="0">
                <a:solidFill>
                  <a:srgbClr val="003366"/>
                </a:solidFill>
                <a:latin typeface="Tahoma" pitchFamily="18" charset="0"/>
                <a:cs typeface="Tahoma" pitchFamily="18" charset="0"/>
              </a:rPr>
              <a:t>0</a:t>
            </a:r>
          </a:p>
        </p:txBody>
      </p:sp>
      <p:sp>
        <p:nvSpPr>
          <p:cNvPr id="22" name="TextBox 1"/>
          <p:cNvSpPr txBox="1"/>
          <p:nvPr/>
        </p:nvSpPr>
        <p:spPr>
          <a:xfrm>
            <a:off x="6908800" y="5702301"/>
            <a:ext cx="141064"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a:t>
            </a:r>
          </a:p>
        </p:txBody>
      </p:sp>
      <p:sp>
        <p:nvSpPr>
          <p:cNvPr id="23" name="TextBox 1"/>
          <p:cNvSpPr txBox="1"/>
          <p:nvPr/>
        </p:nvSpPr>
        <p:spPr>
          <a:xfrm>
            <a:off x="7340601" y="4775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00</a:t>
            </a:r>
          </a:p>
        </p:txBody>
      </p:sp>
      <p:sp>
        <p:nvSpPr>
          <p:cNvPr id="24" name="TextBox 1"/>
          <p:cNvSpPr txBox="1"/>
          <p:nvPr/>
        </p:nvSpPr>
        <p:spPr>
          <a:xfrm>
            <a:off x="7937501" y="4775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25" name="TextBox 1"/>
          <p:cNvSpPr txBox="1"/>
          <p:nvPr/>
        </p:nvSpPr>
        <p:spPr>
          <a:xfrm>
            <a:off x="8610601" y="4775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26" name="TextBox 1"/>
          <p:cNvSpPr txBox="1"/>
          <p:nvPr/>
        </p:nvSpPr>
        <p:spPr>
          <a:xfrm>
            <a:off x="9207501" y="4775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
        <p:nvSpPr>
          <p:cNvPr id="153651" name="TextBox 1"/>
          <p:cNvSpPr txBox="1">
            <a:spLocks noChangeArrowheads="1"/>
          </p:cNvSpPr>
          <p:nvPr/>
        </p:nvSpPr>
        <p:spPr bwMode="auto">
          <a:xfrm>
            <a:off x="4457701" y="6286501"/>
            <a:ext cx="564257"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n=2</a:t>
            </a:r>
          </a:p>
        </p:txBody>
      </p:sp>
      <p:sp>
        <p:nvSpPr>
          <p:cNvPr id="153652" name="TextBox 1"/>
          <p:cNvSpPr txBox="1">
            <a:spLocks noChangeArrowheads="1"/>
          </p:cNvSpPr>
          <p:nvPr/>
        </p:nvSpPr>
        <p:spPr bwMode="auto">
          <a:xfrm>
            <a:off x="8051801" y="6261101"/>
            <a:ext cx="564257"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n=3</a:t>
            </a:r>
          </a:p>
        </p:txBody>
      </p:sp>
      <p:sp>
        <p:nvSpPr>
          <p:cNvPr id="29"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4272235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3417888" y="2606676"/>
            <a:ext cx="749300" cy="676275"/>
          </a:xfrm>
          <a:custGeom>
            <a:avLst/>
            <a:gdLst>
              <a:gd name="connsiteX0" fmla="*/ 14287 w 749300"/>
              <a:gd name="connsiteY0" fmla="*/ 14287 h 676275"/>
              <a:gd name="connsiteX1" fmla="*/ 735012 w 749300"/>
              <a:gd name="connsiteY1" fmla="*/ 661987 h 676275"/>
            </a:gdLst>
            <a:ahLst/>
            <a:cxnLst>
              <a:cxn ang="0">
                <a:pos x="connsiteX0" y="connsiteY0"/>
              </a:cxn>
              <a:cxn ang="1">
                <a:pos x="connsiteX1" y="connsiteY1"/>
              </a:cxn>
            </a:cxnLst>
            <a:rect l="l" t="t" r="r" b="b"/>
            <a:pathLst>
              <a:path w="749300" h="676275">
                <a:moveTo>
                  <a:pt x="14287" y="14287"/>
                </a:moveTo>
                <a:lnTo>
                  <a:pt x="735012" y="6619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9" name="表格 4"/>
          <p:cNvGraphicFramePr>
            <a:graphicFrameLocks noGrp="1"/>
          </p:cNvGraphicFramePr>
          <p:nvPr/>
        </p:nvGraphicFramePr>
        <p:xfrm>
          <a:off x="4151314" y="3268663"/>
          <a:ext cx="4560887" cy="2752724"/>
        </p:xfrm>
        <a:graphic>
          <a:graphicData uri="http://schemas.openxmlformats.org/drawingml/2006/table">
            <a:tbl>
              <a:tblPr/>
              <a:tblGrid>
                <a:gridCol w="1139841">
                  <a:extLst>
                    <a:ext uri="{9D8B030D-6E8A-4147-A177-3AD203B41FA5}">
                      <a16:colId xmlns="" xmlns:a16="http://schemas.microsoft.com/office/drawing/2014/main" val="20000"/>
                    </a:ext>
                  </a:extLst>
                </a:gridCol>
                <a:gridCol w="1141364">
                  <a:extLst>
                    <a:ext uri="{9D8B030D-6E8A-4147-A177-3AD203B41FA5}">
                      <a16:colId xmlns="" xmlns:a16="http://schemas.microsoft.com/office/drawing/2014/main" val="20001"/>
                    </a:ext>
                  </a:extLst>
                </a:gridCol>
                <a:gridCol w="1139841">
                  <a:extLst>
                    <a:ext uri="{9D8B030D-6E8A-4147-A177-3AD203B41FA5}">
                      <a16:colId xmlns="" xmlns:a16="http://schemas.microsoft.com/office/drawing/2014/main" val="20002"/>
                    </a:ext>
                  </a:extLst>
                </a:gridCol>
                <a:gridCol w="1139841">
                  <a:extLst>
                    <a:ext uri="{9D8B030D-6E8A-4147-A177-3AD203B41FA5}">
                      <a16:colId xmlns="" xmlns:a16="http://schemas.microsoft.com/office/drawing/2014/main" val="20003"/>
                    </a:ext>
                  </a:extLst>
                </a:gridCol>
              </a:tblGrid>
              <a:tr h="688863">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0</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3</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2</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687467">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4</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5</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7</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6</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688991">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12</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13</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15</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14</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687403">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8</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9</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11</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altLang="zh-CN" sz="2400" dirty="0" smtClean="0">
                          <a:solidFill>
                            <a:srgbClr val="003366"/>
                          </a:solidFill>
                          <a:latin typeface="Times New Roman" pitchFamily="18" charset="0"/>
                          <a:cs typeface="Times New Roman" pitchFamily="18" charset="0"/>
                        </a:rPr>
                        <a:t>m</a:t>
                      </a:r>
                      <a:r>
                        <a:rPr lang="en-US" altLang="zh-CN" sz="1600" dirty="0" smtClean="0">
                          <a:solidFill>
                            <a:srgbClr val="003366"/>
                          </a:solidFill>
                          <a:latin typeface="Times New Roman" pitchFamily="18" charset="0"/>
                          <a:cs typeface="Times New Roman" pitchFamily="18" charset="0"/>
                        </a:rPr>
                        <a:t>10</a:t>
                      </a:r>
                      <a:endParaRPr lang="zh-CN" altLang="en-US" sz="16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2" name="TextBox 1"/>
          <p:cNvSpPr txBox="1"/>
          <p:nvPr/>
        </p:nvSpPr>
        <p:spPr>
          <a:xfrm>
            <a:off x="2438400" y="1409701"/>
            <a:ext cx="6580328"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Construcción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Mapas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Karnaugh</a:t>
            </a:r>
          </a:p>
        </p:txBody>
      </p:sp>
      <p:sp>
        <p:nvSpPr>
          <p:cNvPr id="155682" name="TextBox 1"/>
          <p:cNvSpPr txBox="1">
            <a:spLocks noChangeArrowheads="1"/>
          </p:cNvSpPr>
          <p:nvPr/>
        </p:nvSpPr>
        <p:spPr bwMode="auto">
          <a:xfrm>
            <a:off x="3162301" y="2882901"/>
            <a:ext cx="365485"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AB</a:t>
            </a:r>
          </a:p>
        </p:txBody>
      </p:sp>
      <p:sp>
        <p:nvSpPr>
          <p:cNvPr id="155683" name="TextBox 1"/>
          <p:cNvSpPr txBox="1">
            <a:spLocks noChangeArrowheads="1"/>
          </p:cNvSpPr>
          <p:nvPr/>
        </p:nvSpPr>
        <p:spPr bwMode="auto">
          <a:xfrm>
            <a:off x="3733800" y="2527301"/>
            <a:ext cx="392736"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CD</a:t>
            </a:r>
          </a:p>
        </p:txBody>
      </p:sp>
      <p:sp>
        <p:nvSpPr>
          <p:cNvPr id="12" name="TextBox 1"/>
          <p:cNvSpPr txBox="1"/>
          <p:nvPr/>
        </p:nvSpPr>
        <p:spPr>
          <a:xfrm>
            <a:off x="4597401" y="2870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00</a:t>
            </a:r>
          </a:p>
        </p:txBody>
      </p:sp>
      <p:sp>
        <p:nvSpPr>
          <p:cNvPr id="13" name="TextBox 1"/>
          <p:cNvSpPr txBox="1"/>
          <p:nvPr/>
        </p:nvSpPr>
        <p:spPr>
          <a:xfrm>
            <a:off x="5740401" y="2870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14" name="TextBox 1"/>
          <p:cNvSpPr txBox="1"/>
          <p:nvPr/>
        </p:nvSpPr>
        <p:spPr>
          <a:xfrm>
            <a:off x="6896101" y="2870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15" name="TextBox 1"/>
          <p:cNvSpPr txBox="1"/>
          <p:nvPr/>
        </p:nvSpPr>
        <p:spPr>
          <a:xfrm>
            <a:off x="8039101" y="28702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
        <p:nvSpPr>
          <p:cNvPr id="16" name="TextBox 1"/>
          <p:cNvSpPr txBox="1"/>
          <p:nvPr/>
        </p:nvSpPr>
        <p:spPr>
          <a:xfrm>
            <a:off x="3733801" y="3556000"/>
            <a:ext cx="2962349" cy="3136756"/>
          </a:xfrm>
          <a:prstGeom prst="rect">
            <a:avLst/>
          </a:prstGeom>
          <a:noFill/>
        </p:spPr>
        <p:txBody>
          <a:bodyPr wrap="none" lIns="0" tIns="0" rIns="0">
            <a:spAutoFit/>
          </a:bodyPr>
          <a:lstStyle/>
          <a:p>
            <a:pPr>
              <a:lnSpc>
                <a:spcPts val="2400"/>
              </a:lnSpc>
              <a:tabLst>
                <a:tab pos="2374900" algn="l"/>
              </a:tabLst>
              <a:defRPr/>
            </a:pPr>
            <a:r>
              <a:rPr lang="en-US" altLang="zh-CN" sz="2004" dirty="0">
                <a:solidFill>
                  <a:srgbClr val="003366"/>
                </a:solidFill>
                <a:latin typeface="Tahoma" pitchFamily="18" charset="0"/>
                <a:cs typeface="Tahoma" pitchFamily="18" charset="0"/>
              </a:rPr>
              <a:t>00</a:t>
            </a:r>
          </a:p>
          <a:p>
            <a:pPr>
              <a:lnSpc>
                <a:spcPts val="1000"/>
              </a:lnSpc>
              <a:defRPr/>
            </a:pPr>
            <a:endParaRPr lang="en-US" altLang="zh-CN" dirty="0"/>
          </a:p>
          <a:p>
            <a:pPr>
              <a:lnSpc>
                <a:spcPts val="1000"/>
              </a:lnSpc>
              <a:defRPr/>
            </a:pPr>
            <a:endParaRPr lang="en-US" altLang="zh-CN" dirty="0"/>
          </a:p>
          <a:p>
            <a:pPr>
              <a:lnSpc>
                <a:spcPts val="3200"/>
              </a:lnSpc>
              <a:tabLst>
                <a:tab pos="2374900" algn="l"/>
              </a:tabLst>
              <a:defRPr/>
            </a:pPr>
            <a:r>
              <a:rPr lang="en-US" altLang="zh-CN" sz="2004" dirty="0">
                <a:solidFill>
                  <a:srgbClr val="003366"/>
                </a:solidFill>
                <a:latin typeface="Tahoma" pitchFamily="18" charset="0"/>
                <a:cs typeface="Tahoma" pitchFamily="18" charset="0"/>
              </a:rPr>
              <a:t>01</a:t>
            </a:r>
          </a:p>
          <a:p>
            <a:pPr>
              <a:lnSpc>
                <a:spcPts val="1000"/>
              </a:lnSpc>
              <a:defRPr/>
            </a:pPr>
            <a:endParaRPr lang="en-US" altLang="zh-CN" dirty="0"/>
          </a:p>
          <a:p>
            <a:pPr>
              <a:lnSpc>
                <a:spcPts val="1000"/>
              </a:lnSpc>
              <a:defRPr/>
            </a:pPr>
            <a:endParaRPr lang="en-US" altLang="zh-CN" dirty="0"/>
          </a:p>
          <a:p>
            <a:pPr>
              <a:lnSpc>
                <a:spcPts val="3200"/>
              </a:lnSpc>
              <a:tabLst>
                <a:tab pos="2374900" algn="l"/>
              </a:tabLst>
              <a:defRPr/>
            </a:pPr>
            <a:r>
              <a:rPr lang="en-US" altLang="zh-CN" sz="2004" dirty="0">
                <a:solidFill>
                  <a:srgbClr val="003366"/>
                </a:solidFill>
                <a:latin typeface="Tahoma" pitchFamily="18" charset="0"/>
                <a:cs typeface="Tahoma" pitchFamily="18" charset="0"/>
              </a:rPr>
              <a:t>11</a:t>
            </a:r>
          </a:p>
          <a:p>
            <a:pPr>
              <a:lnSpc>
                <a:spcPts val="1000"/>
              </a:lnSpc>
              <a:defRPr/>
            </a:pPr>
            <a:endParaRPr lang="en-US" altLang="zh-CN" dirty="0"/>
          </a:p>
          <a:p>
            <a:pPr>
              <a:lnSpc>
                <a:spcPts val="1000"/>
              </a:lnSpc>
              <a:defRPr/>
            </a:pPr>
            <a:endParaRPr lang="en-US" altLang="zh-CN" dirty="0"/>
          </a:p>
          <a:p>
            <a:pPr>
              <a:lnSpc>
                <a:spcPts val="3200"/>
              </a:lnSpc>
              <a:tabLst>
                <a:tab pos="2374900" algn="l"/>
              </a:tabLst>
              <a:defRPr/>
            </a:pPr>
            <a:r>
              <a:rPr lang="en-US" altLang="zh-CN" sz="2006" dirty="0">
                <a:solidFill>
                  <a:srgbClr val="003366"/>
                </a:solidFill>
                <a:latin typeface="Tahoma" pitchFamily="18" charset="0"/>
                <a:cs typeface="Tahoma" pitchFamily="18" charset="0"/>
              </a:rPr>
              <a:t>10</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100"/>
              </a:lnSpc>
              <a:tabLst>
                <a:tab pos="2374900" algn="l"/>
              </a:tabLst>
              <a:defRPr/>
            </a:pPr>
            <a:r>
              <a:rPr lang="en-US" altLang="zh-CN" dirty="0"/>
              <a:t>	</a:t>
            </a:r>
            <a:r>
              <a:rPr lang="en-US" altLang="zh-CN" sz="2400" dirty="0">
                <a:solidFill>
                  <a:srgbClr val="003366"/>
                </a:solidFill>
                <a:latin typeface="Tahoma" pitchFamily="18" charset="0"/>
                <a:cs typeface="Tahoma" pitchFamily="18" charset="0"/>
              </a:rPr>
              <a:t>n=4</a:t>
            </a:r>
          </a:p>
        </p:txBody>
      </p:sp>
      <p:sp>
        <p:nvSpPr>
          <p:cNvPr id="17"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431301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3821113" y="4176714"/>
            <a:ext cx="736600" cy="358775"/>
          </a:xfrm>
          <a:custGeom>
            <a:avLst/>
            <a:gdLst>
              <a:gd name="connsiteX0" fmla="*/ 14287 w 737488"/>
              <a:gd name="connsiteY0" fmla="*/ 14287 h 359029"/>
              <a:gd name="connsiteX1" fmla="*/ 723201 w 737488"/>
              <a:gd name="connsiteY1" fmla="*/ 344741 h 359029"/>
            </a:gdLst>
            <a:ahLst/>
            <a:cxnLst>
              <a:cxn ang="0">
                <a:pos x="connsiteX0" y="connsiteY0"/>
              </a:cxn>
              <a:cxn ang="1">
                <a:pos x="connsiteX1" y="connsiteY1"/>
              </a:cxn>
            </a:cxnLst>
            <a:rect l="l" t="t" r="r" b="b"/>
            <a:pathLst>
              <a:path w="737488" h="359029">
                <a:moveTo>
                  <a:pt x="14287" y="14287"/>
                </a:moveTo>
                <a:lnTo>
                  <a:pt x="723201" y="344741"/>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9" name="表格 4"/>
          <p:cNvGraphicFramePr>
            <a:graphicFrameLocks noGrp="1"/>
          </p:cNvGraphicFramePr>
          <p:nvPr/>
        </p:nvGraphicFramePr>
        <p:xfrm>
          <a:off x="4543425" y="4522788"/>
          <a:ext cx="3251200" cy="1884362"/>
        </p:xfrm>
        <a:graphic>
          <a:graphicData uri="http://schemas.openxmlformats.org/drawingml/2006/table">
            <a:tbl>
              <a:tblPr/>
              <a:tblGrid>
                <a:gridCol w="812482">
                  <a:extLst>
                    <a:ext uri="{9D8B030D-6E8A-4147-A177-3AD203B41FA5}">
                      <a16:colId xmlns="" xmlns:a16="http://schemas.microsoft.com/office/drawing/2014/main" val="20000"/>
                    </a:ext>
                  </a:extLst>
                </a:gridCol>
                <a:gridCol w="813625">
                  <a:extLst>
                    <a:ext uri="{9D8B030D-6E8A-4147-A177-3AD203B41FA5}">
                      <a16:colId xmlns="" xmlns:a16="http://schemas.microsoft.com/office/drawing/2014/main" val="20001"/>
                    </a:ext>
                  </a:extLst>
                </a:gridCol>
                <a:gridCol w="812483">
                  <a:extLst>
                    <a:ext uri="{9D8B030D-6E8A-4147-A177-3AD203B41FA5}">
                      <a16:colId xmlns="" xmlns:a16="http://schemas.microsoft.com/office/drawing/2014/main" val="20002"/>
                    </a:ext>
                  </a:extLst>
                </a:gridCol>
                <a:gridCol w="812610">
                  <a:extLst>
                    <a:ext uri="{9D8B030D-6E8A-4147-A177-3AD203B41FA5}">
                      <a16:colId xmlns="" xmlns:a16="http://schemas.microsoft.com/office/drawing/2014/main" val="20003"/>
                    </a:ext>
                  </a:extLst>
                </a:gridCol>
              </a:tblGrid>
              <a:tr h="471719">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0</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3</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2</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470449">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4</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5</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7</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6</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71655">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12</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13</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15</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14</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470539">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8</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9</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11</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10</a:t>
                      </a:r>
                      <a:endParaRPr lang="zh-CN" altLang="en-US" sz="2400"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marL="91447" marR="91447"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2" name="TextBox 1"/>
          <p:cNvSpPr txBox="1"/>
          <p:nvPr/>
        </p:nvSpPr>
        <p:spPr>
          <a:xfrm>
            <a:off x="3925889" y="4381501"/>
            <a:ext cx="493725" cy="456535"/>
          </a:xfrm>
          <a:prstGeom prst="rect">
            <a:avLst/>
          </a:prstGeom>
          <a:noFill/>
        </p:spPr>
        <p:txBody>
          <a:bodyPr wrap="none" lIns="0" tIns="0" rIns="0">
            <a:spAutoFit/>
          </a:bodyPr>
          <a:lstStyle/>
          <a:p>
            <a:pPr>
              <a:lnSpc>
                <a:spcPts val="3200"/>
              </a:lnSpc>
              <a:defRPr/>
            </a:pPr>
            <a:r>
              <a:rPr lang="en-US" altLang="zh-CN" sz="2402" dirty="0">
                <a:solidFill>
                  <a:srgbClr val="003366"/>
                </a:solidFill>
                <a:latin typeface="Tahoma" pitchFamily="18" charset="0"/>
                <a:cs typeface="Tahoma" pitchFamily="18" charset="0"/>
              </a:rPr>
              <a:t>AB</a:t>
            </a:r>
            <a:r>
              <a:rPr lang="en-US" altLang="zh-CN" sz="2004" dirty="0">
                <a:latin typeface="Times New Roman" pitchFamily="18" charset="0"/>
                <a:cs typeface="Times New Roman" pitchFamily="18" charset="0"/>
              </a:rPr>
              <a:t>  </a:t>
            </a:r>
            <a:endParaRPr lang="en-US" altLang="zh-CN" sz="2004" dirty="0">
              <a:solidFill>
                <a:srgbClr val="003366"/>
              </a:solidFill>
              <a:latin typeface="Tahoma" pitchFamily="18" charset="0"/>
              <a:cs typeface="Tahoma" pitchFamily="18" charset="0"/>
            </a:endParaRPr>
          </a:p>
        </p:txBody>
      </p:sp>
      <p:sp>
        <p:nvSpPr>
          <p:cNvPr id="10" name="TextBox 1"/>
          <p:cNvSpPr txBox="1"/>
          <p:nvPr/>
        </p:nvSpPr>
        <p:spPr>
          <a:xfrm>
            <a:off x="4213226" y="4646613"/>
            <a:ext cx="282575" cy="354012"/>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00</a:t>
            </a:r>
          </a:p>
        </p:txBody>
      </p:sp>
      <p:sp>
        <p:nvSpPr>
          <p:cNvPr id="11" name="TextBox 1"/>
          <p:cNvSpPr txBox="1"/>
          <p:nvPr/>
        </p:nvSpPr>
        <p:spPr>
          <a:xfrm>
            <a:off x="4241800" y="3924300"/>
            <a:ext cx="825500" cy="649288"/>
          </a:xfrm>
          <a:prstGeom prst="rect">
            <a:avLst/>
          </a:prstGeom>
          <a:noFill/>
        </p:spPr>
        <p:txBody>
          <a:bodyPr wrap="none" lIns="0" tIns="0" rIns="0">
            <a:spAutoFit/>
          </a:bodyPr>
          <a:lstStyle/>
          <a:p>
            <a:pPr>
              <a:lnSpc>
                <a:spcPts val="2800"/>
              </a:lnSpc>
              <a:tabLst>
                <a:tab pos="381000" algn="l"/>
              </a:tabLst>
              <a:defRPr/>
            </a:pPr>
            <a:r>
              <a:rPr lang="en-US" altLang="zh-CN" sz="2400" dirty="0">
                <a:solidFill>
                  <a:srgbClr val="003366"/>
                </a:solidFill>
                <a:latin typeface="Tahoma" pitchFamily="18" charset="0"/>
                <a:cs typeface="Tahoma" pitchFamily="18" charset="0"/>
              </a:rPr>
              <a:t>CD</a:t>
            </a:r>
          </a:p>
          <a:p>
            <a:pPr>
              <a:lnSpc>
                <a:spcPts val="1900"/>
              </a:lnSpc>
              <a:tabLst>
                <a:tab pos="381000" algn="l"/>
              </a:tabLst>
              <a:defRPr/>
            </a:pPr>
            <a:r>
              <a:rPr lang="en-US" altLang="zh-CN" dirty="0"/>
              <a:t>	   </a:t>
            </a:r>
            <a:r>
              <a:rPr lang="en-US" altLang="zh-CN" sz="2004" dirty="0">
                <a:solidFill>
                  <a:srgbClr val="003366"/>
                </a:solidFill>
                <a:latin typeface="Tahoma" pitchFamily="18" charset="0"/>
                <a:cs typeface="Tahoma" pitchFamily="18" charset="0"/>
              </a:rPr>
              <a:t>00</a:t>
            </a:r>
          </a:p>
        </p:txBody>
      </p:sp>
      <p:sp>
        <p:nvSpPr>
          <p:cNvPr id="12" name="TextBox 1"/>
          <p:cNvSpPr txBox="1"/>
          <p:nvPr/>
        </p:nvSpPr>
        <p:spPr>
          <a:xfrm>
            <a:off x="5600701" y="42291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13" name="TextBox 1"/>
          <p:cNvSpPr txBox="1"/>
          <p:nvPr/>
        </p:nvSpPr>
        <p:spPr>
          <a:xfrm>
            <a:off x="6400801" y="42291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14" name="TextBox 1"/>
          <p:cNvSpPr txBox="1"/>
          <p:nvPr/>
        </p:nvSpPr>
        <p:spPr>
          <a:xfrm>
            <a:off x="7239001" y="42291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
        <p:nvSpPr>
          <p:cNvPr id="15" name="TextBox 1"/>
          <p:cNvSpPr txBox="1"/>
          <p:nvPr/>
        </p:nvSpPr>
        <p:spPr>
          <a:xfrm>
            <a:off x="2438401" y="787400"/>
            <a:ext cx="6851235" cy="3034164"/>
          </a:xfrm>
          <a:prstGeom prst="rect">
            <a:avLst/>
          </a:prstGeom>
          <a:noFill/>
        </p:spPr>
        <p:txBody>
          <a:bodyPr wrap="none" lIns="0" tIns="0" rIns="0">
            <a:spAutoFit/>
          </a:bodyPr>
          <a:lstStyle/>
          <a:p>
            <a:pPr>
              <a:lnSpc>
                <a:spcPts val="3300"/>
              </a:lnSpc>
              <a:tabLst>
                <a:tab pos="609600" algn="l"/>
                <a:tab pos="1701800" algn="l"/>
                <a:tab pos="1930400" algn="l"/>
              </a:tabLst>
              <a:defRPr/>
            </a:pPr>
            <a:r>
              <a:rPr lang="en-US" altLang="zh-CN" dirty="0"/>
              <a:t>		</a:t>
            </a:r>
            <a:r>
              <a:rPr lang="en-US" altLang="zh-CN" sz="3602" b="1" dirty="0">
                <a:solidFill>
                  <a:srgbClr val="006666"/>
                </a:solidFill>
                <a:latin typeface="Times New Roman" pitchFamily="18" charset="0"/>
                <a:cs typeface="Times New Roman" pitchFamily="18" charset="0"/>
              </a:rPr>
              <a:t>Construcción</a:t>
            </a:r>
            <a:r>
              <a:rPr lang="en-US" altLang="zh-CN" sz="3602" dirty="0">
                <a:latin typeface="Times New Roman" pitchFamily="18" charset="0"/>
                <a:cs typeface="Times New Roman" pitchFamily="18" charset="0"/>
              </a:rPr>
              <a:t> </a:t>
            </a:r>
            <a:r>
              <a:rPr lang="en-US" altLang="zh-CN" sz="3602" b="1" dirty="0">
                <a:solidFill>
                  <a:srgbClr val="006666"/>
                </a:solidFill>
                <a:latin typeface="Times New Roman" pitchFamily="18" charset="0"/>
                <a:cs typeface="Times New Roman" pitchFamily="18" charset="0"/>
              </a:rPr>
              <a:t>de:</a:t>
            </a:r>
          </a:p>
          <a:p>
            <a:pPr>
              <a:lnSpc>
                <a:spcPts val="3000"/>
              </a:lnSpc>
              <a:tabLst>
                <a:tab pos="609600" algn="l"/>
                <a:tab pos="1701800" algn="l"/>
                <a:tab pos="1930400" algn="l"/>
              </a:tabLst>
              <a:defRPr/>
            </a:pPr>
            <a:r>
              <a:rPr lang="en-US" altLang="zh-CN" dirty="0"/>
              <a:t>			</a:t>
            </a:r>
            <a:r>
              <a:rPr lang="en-US" altLang="zh-CN" sz="2795" b="1" dirty="0">
                <a:solidFill>
                  <a:srgbClr val="006666"/>
                </a:solidFill>
                <a:latin typeface="Times New Roman" pitchFamily="18" charset="0"/>
                <a:cs typeface="Times New Roman" pitchFamily="18" charset="0"/>
              </a:rPr>
              <a:t>Mapas</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Karnaugh</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400"/>
              </a:lnSpc>
              <a:tabLst>
                <a:tab pos="609600" algn="l"/>
                <a:tab pos="1701800" algn="l"/>
                <a:tab pos="1930400" algn="l"/>
              </a:tabLst>
              <a:defRPr/>
            </a:pPr>
            <a:r>
              <a:rPr lang="en-US" altLang="zh-CN" sz="2795" dirty="0">
                <a:solidFill>
                  <a:srgbClr val="003366"/>
                </a:solidFill>
                <a:latin typeface="Wingdings" pitchFamily="18" charset="0"/>
                <a:cs typeface="Wingdings"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Cada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combinación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unos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y</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ceros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a:t>
            </a:r>
          </a:p>
          <a:p>
            <a:pPr>
              <a:lnSpc>
                <a:spcPts val="3300"/>
              </a:lnSpc>
              <a:tabLst>
                <a:tab pos="609600" algn="l"/>
                <a:tab pos="1701800" algn="l"/>
                <a:tab pos="1930400" algn="l"/>
              </a:tabLst>
              <a:defRPr/>
            </a:pPr>
            <a:r>
              <a:rPr lang="en-US" altLang="zh-CN" dirty="0"/>
              <a:t>	</a:t>
            </a:r>
            <a:r>
              <a:rPr lang="en-US" altLang="zh-CN" sz="2798" dirty="0">
                <a:solidFill>
                  <a:srgbClr val="003366"/>
                </a:solidFill>
                <a:latin typeface="Times New Roman" pitchFamily="18" charset="0"/>
                <a:cs typeface="Times New Roman" pitchFamily="18" charset="0"/>
              </a:rPr>
              <a:t>celda</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se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le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asigna</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el</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equivalente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decimal</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de</a:t>
            </a:r>
          </a:p>
          <a:p>
            <a:pPr>
              <a:lnSpc>
                <a:spcPts val="3300"/>
              </a:lnSpc>
              <a:tabLst>
                <a:tab pos="609600" algn="l"/>
                <a:tab pos="1701800" algn="l"/>
                <a:tab pos="1930400" algn="l"/>
              </a:tabLst>
              <a:defRPr/>
            </a:pPr>
            <a:r>
              <a:rPr lang="en-US" altLang="zh-CN" dirty="0"/>
              <a:t>	</a:t>
            </a:r>
            <a:r>
              <a:rPr lang="en-US" altLang="zh-CN" sz="2795" dirty="0">
                <a:solidFill>
                  <a:srgbClr val="003366"/>
                </a:solidFill>
                <a:latin typeface="Times New Roman" pitchFamily="18" charset="0"/>
                <a:cs typeface="Times New Roman" pitchFamily="18" charset="0"/>
              </a:rPr>
              <a:t>la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representación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binaria.</a:t>
            </a:r>
          </a:p>
        </p:txBody>
      </p:sp>
      <p:sp>
        <p:nvSpPr>
          <p:cNvPr id="16"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TextBox 1"/>
          <p:cNvSpPr txBox="1"/>
          <p:nvPr/>
        </p:nvSpPr>
        <p:spPr>
          <a:xfrm>
            <a:off x="4191001" y="5105401"/>
            <a:ext cx="282575" cy="35401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19" name="TextBox 1"/>
          <p:cNvSpPr txBox="1"/>
          <p:nvPr/>
        </p:nvSpPr>
        <p:spPr>
          <a:xfrm>
            <a:off x="4191001" y="5589588"/>
            <a:ext cx="282575" cy="354012"/>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20" name="TextBox 1"/>
          <p:cNvSpPr txBox="1"/>
          <p:nvPr/>
        </p:nvSpPr>
        <p:spPr>
          <a:xfrm>
            <a:off x="4213226" y="6019801"/>
            <a:ext cx="282575" cy="35401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Tree>
    <p:extLst>
      <p:ext uri="{BB962C8B-B14F-4D97-AF65-F5344CB8AC3E}">
        <p14:creationId xmlns:p14="http://schemas.microsoft.com/office/powerpoint/2010/main" val="34605568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3935414" y="3554414"/>
            <a:ext cx="892175" cy="460375"/>
          </a:xfrm>
          <a:custGeom>
            <a:avLst/>
            <a:gdLst>
              <a:gd name="connsiteX0" fmla="*/ 14287 w 892175"/>
              <a:gd name="connsiteY0" fmla="*/ 14287 h 460375"/>
              <a:gd name="connsiteX1" fmla="*/ 877887 w 892175"/>
              <a:gd name="connsiteY1" fmla="*/ 446087 h 460375"/>
            </a:gdLst>
            <a:ahLst/>
            <a:cxnLst>
              <a:cxn ang="0">
                <a:pos x="connsiteX0" y="connsiteY0"/>
              </a:cxn>
              <a:cxn ang="1">
                <a:pos x="connsiteX1" y="connsiteY1"/>
              </a:cxn>
            </a:cxnLst>
            <a:rect l="l" t="t" r="r" b="b"/>
            <a:pathLst>
              <a:path w="892175" h="460375">
                <a:moveTo>
                  <a:pt x="14287" y="14287"/>
                </a:moveTo>
                <a:lnTo>
                  <a:pt x="877887" y="4460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9" name="表格 4"/>
          <p:cNvGraphicFramePr>
            <a:graphicFrameLocks noGrp="1"/>
          </p:cNvGraphicFramePr>
          <p:nvPr/>
        </p:nvGraphicFramePr>
        <p:xfrm>
          <a:off x="4813300" y="4002089"/>
          <a:ext cx="3960814" cy="2463801"/>
        </p:xfrm>
        <a:graphic>
          <a:graphicData uri="http://schemas.openxmlformats.org/drawingml/2006/table">
            <a:tbl>
              <a:tblPr/>
              <a:tblGrid>
                <a:gridCol w="989823">
                  <a:extLst>
                    <a:ext uri="{9D8B030D-6E8A-4147-A177-3AD203B41FA5}">
                      <a16:colId xmlns="" xmlns:a16="http://schemas.microsoft.com/office/drawing/2014/main" val="20000"/>
                    </a:ext>
                  </a:extLst>
                </a:gridCol>
                <a:gridCol w="991218">
                  <a:extLst>
                    <a:ext uri="{9D8B030D-6E8A-4147-A177-3AD203B41FA5}">
                      <a16:colId xmlns="" xmlns:a16="http://schemas.microsoft.com/office/drawing/2014/main" val="20001"/>
                    </a:ext>
                  </a:extLst>
                </a:gridCol>
                <a:gridCol w="989823">
                  <a:extLst>
                    <a:ext uri="{9D8B030D-6E8A-4147-A177-3AD203B41FA5}">
                      <a16:colId xmlns="" xmlns:a16="http://schemas.microsoft.com/office/drawing/2014/main" val="20002"/>
                    </a:ext>
                  </a:extLst>
                </a:gridCol>
                <a:gridCol w="989950">
                  <a:extLst>
                    <a:ext uri="{9D8B030D-6E8A-4147-A177-3AD203B41FA5}">
                      <a16:colId xmlns="" xmlns:a16="http://schemas.microsoft.com/office/drawing/2014/main" val="20003"/>
                    </a:ext>
                  </a:extLst>
                </a:gridCol>
              </a:tblGrid>
              <a:tr h="616696">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615300">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616582">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615223">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11" name="TextBox 1"/>
          <p:cNvSpPr txBox="1"/>
          <p:nvPr/>
        </p:nvSpPr>
        <p:spPr>
          <a:xfrm>
            <a:off x="3733801" y="2463801"/>
            <a:ext cx="4773743" cy="482183"/>
          </a:xfrm>
          <a:prstGeom prst="rect">
            <a:avLst/>
          </a:prstGeom>
          <a:noFill/>
        </p:spPr>
        <p:txBody>
          <a:bodyPr wrap="none" lIns="0" tIns="0" rIns="0">
            <a:spAutoFit/>
          </a:bodyPr>
          <a:lstStyle/>
          <a:p>
            <a:pPr>
              <a:lnSpc>
                <a:spcPts val="3400"/>
              </a:lnSpc>
              <a:defRPr/>
            </a:pPr>
            <a:r>
              <a:rPr lang="en-US" altLang="zh-CN" sz="2795"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 (A,B,C,D)= </a:t>
            </a:r>
            <a:r>
              <a:rPr lang="en-US" altLang="zh-CN" sz="2795" dirty="0">
                <a:solidFill>
                  <a:srgbClr val="FF0000"/>
                </a:solidFill>
                <a:effectLst>
                  <a:outerShdw blurRad="38100" dist="38100" dir="2700000" algn="tl">
                    <a:srgbClr val="000000">
                      <a:alpha val="43137"/>
                    </a:srgbClr>
                  </a:outerShdw>
                </a:effectLst>
                <a:latin typeface="Symbol" pitchFamily="18" charset="0"/>
                <a:cs typeface="Symbol" pitchFamily="18" charset="0"/>
              </a:rPr>
              <a:t></a:t>
            </a:r>
            <a:r>
              <a:rPr lang="en-US" altLang="zh-CN" sz="2795"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(0,1,5,6,9,13,15)</a:t>
            </a:r>
          </a:p>
        </p:txBody>
      </p:sp>
      <p:sp>
        <p:nvSpPr>
          <p:cNvPr id="159777" name="TextBox 1"/>
          <p:cNvSpPr txBox="1">
            <a:spLocks noChangeArrowheads="1"/>
          </p:cNvSpPr>
          <p:nvPr/>
        </p:nvSpPr>
        <p:spPr bwMode="auto">
          <a:xfrm>
            <a:off x="3822701" y="3695701"/>
            <a:ext cx="365485"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AB</a:t>
            </a:r>
          </a:p>
        </p:txBody>
      </p:sp>
      <p:sp>
        <p:nvSpPr>
          <p:cNvPr id="159778" name="TextBox 1"/>
          <p:cNvSpPr txBox="1">
            <a:spLocks noChangeArrowheads="1"/>
          </p:cNvSpPr>
          <p:nvPr/>
        </p:nvSpPr>
        <p:spPr bwMode="auto">
          <a:xfrm>
            <a:off x="4254500" y="3403601"/>
            <a:ext cx="392736"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CD</a:t>
            </a:r>
          </a:p>
        </p:txBody>
      </p:sp>
      <p:sp>
        <p:nvSpPr>
          <p:cNvPr id="15" name="TextBox 1"/>
          <p:cNvSpPr txBox="1"/>
          <p:nvPr/>
        </p:nvSpPr>
        <p:spPr>
          <a:xfrm>
            <a:off x="4318001" y="4254500"/>
            <a:ext cx="282129" cy="2174954"/>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00</a:t>
            </a:r>
          </a:p>
          <a:p>
            <a:pPr>
              <a:lnSpc>
                <a:spcPts val="1000"/>
              </a:lnSpc>
              <a:defRPr/>
            </a:pPr>
            <a:endParaRPr lang="en-US" altLang="zh-CN" dirty="0"/>
          </a:p>
          <a:p>
            <a:pPr>
              <a:lnSpc>
                <a:spcPts val="1000"/>
              </a:lnSpc>
              <a:defRPr/>
            </a:pPr>
            <a:endParaRPr lang="en-US" altLang="zh-CN" dirty="0"/>
          </a:p>
          <a:p>
            <a:pPr>
              <a:lnSpc>
                <a:spcPts val="2700"/>
              </a:lnSpc>
              <a:defRPr/>
            </a:pPr>
            <a:r>
              <a:rPr lang="en-US" altLang="zh-CN" sz="2004" dirty="0">
                <a:solidFill>
                  <a:srgbClr val="003366"/>
                </a:solidFill>
                <a:latin typeface="Tahoma" pitchFamily="18" charset="0"/>
                <a:cs typeface="Tahoma" pitchFamily="18" charset="0"/>
              </a:rPr>
              <a:t>01</a:t>
            </a:r>
          </a:p>
          <a:p>
            <a:pPr>
              <a:lnSpc>
                <a:spcPts val="1000"/>
              </a:lnSpc>
              <a:defRPr/>
            </a:pPr>
            <a:endParaRPr lang="en-US" altLang="zh-CN" dirty="0"/>
          </a:p>
          <a:p>
            <a:pPr>
              <a:lnSpc>
                <a:spcPts val="1000"/>
              </a:lnSpc>
              <a:defRPr/>
            </a:pPr>
            <a:endParaRPr lang="en-US" altLang="zh-CN" dirty="0"/>
          </a:p>
          <a:p>
            <a:pPr>
              <a:lnSpc>
                <a:spcPts val="2800"/>
              </a:lnSpc>
              <a:defRPr/>
            </a:pPr>
            <a:r>
              <a:rPr lang="en-US" altLang="zh-CN" sz="2006" dirty="0">
                <a:solidFill>
                  <a:srgbClr val="003366"/>
                </a:solidFill>
                <a:latin typeface="Tahoma" pitchFamily="18" charset="0"/>
                <a:cs typeface="Tahoma" pitchFamily="18" charset="0"/>
              </a:rPr>
              <a:t>11</a:t>
            </a:r>
          </a:p>
          <a:p>
            <a:pPr>
              <a:lnSpc>
                <a:spcPts val="1000"/>
              </a:lnSpc>
              <a:defRPr/>
            </a:pPr>
            <a:endParaRPr lang="en-US" altLang="zh-CN" dirty="0"/>
          </a:p>
          <a:p>
            <a:pPr>
              <a:lnSpc>
                <a:spcPts val="1000"/>
              </a:lnSpc>
              <a:defRPr/>
            </a:pPr>
            <a:endParaRPr lang="en-US" altLang="zh-CN" dirty="0"/>
          </a:p>
          <a:p>
            <a:pPr>
              <a:lnSpc>
                <a:spcPts val="2700"/>
              </a:lnSpc>
              <a:defRPr/>
            </a:pPr>
            <a:r>
              <a:rPr lang="en-US" altLang="zh-CN" sz="2004" dirty="0">
                <a:solidFill>
                  <a:srgbClr val="003366"/>
                </a:solidFill>
                <a:latin typeface="Tahoma" pitchFamily="18" charset="0"/>
                <a:cs typeface="Tahoma" pitchFamily="18" charset="0"/>
              </a:rPr>
              <a:t>10</a:t>
            </a:r>
          </a:p>
        </p:txBody>
      </p:sp>
      <p:sp>
        <p:nvSpPr>
          <p:cNvPr id="16" name="TextBox 1"/>
          <p:cNvSpPr txBox="1"/>
          <p:nvPr/>
        </p:nvSpPr>
        <p:spPr>
          <a:xfrm>
            <a:off x="5181601"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00</a:t>
            </a:r>
          </a:p>
        </p:txBody>
      </p:sp>
      <p:sp>
        <p:nvSpPr>
          <p:cNvPr id="17" name="TextBox 1"/>
          <p:cNvSpPr txBox="1"/>
          <p:nvPr/>
        </p:nvSpPr>
        <p:spPr>
          <a:xfrm>
            <a:off x="6096001"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01</a:t>
            </a:r>
          </a:p>
        </p:txBody>
      </p:sp>
      <p:sp>
        <p:nvSpPr>
          <p:cNvPr id="18" name="TextBox 1"/>
          <p:cNvSpPr txBox="1"/>
          <p:nvPr/>
        </p:nvSpPr>
        <p:spPr>
          <a:xfrm>
            <a:off x="7086601"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11</a:t>
            </a:r>
          </a:p>
        </p:txBody>
      </p:sp>
      <p:sp>
        <p:nvSpPr>
          <p:cNvPr id="19" name="TextBox 1"/>
          <p:cNvSpPr txBox="1"/>
          <p:nvPr/>
        </p:nvSpPr>
        <p:spPr>
          <a:xfrm>
            <a:off x="8077201"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10</a:t>
            </a:r>
          </a:p>
        </p:txBody>
      </p:sp>
      <p:sp>
        <p:nvSpPr>
          <p:cNvPr id="2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1 Título"/>
          <p:cNvSpPr txBox="1">
            <a:spLocks/>
          </p:cNvSpPr>
          <p:nvPr/>
        </p:nvSpPr>
        <p:spPr>
          <a:xfrm>
            <a:off x="2209800" y="533400"/>
            <a:ext cx="8229600" cy="1143000"/>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600" u="sng" dirty="0">
                <a:solidFill>
                  <a:srgbClr val="FF0000"/>
                </a:solidFill>
                <a:effectLst>
                  <a:outerShdw blurRad="38100" dist="38100" dir="2700000" algn="tl">
                    <a:srgbClr val="000000">
                      <a:alpha val="43137"/>
                    </a:srgbClr>
                  </a:outerShdw>
                </a:effectLst>
              </a:rPr>
              <a:t>Dada la función obtener el MK</a:t>
            </a:r>
            <a:endParaRPr lang="es-ES_tradnl" sz="3600" u="sng" dirty="0">
              <a:solidFill>
                <a:srgbClr val="FF0000"/>
              </a:solidFill>
              <a:effectLst>
                <a:outerShdw blurRad="38100" dist="38100" dir="2700000" algn="tl">
                  <a:srgbClr val="000000">
                    <a:alpha val="43137"/>
                  </a:srgbClr>
                </a:outerShdw>
              </a:effectLst>
            </a:endParaRPr>
          </a:p>
        </p:txBody>
      </p:sp>
      <p:cxnSp>
        <p:nvCxnSpPr>
          <p:cNvPr id="3" name="2 Conector recto de flecha"/>
          <p:cNvCxnSpPr/>
          <p:nvPr/>
        </p:nvCxnSpPr>
        <p:spPr>
          <a:xfrm flipH="1">
            <a:off x="5314950" y="2819400"/>
            <a:ext cx="1009650" cy="1524000"/>
          </a:xfrm>
          <a:prstGeom prst="straightConnector1">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 name="4 Conector recto de flecha"/>
          <p:cNvCxnSpPr/>
          <p:nvPr/>
        </p:nvCxnSpPr>
        <p:spPr>
          <a:xfrm flipH="1">
            <a:off x="6229350" y="2819400"/>
            <a:ext cx="323850" cy="1524000"/>
          </a:xfrm>
          <a:prstGeom prst="straightConnector1">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flipH="1">
            <a:off x="6438900" y="2819400"/>
            <a:ext cx="419100" cy="1981200"/>
          </a:xfrm>
          <a:prstGeom prst="straightConnector1">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7086600" y="2819400"/>
            <a:ext cx="1123950" cy="1981200"/>
          </a:xfrm>
          <a:prstGeom prst="straightConnector1">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28 Conector recto de flecha"/>
          <p:cNvCxnSpPr/>
          <p:nvPr/>
        </p:nvCxnSpPr>
        <p:spPr>
          <a:xfrm flipH="1">
            <a:off x="6362701" y="2819400"/>
            <a:ext cx="1285875" cy="2667000"/>
          </a:xfrm>
          <a:prstGeom prst="straightConnector1">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0209" name="50208 Forma libre"/>
          <p:cNvSpPr/>
          <p:nvPr/>
        </p:nvSpPr>
        <p:spPr>
          <a:xfrm>
            <a:off x="6229350" y="2300289"/>
            <a:ext cx="3676650" cy="4452937"/>
          </a:xfrm>
          <a:custGeom>
            <a:avLst/>
            <a:gdLst>
              <a:gd name="connsiteX0" fmla="*/ 1223604 w 3924018"/>
              <a:gd name="connsiteY0" fmla="*/ 376083 h 4610789"/>
              <a:gd name="connsiteX1" fmla="*/ 3628601 w 3924018"/>
              <a:gd name="connsiteY1" fmla="*/ 363556 h 4610789"/>
              <a:gd name="connsiteX2" fmla="*/ 3515867 w 3924018"/>
              <a:gd name="connsiteY2" fmla="*/ 4183995 h 4610789"/>
              <a:gd name="connsiteX3" fmla="*/ 296678 w 3924018"/>
              <a:gd name="connsiteY3" fmla="*/ 4497146 h 4610789"/>
              <a:gd name="connsiteX4" fmla="*/ 133839 w 3924018"/>
              <a:gd name="connsiteY4" fmla="*/ 3996104 h 4610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018" h="4610789">
                <a:moveTo>
                  <a:pt x="1223604" y="376083"/>
                </a:moveTo>
                <a:cubicBezTo>
                  <a:pt x="2235080" y="52493"/>
                  <a:pt x="3246557" y="-271096"/>
                  <a:pt x="3628601" y="363556"/>
                </a:cubicBezTo>
                <a:cubicBezTo>
                  <a:pt x="4010645" y="998208"/>
                  <a:pt x="4071187" y="3495063"/>
                  <a:pt x="3515867" y="4183995"/>
                </a:cubicBezTo>
                <a:cubicBezTo>
                  <a:pt x="2960547" y="4872927"/>
                  <a:pt x="860349" y="4528461"/>
                  <a:pt x="296678" y="4497146"/>
                </a:cubicBezTo>
                <a:cubicBezTo>
                  <a:pt x="-266993" y="4465831"/>
                  <a:pt x="148453" y="4058734"/>
                  <a:pt x="133839" y="3996104"/>
                </a:cubicBezTo>
              </a:path>
            </a:pathLst>
          </a:custGeom>
          <a:noFill/>
          <a:ln w="6350">
            <a:solidFill>
              <a:srgbClr val="FF0000"/>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AR"/>
          </a:p>
        </p:txBody>
      </p:sp>
      <p:sp>
        <p:nvSpPr>
          <p:cNvPr id="50211" name="50210 Forma libre"/>
          <p:cNvSpPr/>
          <p:nvPr/>
        </p:nvSpPr>
        <p:spPr>
          <a:xfrm>
            <a:off x="7473951" y="2755901"/>
            <a:ext cx="1990725" cy="2792413"/>
          </a:xfrm>
          <a:custGeom>
            <a:avLst/>
            <a:gdLst>
              <a:gd name="connsiteX0" fmla="*/ 663879 w 1990523"/>
              <a:gd name="connsiteY0" fmla="*/ 0 h 2793304"/>
              <a:gd name="connsiteX1" fmla="*/ 1979112 w 1990523"/>
              <a:gd name="connsiteY1" fmla="*/ 1127342 h 2793304"/>
              <a:gd name="connsiteX2" fmla="*/ 0 w 1990523"/>
              <a:gd name="connsiteY2" fmla="*/ 2793304 h 2793304"/>
            </a:gdLst>
            <a:ahLst/>
            <a:cxnLst>
              <a:cxn ang="0">
                <a:pos x="connsiteX0" y="connsiteY0"/>
              </a:cxn>
              <a:cxn ang="0">
                <a:pos x="connsiteX1" y="connsiteY1"/>
              </a:cxn>
              <a:cxn ang="0">
                <a:pos x="connsiteX2" y="connsiteY2"/>
              </a:cxn>
            </a:cxnLst>
            <a:rect l="l" t="t" r="r" b="b"/>
            <a:pathLst>
              <a:path w="1990523" h="2793304">
                <a:moveTo>
                  <a:pt x="663879" y="0"/>
                </a:moveTo>
                <a:cubicBezTo>
                  <a:pt x="1376818" y="330895"/>
                  <a:pt x="2089758" y="661791"/>
                  <a:pt x="1979112" y="1127342"/>
                </a:cubicBezTo>
                <a:cubicBezTo>
                  <a:pt x="1868466" y="1592893"/>
                  <a:pt x="348641" y="2501030"/>
                  <a:pt x="0" y="2793304"/>
                </a:cubicBezTo>
              </a:path>
            </a:pathLst>
          </a:custGeom>
          <a:noFill/>
          <a:ln w="6350">
            <a:solidFill>
              <a:srgbClr val="FF0000"/>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AR"/>
          </a:p>
        </p:txBody>
      </p:sp>
    </p:spTree>
    <p:extLst>
      <p:ext uri="{BB962C8B-B14F-4D97-AF65-F5344CB8AC3E}">
        <p14:creationId xmlns:p14="http://schemas.microsoft.com/office/powerpoint/2010/main" val="317731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2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2469691" y="3554414"/>
            <a:ext cx="892175" cy="460375"/>
          </a:xfrm>
          <a:custGeom>
            <a:avLst/>
            <a:gdLst>
              <a:gd name="connsiteX0" fmla="*/ 14287 w 892175"/>
              <a:gd name="connsiteY0" fmla="*/ 14287 h 460375"/>
              <a:gd name="connsiteX1" fmla="*/ 877887 w 892175"/>
              <a:gd name="connsiteY1" fmla="*/ 446087 h 460375"/>
            </a:gdLst>
            <a:ahLst/>
            <a:cxnLst>
              <a:cxn ang="0">
                <a:pos x="connsiteX0" y="connsiteY0"/>
              </a:cxn>
              <a:cxn ang="1">
                <a:pos x="connsiteX1" y="connsiteY1"/>
              </a:cxn>
            </a:cxnLst>
            <a:rect l="l" t="t" r="r" b="b"/>
            <a:pathLst>
              <a:path w="892175" h="460375">
                <a:moveTo>
                  <a:pt x="14287" y="14287"/>
                </a:moveTo>
                <a:lnTo>
                  <a:pt x="877887" y="4460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9" name="表格 4"/>
          <p:cNvGraphicFramePr>
            <a:graphicFrameLocks noGrp="1"/>
          </p:cNvGraphicFramePr>
          <p:nvPr>
            <p:extLst>
              <p:ext uri="{D42A27DB-BD31-4B8C-83A1-F6EECF244321}">
                <p14:modId xmlns:p14="http://schemas.microsoft.com/office/powerpoint/2010/main" val="2006700979"/>
              </p:ext>
            </p:extLst>
          </p:nvPr>
        </p:nvGraphicFramePr>
        <p:xfrm>
          <a:off x="3347577" y="4002089"/>
          <a:ext cx="3960814" cy="2463801"/>
        </p:xfrm>
        <a:graphic>
          <a:graphicData uri="http://schemas.openxmlformats.org/drawingml/2006/table">
            <a:tbl>
              <a:tblPr/>
              <a:tblGrid>
                <a:gridCol w="989823">
                  <a:extLst>
                    <a:ext uri="{9D8B030D-6E8A-4147-A177-3AD203B41FA5}">
                      <a16:colId xmlns="" xmlns:a16="http://schemas.microsoft.com/office/drawing/2014/main" val="20000"/>
                    </a:ext>
                  </a:extLst>
                </a:gridCol>
                <a:gridCol w="991218">
                  <a:extLst>
                    <a:ext uri="{9D8B030D-6E8A-4147-A177-3AD203B41FA5}">
                      <a16:colId xmlns="" xmlns:a16="http://schemas.microsoft.com/office/drawing/2014/main" val="20001"/>
                    </a:ext>
                  </a:extLst>
                </a:gridCol>
                <a:gridCol w="989823">
                  <a:extLst>
                    <a:ext uri="{9D8B030D-6E8A-4147-A177-3AD203B41FA5}">
                      <a16:colId xmlns="" xmlns:a16="http://schemas.microsoft.com/office/drawing/2014/main" val="20002"/>
                    </a:ext>
                  </a:extLst>
                </a:gridCol>
                <a:gridCol w="989950">
                  <a:extLst>
                    <a:ext uri="{9D8B030D-6E8A-4147-A177-3AD203B41FA5}">
                      <a16:colId xmlns="" xmlns:a16="http://schemas.microsoft.com/office/drawing/2014/main" val="20003"/>
                    </a:ext>
                  </a:extLst>
                </a:gridCol>
              </a:tblGrid>
              <a:tr h="616696">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615300">
                <a:tc>
                  <a:txBody>
                    <a:bodyPr/>
                    <a:lstStyle/>
                    <a:p>
                      <a:pPr algn="ctr"/>
                      <a:r>
                        <a:rPr lang="en-US" altLang="zh-CN" sz="2400" dirty="0" smtClean="0">
                          <a:solidFill>
                            <a:srgbClr val="002060"/>
                          </a:solidFill>
                          <a:latin typeface="Times New Roman" pitchFamily="18" charset="0"/>
                          <a:cs typeface="Times New Roman" pitchFamily="18" charset="0"/>
                        </a:rPr>
                        <a:t>0</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616582">
                <a:tc>
                  <a:txBody>
                    <a:bodyPr/>
                    <a:lstStyle/>
                    <a:p>
                      <a:pPr algn="ctr"/>
                      <a:r>
                        <a:rPr lang="en-US" altLang="zh-CN" sz="2400" dirty="0" smtClean="0">
                          <a:solidFill>
                            <a:srgbClr val="002060"/>
                          </a:solidFill>
                          <a:latin typeface="Times New Roman" pitchFamily="18" charset="0"/>
                          <a:cs typeface="Times New Roman" pitchFamily="18" charset="0"/>
                        </a:rPr>
                        <a:t>1</a:t>
                      </a:r>
                      <a:endParaRPr lang="zh-CN" altLang="en-US" sz="2400" dirty="0" smtClean="0">
                        <a:solidFill>
                          <a:srgbClr val="00206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615223">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FF0000"/>
                          </a:solidFill>
                          <a:latin typeface="Times New Roman" pitchFamily="18" charset="0"/>
                          <a:cs typeface="Times New Roman" pitchFamily="18" charset="0"/>
                        </a:rPr>
                        <a:t>0</a:t>
                      </a:r>
                      <a:endParaRPr lang="zh-CN" altLang="en-US" sz="2400" dirty="0" smtClean="0">
                        <a:solidFill>
                          <a:srgbClr val="FF0000"/>
                        </a:solidFill>
                        <a:latin typeface="Times New Roman" pitchFamily="18" charset="0"/>
                        <a:cs typeface="Times New Roman" pitchFamily="18" charset="0"/>
                      </a:endParaRPr>
                    </a:p>
                  </a:txBody>
                  <a:tcPr marL="91439" marR="91439" marT="45719" marB="457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159777" name="TextBox 1"/>
          <p:cNvSpPr txBox="1">
            <a:spLocks noChangeArrowheads="1"/>
          </p:cNvSpPr>
          <p:nvPr/>
        </p:nvSpPr>
        <p:spPr bwMode="auto">
          <a:xfrm>
            <a:off x="2356978" y="3695701"/>
            <a:ext cx="365485"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AB</a:t>
            </a:r>
          </a:p>
        </p:txBody>
      </p:sp>
      <p:sp>
        <p:nvSpPr>
          <p:cNvPr id="159778" name="TextBox 1"/>
          <p:cNvSpPr txBox="1">
            <a:spLocks noChangeArrowheads="1"/>
          </p:cNvSpPr>
          <p:nvPr/>
        </p:nvSpPr>
        <p:spPr bwMode="auto">
          <a:xfrm>
            <a:off x="2788777" y="3403601"/>
            <a:ext cx="392736"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CD</a:t>
            </a:r>
          </a:p>
        </p:txBody>
      </p:sp>
      <p:sp>
        <p:nvSpPr>
          <p:cNvPr id="15" name="TextBox 1"/>
          <p:cNvSpPr txBox="1"/>
          <p:nvPr/>
        </p:nvSpPr>
        <p:spPr>
          <a:xfrm>
            <a:off x="2852278" y="4254500"/>
            <a:ext cx="282129" cy="2174954"/>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00</a:t>
            </a:r>
          </a:p>
          <a:p>
            <a:pPr>
              <a:lnSpc>
                <a:spcPts val="1000"/>
              </a:lnSpc>
              <a:defRPr/>
            </a:pPr>
            <a:endParaRPr lang="en-US" altLang="zh-CN" dirty="0"/>
          </a:p>
          <a:p>
            <a:pPr>
              <a:lnSpc>
                <a:spcPts val="1000"/>
              </a:lnSpc>
              <a:defRPr/>
            </a:pPr>
            <a:endParaRPr lang="en-US" altLang="zh-CN" dirty="0"/>
          </a:p>
          <a:p>
            <a:pPr>
              <a:lnSpc>
                <a:spcPts val="2700"/>
              </a:lnSpc>
              <a:defRPr/>
            </a:pPr>
            <a:r>
              <a:rPr lang="en-US" altLang="zh-CN" sz="2004" dirty="0">
                <a:solidFill>
                  <a:srgbClr val="003366"/>
                </a:solidFill>
                <a:latin typeface="Tahoma" pitchFamily="18" charset="0"/>
                <a:cs typeface="Tahoma" pitchFamily="18" charset="0"/>
              </a:rPr>
              <a:t>01</a:t>
            </a:r>
          </a:p>
          <a:p>
            <a:pPr>
              <a:lnSpc>
                <a:spcPts val="1000"/>
              </a:lnSpc>
              <a:defRPr/>
            </a:pPr>
            <a:endParaRPr lang="en-US" altLang="zh-CN" dirty="0"/>
          </a:p>
          <a:p>
            <a:pPr>
              <a:lnSpc>
                <a:spcPts val="1000"/>
              </a:lnSpc>
              <a:defRPr/>
            </a:pPr>
            <a:endParaRPr lang="en-US" altLang="zh-CN" dirty="0"/>
          </a:p>
          <a:p>
            <a:pPr>
              <a:lnSpc>
                <a:spcPts val="2800"/>
              </a:lnSpc>
              <a:defRPr/>
            </a:pPr>
            <a:r>
              <a:rPr lang="en-US" altLang="zh-CN" sz="2006" dirty="0">
                <a:solidFill>
                  <a:srgbClr val="003366"/>
                </a:solidFill>
                <a:latin typeface="Tahoma" pitchFamily="18" charset="0"/>
                <a:cs typeface="Tahoma" pitchFamily="18" charset="0"/>
              </a:rPr>
              <a:t>11</a:t>
            </a:r>
          </a:p>
          <a:p>
            <a:pPr>
              <a:lnSpc>
                <a:spcPts val="1000"/>
              </a:lnSpc>
              <a:defRPr/>
            </a:pPr>
            <a:endParaRPr lang="en-US" altLang="zh-CN" dirty="0"/>
          </a:p>
          <a:p>
            <a:pPr>
              <a:lnSpc>
                <a:spcPts val="1000"/>
              </a:lnSpc>
              <a:defRPr/>
            </a:pPr>
            <a:endParaRPr lang="en-US" altLang="zh-CN" dirty="0"/>
          </a:p>
          <a:p>
            <a:pPr>
              <a:lnSpc>
                <a:spcPts val="2700"/>
              </a:lnSpc>
              <a:defRPr/>
            </a:pPr>
            <a:r>
              <a:rPr lang="en-US" altLang="zh-CN" sz="2004" dirty="0">
                <a:solidFill>
                  <a:srgbClr val="003366"/>
                </a:solidFill>
                <a:latin typeface="Tahoma" pitchFamily="18" charset="0"/>
                <a:cs typeface="Tahoma" pitchFamily="18" charset="0"/>
              </a:rPr>
              <a:t>10</a:t>
            </a:r>
          </a:p>
        </p:txBody>
      </p:sp>
      <p:sp>
        <p:nvSpPr>
          <p:cNvPr id="16" name="TextBox 1"/>
          <p:cNvSpPr txBox="1"/>
          <p:nvPr/>
        </p:nvSpPr>
        <p:spPr>
          <a:xfrm>
            <a:off x="3715878"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00</a:t>
            </a:r>
          </a:p>
        </p:txBody>
      </p:sp>
      <p:sp>
        <p:nvSpPr>
          <p:cNvPr id="17" name="TextBox 1"/>
          <p:cNvSpPr txBox="1"/>
          <p:nvPr/>
        </p:nvSpPr>
        <p:spPr>
          <a:xfrm>
            <a:off x="4630278"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01</a:t>
            </a:r>
          </a:p>
        </p:txBody>
      </p:sp>
      <p:sp>
        <p:nvSpPr>
          <p:cNvPr id="18" name="TextBox 1"/>
          <p:cNvSpPr txBox="1"/>
          <p:nvPr/>
        </p:nvSpPr>
        <p:spPr>
          <a:xfrm>
            <a:off x="5620878"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11</a:t>
            </a:r>
          </a:p>
        </p:txBody>
      </p:sp>
      <p:sp>
        <p:nvSpPr>
          <p:cNvPr id="19" name="TextBox 1"/>
          <p:cNvSpPr txBox="1"/>
          <p:nvPr/>
        </p:nvSpPr>
        <p:spPr>
          <a:xfrm>
            <a:off x="6611478" y="3594101"/>
            <a:ext cx="282129" cy="353943"/>
          </a:xfrm>
          <a:prstGeom prst="rect">
            <a:avLst/>
          </a:prstGeom>
          <a:noFill/>
        </p:spPr>
        <p:txBody>
          <a:bodyPr wrap="none" lIns="0" tIns="0" rIns="0">
            <a:spAutoFit/>
          </a:bodyPr>
          <a:lstStyle/>
          <a:p>
            <a:pPr>
              <a:lnSpc>
                <a:spcPts val="2400"/>
              </a:lnSpc>
              <a:defRPr/>
            </a:pPr>
            <a:r>
              <a:rPr lang="en-US" altLang="zh-CN" sz="2006" dirty="0">
                <a:solidFill>
                  <a:srgbClr val="003366"/>
                </a:solidFill>
                <a:latin typeface="Tahoma" pitchFamily="18" charset="0"/>
                <a:cs typeface="Tahoma" pitchFamily="18" charset="0"/>
              </a:rPr>
              <a:t>10</a:t>
            </a:r>
          </a:p>
        </p:txBody>
      </p:sp>
      <p:sp>
        <p:nvSpPr>
          <p:cNvPr id="2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1 Título"/>
          <p:cNvSpPr txBox="1">
            <a:spLocks/>
          </p:cNvSpPr>
          <p:nvPr/>
        </p:nvSpPr>
        <p:spPr>
          <a:xfrm>
            <a:off x="2209800" y="533400"/>
            <a:ext cx="8229600" cy="1143000"/>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600" u="sng" dirty="0">
                <a:solidFill>
                  <a:srgbClr val="FF0000"/>
                </a:solidFill>
                <a:effectLst>
                  <a:outerShdw blurRad="38100" dist="38100" dir="2700000" algn="tl">
                    <a:srgbClr val="000000">
                      <a:alpha val="43137"/>
                    </a:srgbClr>
                  </a:outerShdw>
                </a:effectLst>
              </a:rPr>
              <a:t>Dada </a:t>
            </a:r>
            <a:r>
              <a:rPr lang="es-ES_tradnl" sz="3600" u="sng" dirty="0" smtClean="0">
                <a:solidFill>
                  <a:srgbClr val="FF0000"/>
                </a:solidFill>
                <a:effectLst>
                  <a:outerShdw blurRad="38100" dist="38100" dir="2700000" algn="tl">
                    <a:srgbClr val="000000">
                      <a:alpha val="43137"/>
                    </a:srgbClr>
                  </a:outerShdw>
                </a:effectLst>
              </a:rPr>
              <a:t>una Tabla obtener el </a:t>
            </a:r>
            <a:r>
              <a:rPr lang="es-ES_tradnl" sz="3600" u="sng" dirty="0">
                <a:solidFill>
                  <a:srgbClr val="FF0000"/>
                </a:solidFill>
                <a:effectLst>
                  <a:outerShdw blurRad="38100" dist="38100" dir="2700000" algn="tl">
                    <a:srgbClr val="000000">
                      <a:alpha val="43137"/>
                    </a:srgbClr>
                  </a:outerShdw>
                </a:effectLst>
              </a:rPr>
              <a:t>MK</a:t>
            </a:r>
            <a:endParaRPr lang="es-ES_tradnl" sz="3600" u="sng" dirty="0">
              <a:solidFill>
                <a:srgbClr val="FF0000"/>
              </a:solidFill>
              <a:effectLst>
                <a:outerShdw blurRad="38100" dist="38100" dir="2700000" algn="tl">
                  <a:srgbClr val="000000">
                    <a:alpha val="43137"/>
                  </a:srgbClr>
                </a:outerShdw>
              </a:effectLst>
            </a:endParaRPr>
          </a:p>
        </p:txBody>
      </p:sp>
      <p:pic>
        <p:nvPicPr>
          <p:cNvPr id="24" name="Imagen 23"/>
          <p:cNvPicPr>
            <a:picLocks noChangeAspect="1"/>
          </p:cNvPicPr>
          <p:nvPr/>
        </p:nvPicPr>
        <p:blipFill>
          <a:blip r:embed="rId3"/>
          <a:stretch>
            <a:fillRect/>
          </a:stretch>
        </p:blipFill>
        <p:spPr>
          <a:xfrm>
            <a:off x="7503456" y="2298700"/>
            <a:ext cx="4410638" cy="4514677"/>
          </a:xfrm>
          <a:prstGeom prst="rect">
            <a:avLst/>
          </a:prstGeom>
        </p:spPr>
      </p:pic>
      <p:sp>
        <p:nvSpPr>
          <p:cNvPr id="2" name="Rectángulo redondeado 1"/>
          <p:cNvSpPr/>
          <p:nvPr/>
        </p:nvSpPr>
        <p:spPr>
          <a:xfrm>
            <a:off x="11430000" y="3052482"/>
            <a:ext cx="484094" cy="376089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redondeado 25"/>
          <p:cNvSpPr/>
          <p:nvPr/>
        </p:nvSpPr>
        <p:spPr>
          <a:xfrm>
            <a:off x="7489376" y="3030712"/>
            <a:ext cx="484094" cy="376089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365506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01152" y="838200"/>
            <a:ext cx="7709647" cy="579438"/>
          </a:xfrm>
        </p:spPr>
        <p:txBody>
          <a:bodyPr rtlCol="0">
            <a:normAutofit fontScale="90000"/>
          </a:bodyPr>
          <a:lstStyle/>
          <a:p>
            <a:pPr>
              <a:defRPr/>
            </a:pPr>
            <a:r>
              <a:rPr lang="es-ES_tradnl" sz="3600" u="sng" dirty="0">
                <a:solidFill>
                  <a:srgbClr val="FF0000"/>
                </a:solidFill>
                <a:effectLst>
                  <a:outerShdw blurRad="38100" dist="38100" dir="2700000" algn="tl">
                    <a:srgbClr val="000000">
                      <a:alpha val="43137"/>
                    </a:srgbClr>
                  </a:outerShdw>
                </a:effectLst>
              </a:rPr>
              <a:t>Dado el MK obtener la función y simplificar</a:t>
            </a:r>
            <a:endParaRPr lang="es-ES_tradnl" sz="3600" u="sng" dirty="0">
              <a:solidFill>
                <a:srgbClr val="FF0000"/>
              </a:solidFill>
              <a:effectLst>
                <a:outerShdw blurRad="38100" dist="38100" dir="2700000" algn="tl">
                  <a:srgbClr val="000000">
                    <a:alpha val="43137"/>
                  </a:srgbClr>
                </a:outerShdw>
              </a:effectLst>
            </a:endParaRPr>
          </a:p>
        </p:txBody>
      </p:sp>
      <p:pic>
        <p:nvPicPr>
          <p:cNvPr id="1617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776" y="1600200"/>
            <a:ext cx="7896225"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1" name="10 Conector angular"/>
          <p:cNvCxnSpPr/>
          <p:nvPr/>
        </p:nvCxnSpPr>
        <p:spPr>
          <a:xfrm rot="5400000">
            <a:off x="5391150" y="3600450"/>
            <a:ext cx="1219200" cy="723900"/>
          </a:xfrm>
          <a:prstGeom prst="bentConnector3">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12 Conector angular"/>
          <p:cNvCxnSpPr/>
          <p:nvPr/>
        </p:nvCxnSpPr>
        <p:spPr>
          <a:xfrm rot="16200000" flipH="1">
            <a:off x="5600700" y="3619500"/>
            <a:ext cx="1219200" cy="685800"/>
          </a:xfrm>
          <a:prstGeom prst="bentConnector3">
            <a:avLst>
              <a:gd name="adj1" fmla="val -54795"/>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18 Arco"/>
          <p:cNvSpPr/>
          <p:nvPr/>
        </p:nvSpPr>
        <p:spPr>
          <a:xfrm>
            <a:off x="4953000" y="3581400"/>
            <a:ext cx="2819400" cy="1295400"/>
          </a:xfrm>
          <a:prstGeom prst="arc">
            <a:avLst>
              <a:gd name="adj1" fmla="val 12314301"/>
              <a:gd name="adj2" fmla="val 1629358"/>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AR"/>
          </a:p>
        </p:txBody>
      </p:sp>
      <p:sp>
        <p:nvSpPr>
          <p:cNvPr id="21" name="20 Arco"/>
          <p:cNvSpPr/>
          <p:nvPr/>
        </p:nvSpPr>
        <p:spPr>
          <a:xfrm>
            <a:off x="4038600" y="3733800"/>
            <a:ext cx="3962400" cy="1828800"/>
          </a:xfrm>
          <a:prstGeom prst="arc">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s-AR"/>
          </a:p>
        </p:txBody>
      </p:sp>
      <p:cxnSp>
        <p:nvCxnSpPr>
          <p:cNvPr id="25" name="24 Conector recto"/>
          <p:cNvCxnSpPr/>
          <p:nvPr/>
        </p:nvCxnSpPr>
        <p:spPr>
          <a:xfrm>
            <a:off x="5562600" y="5029200"/>
            <a:ext cx="990600" cy="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28 Conector angular"/>
          <p:cNvCxnSpPr/>
          <p:nvPr/>
        </p:nvCxnSpPr>
        <p:spPr>
          <a:xfrm rot="5400000">
            <a:off x="5505450" y="5086350"/>
            <a:ext cx="609600" cy="495300"/>
          </a:xfrm>
          <a:prstGeom prst="bentConnector3">
            <a:avLst>
              <a:gd name="adj1" fmla="val 23288"/>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a:off x="5105400" y="5638800"/>
            <a:ext cx="990600" cy="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a:off x="6934200" y="5029200"/>
            <a:ext cx="990600" cy="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37 Conector angular"/>
          <p:cNvCxnSpPr/>
          <p:nvPr/>
        </p:nvCxnSpPr>
        <p:spPr>
          <a:xfrm rot="5400000">
            <a:off x="6819900" y="5029200"/>
            <a:ext cx="609600" cy="609600"/>
          </a:xfrm>
          <a:prstGeom prst="bentConnector3">
            <a:avLst>
              <a:gd name="adj1" fmla="val 21233"/>
            </a:avLst>
          </a:prstGeom>
          <a:ln w="63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6324600" y="5638800"/>
            <a:ext cx="990600" cy="0"/>
          </a:xfrm>
          <a:prstGeom prst="line">
            <a:avLst/>
          </a:prstGeom>
          <a:ln w="63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92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9906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9906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39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7528" y="1524000"/>
            <a:ext cx="6400800"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uadroTexto 7"/>
          <p:cNvSpPr txBox="1"/>
          <p:nvPr/>
        </p:nvSpPr>
        <p:spPr>
          <a:xfrm>
            <a:off x="5181600" y="152401"/>
            <a:ext cx="5181600" cy="830263"/>
          </a:xfrm>
          <a:prstGeom prst="rect">
            <a:avLst/>
          </a:prstGeom>
          <a:noFill/>
        </p:spPr>
        <p:txBody>
          <a:bodyPr>
            <a:spAutoFit/>
          </a:bodyPr>
          <a:lstStyle/>
          <a:p>
            <a:pPr algn="ctr">
              <a:defRPr/>
            </a:pPr>
            <a:r>
              <a:rPr lang="es-ES" sz="2400" i="1" dirty="0">
                <a:solidFill>
                  <a:srgbClr val="002060"/>
                </a:solidFill>
                <a:effectLst>
                  <a:outerShdw blurRad="38100" dist="38100" dir="2700000" algn="tl">
                    <a:srgbClr val="000000">
                      <a:alpha val="43137"/>
                    </a:srgbClr>
                  </a:outerShdw>
                </a:effectLst>
              </a:rPr>
              <a:t>Postulados </a:t>
            </a:r>
          </a:p>
          <a:p>
            <a:pPr algn="ctr">
              <a:defRPr/>
            </a:pPr>
            <a:r>
              <a:rPr lang="es-ES" sz="2400" i="1" dirty="0">
                <a:solidFill>
                  <a:srgbClr val="002060"/>
                </a:solidFill>
                <a:effectLst>
                  <a:outerShdw blurRad="38100" dist="38100" dir="2700000" algn="tl">
                    <a:srgbClr val="000000">
                      <a:alpha val="43137"/>
                    </a:srgbClr>
                  </a:outerShdw>
                </a:effectLst>
              </a:rPr>
              <a:t>Circuitos de Conmutación</a:t>
            </a:r>
          </a:p>
        </p:txBody>
      </p:sp>
      <p:sp>
        <p:nvSpPr>
          <p:cNvPr id="2" name="1 CuadroTexto"/>
          <p:cNvSpPr txBox="1"/>
          <p:nvPr/>
        </p:nvSpPr>
        <p:spPr>
          <a:xfrm>
            <a:off x="1798713" y="1916832"/>
            <a:ext cx="803425" cy="707886"/>
          </a:xfrm>
          <a:prstGeom prst="rect">
            <a:avLst/>
          </a:prstGeom>
          <a:noFill/>
        </p:spPr>
        <p:txBody>
          <a:bodyPr wrap="none" rtlCol="0">
            <a:spAutoFit/>
          </a:bodyPr>
          <a:lstStyle/>
          <a:p>
            <a:r>
              <a:rPr lang="es-ES" sz="4000" i="1" dirty="0">
                <a:solidFill>
                  <a:srgbClr val="FF0000"/>
                </a:solidFill>
                <a:effectLst>
                  <a:outerShdw blurRad="38100" dist="38100" dir="2700000" algn="tl">
                    <a:srgbClr val="000000">
                      <a:alpha val="43137"/>
                    </a:srgbClr>
                  </a:outerShdw>
                </a:effectLst>
              </a:rPr>
              <a:t>OR</a:t>
            </a:r>
            <a:endParaRPr lang="es-AR" sz="4000" i="1" dirty="0">
              <a:solidFill>
                <a:srgbClr val="FF0000"/>
              </a:solidFill>
              <a:effectLst>
                <a:outerShdw blurRad="38100" dist="38100" dir="2700000" algn="tl">
                  <a:srgbClr val="000000">
                    <a:alpha val="43137"/>
                  </a:srgbClr>
                </a:outerShdw>
              </a:effectLst>
            </a:endParaRPr>
          </a:p>
        </p:txBody>
      </p:sp>
      <p:sp>
        <p:nvSpPr>
          <p:cNvPr id="9" name="8 CuadroTexto"/>
          <p:cNvSpPr txBox="1"/>
          <p:nvPr/>
        </p:nvSpPr>
        <p:spPr>
          <a:xfrm>
            <a:off x="1726704" y="3153162"/>
            <a:ext cx="1127232" cy="707886"/>
          </a:xfrm>
          <a:prstGeom prst="rect">
            <a:avLst/>
          </a:prstGeom>
          <a:noFill/>
        </p:spPr>
        <p:txBody>
          <a:bodyPr wrap="none" rtlCol="0">
            <a:spAutoFit/>
          </a:bodyPr>
          <a:lstStyle/>
          <a:p>
            <a:r>
              <a:rPr lang="es-ES" sz="4000" i="1" dirty="0">
                <a:solidFill>
                  <a:srgbClr val="FF0000"/>
                </a:solidFill>
                <a:effectLst>
                  <a:outerShdw blurRad="38100" dist="38100" dir="2700000" algn="tl">
                    <a:srgbClr val="000000">
                      <a:alpha val="43137"/>
                    </a:srgbClr>
                  </a:outerShdw>
                </a:effectLst>
              </a:rPr>
              <a:t>AND</a:t>
            </a:r>
            <a:endParaRPr lang="es-AR" sz="4000" i="1" dirty="0">
              <a:solidFill>
                <a:srgbClr val="FF0000"/>
              </a:solidFill>
              <a:effectLst>
                <a:outerShdw blurRad="38100" dist="38100" dir="2700000" algn="tl">
                  <a:srgbClr val="000000">
                    <a:alpha val="43137"/>
                  </a:srgbClr>
                </a:outerShdw>
              </a:effectLst>
            </a:endParaRPr>
          </a:p>
        </p:txBody>
      </p:sp>
      <p:sp>
        <p:nvSpPr>
          <p:cNvPr id="10" name="CuadroTexto 9"/>
          <p:cNvSpPr txBox="1"/>
          <p:nvPr/>
        </p:nvSpPr>
        <p:spPr>
          <a:xfrm>
            <a:off x="8760296" y="1907540"/>
            <a:ext cx="1931106"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Conmutativa</a:t>
            </a:r>
            <a:endParaRPr lang="es-ES" i="1" dirty="0">
              <a:solidFill>
                <a:srgbClr val="C00000"/>
              </a:solidFill>
              <a:effectLst>
                <a:outerShdw blurRad="38100" dist="38100" dir="2700000" algn="tl">
                  <a:srgbClr val="000000">
                    <a:alpha val="43137"/>
                  </a:srgbClr>
                </a:outerShdw>
              </a:effectLst>
            </a:endParaRPr>
          </a:p>
        </p:txBody>
      </p:sp>
      <p:sp>
        <p:nvSpPr>
          <p:cNvPr id="12" name="CuadroTexto 11"/>
          <p:cNvSpPr txBox="1"/>
          <p:nvPr/>
        </p:nvSpPr>
        <p:spPr>
          <a:xfrm>
            <a:off x="8760297" y="4437112"/>
            <a:ext cx="1618713"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Identidad</a:t>
            </a:r>
            <a:endParaRPr lang="es-ES" i="1" dirty="0">
              <a:solidFill>
                <a:srgbClr val="C00000"/>
              </a:solidFill>
              <a:effectLst>
                <a:outerShdw blurRad="38100" dist="38100" dir="2700000" algn="tl">
                  <a:srgbClr val="000000">
                    <a:alpha val="43137"/>
                  </a:srgbClr>
                </a:outerShdw>
              </a:effectLst>
            </a:endParaRPr>
          </a:p>
        </p:txBody>
      </p:sp>
      <p:sp>
        <p:nvSpPr>
          <p:cNvPr id="13" name="CuadroTexto 12"/>
          <p:cNvSpPr txBox="1"/>
          <p:nvPr/>
        </p:nvSpPr>
        <p:spPr>
          <a:xfrm>
            <a:off x="8760297" y="5723964"/>
            <a:ext cx="1671611"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Identidad</a:t>
            </a:r>
            <a:endParaRPr lang="es-ES" i="1" dirty="0">
              <a:solidFill>
                <a:srgbClr val="C00000"/>
              </a:solidFill>
              <a:effectLst>
                <a:outerShdw blurRad="38100" dist="38100" dir="2700000" algn="tl">
                  <a:srgbClr val="000000">
                    <a:alpha val="43137"/>
                  </a:srgbClr>
                </a:outerShdw>
              </a:effectLst>
            </a:endParaRPr>
          </a:p>
        </p:txBody>
      </p:sp>
      <p:sp>
        <p:nvSpPr>
          <p:cNvPr id="14" name="CuadroTexto 13"/>
          <p:cNvSpPr txBox="1"/>
          <p:nvPr/>
        </p:nvSpPr>
        <p:spPr>
          <a:xfrm>
            <a:off x="8845414" y="3203684"/>
            <a:ext cx="1931106"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Conmutativa</a:t>
            </a:r>
            <a:endParaRPr lang="es-ES" i="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1235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2407024" y="838200"/>
            <a:ext cx="7803776" cy="579438"/>
          </a:xfrm>
        </p:spPr>
        <p:txBody>
          <a:bodyPr rtlCol="0">
            <a:normAutofit fontScale="90000"/>
          </a:bodyPr>
          <a:lstStyle/>
          <a:p>
            <a:pPr>
              <a:defRPr/>
            </a:pPr>
            <a:r>
              <a:rPr lang="es-ES_tradnl" sz="3600" u="sng" dirty="0">
                <a:solidFill>
                  <a:srgbClr val="FF0000"/>
                </a:solidFill>
                <a:effectLst>
                  <a:outerShdw blurRad="38100" dist="38100" dir="2700000" algn="tl">
                    <a:srgbClr val="000000">
                      <a:alpha val="43137"/>
                    </a:srgbClr>
                  </a:outerShdw>
                </a:effectLst>
              </a:rPr>
              <a:t>Ejercicios Propuestos.</a:t>
            </a:r>
            <a:endParaRPr lang="es-ES_tradnl" sz="3600" u="sng" dirty="0">
              <a:solidFill>
                <a:srgbClr val="FF0000"/>
              </a:solidFill>
              <a:effectLst>
                <a:outerShdw blurRad="38100" dist="38100" dir="2700000" algn="tl">
                  <a:srgbClr val="000000">
                    <a:alpha val="43137"/>
                  </a:srgbClr>
                </a:outerShdw>
              </a:effectLst>
            </a:endParaRPr>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1828800"/>
            <a:ext cx="42576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6" y="3657600"/>
            <a:ext cx="42576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CuadroTexto"/>
          <p:cNvSpPr txBox="1"/>
          <p:nvPr/>
        </p:nvSpPr>
        <p:spPr>
          <a:xfrm>
            <a:off x="2286000" y="1447800"/>
            <a:ext cx="4229100" cy="369888"/>
          </a:xfrm>
          <a:prstGeom prst="rect">
            <a:avLst/>
          </a:prstGeom>
          <a:noFill/>
        </p:spPr>
        <p:txBody>
          <a:bodyPr wrap="none">
            <a:spAutoFit/>
          </a:bodyPr>
          <a:lstStyle/>
          <a:p>
            <a:pPr>
              <a:defRPr/>
            </a:pPr>
            <a:r>
              <a:rPr lang="es-ES_tradnl" u="sng" dirty="0">
                <a:solidFill>
                  <a:srgbClr val="FF0000"/>
                </a:solidFill>
                <a:effectLst>
                  <a:outerShdw blurRad="38100" dist="38100" dir="2700000" algn="tl">
                    <a:srgbClr val="000000">
                      <a:alpha val="43137"/>
                    </a:srgbClr>
                  </a:outerShdw>
                </a:effectLst>
              </a:rPr>
              <a:t>Dado el MK obtener la función y simplificar</a:t>
            </a:r>
            <a:endParaRPr lang="es-ES_tradnl" dirty="0"/>
          </a:p>
        </p:txBody>
      </p:sp>
      <p:sp>
        <p:nvSpPr>
          <p:cNvPr id="9"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2486974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667000" y="941388"/>
            <a:ext cx="7848600" cy="5632450"/>
          </a:xfrm>
          <a:prstGeom prst="rect">
            <a:avLst/>
          </a:prstGeom>
        </p:spPr>
        <p:txBody>
          <a:bodyPr>
            <a:spAutoFit/>
          </a:bodyPr>
          <a:lstStyle/>
          <a:p>
            <a:pPr eaLnBrk="1" hangingPunct="1">
              <a:defRPr/>
            </a:pPr>
            <a:r>
              <a:rPr lang="es-ES_tradnl" b="1" dirty="0">
                <a:solidFill>
                  <a:srgbClr val="FF0000"/>
                </a:solidFill>
                <a:effectLst>
                  <a:outerShdw blurRad="38100" dist="38100" dir="2700000" algn="tl">
                    <a:srgbClr val="C0C0C0"/>
                  </a:outerShdw>
                </a:effectLst>
                <a:latin typeface="Calibri" pitchFamily="34" charset="0"/>
                <a:cs typeface="Arial" charset="0"/>
              </a:rPr>
              <a:t>1)</a:t>
            </a:r>
            <a:r>
              <a:rPr lang="es-ES_tradnl" b="1" dirty="0">
                <a:solidFill>
                  <a:srgbClr val="FF0000"/>
                </a:solidFill>
                <a:latin typeface="Calibri" pitchFamily="34" charset="0"/>
                <a:cs typeface="Arial" charset="0"/>
              </a:rPr>
              <a:t> </a:t>
            </a:r>
            <a:r>
              <a:rPr lang="es-ES_tradnl" b="1" dirty="0">
                <a:latin typeface="Calibri" pitchFamily="34" charset="0"/>
                <a:cs typeface="Arial" charset="0"/>
              </a:rPr>
              <a:t>Realizar agrupaciones de 1's con sus vecinos lo mayor posible pero siempre en</a:t>
            </a:r>
          </a:p>
          <a:p>
            <a:pPr eaLnBrk="1" hangingPunct="1">
              <a:defRPr/>
            </a:pPr>
            <a:r>
              <a:rPr lang="es-ES_tradnl" b="1" dirty="0">
                <a:latin typeface="Calibri" pitchFamily="34" charset="0"/>
                <a:cs typeface="Arial" charset="0"/>
              </a:rPr>
              <a:t>cantidades potencias de 2.</a:t>
            </a:r>
          </a:p>
          <a:p>
            <a:pPr eaLnBrk="1" hangingPunct="1">
              <a:defRPr/>
            </a:pPr>
            <a:endParaRPr lang="es-ES_tradnl" b="1" dirty="0">
              <a:solidFill>
                <a:srgbClr val="FF0000"/>
              </a:solidFill>
              <a:effectLst>
                <a:outerShdw blurRad="38100" dist="38100" dir="2700000" algn="tl">
                  <a:srgbClr val="C0C0C0"/>
                </a:outerShdw>
              </a:effectLst>
              <a:latin typeface="Calibri" pitchFamily="34" charset="0"/>
              <a:cs typeface="Arial" charset="0"/>
            </a:endParaRPr>
          </a:p>
          <a:p>
            <a:pPr eaLnBrk="1" hangingPunct="1">
              <a:defRPr/>
            </a:pPr>
            <a:r>
              <a:rPr lang="es-ES_tradnl" b="1" dirty="0">
                <a:solidFill>
                  <a:srgbClr val="FF0000"/>
                </a:solidFill>
                <a:effectLst>
                  <a:outerShdw blurRad="38100" dist="38100" dir="2700000" algn="tl">
                    <a:srgbClr val="C0C0C0"/>
                  </a:outerShdw>
                </a:effectLst>
                <a:latin typeface="Calibri" pitchFamily="34" charset="0"/>
                <a:cs typeface="Arial" charset="0"/>
              </a:rPr>
              <a:t>2)</a:t>
            </a:r>
            <a:r>
              <a:rPr lang="es-ES_tradnl" b="1" dirty="0">
                <a:latin typeface="Calibri" pitchFamily="34" charset="0"/>
                <a:cs typeface="Arial" charset="0"/>
              </a:rPr>
              <a:t> No dejar ningún 1 sin agrupar. Puede ocurrir que un 1 pertenezca a más de una agrupación. No se pueden tomar agrupaciones dentro de agrupaciones.</a:t>
            </a:r>
          </a:p>
          <a:p>
            <a:pPr eaLnBrk="1" hangingPunct="1">
              <a:defRPr/>
            </a:pPr>
            <a:endParaRPr lang="es-ES_tradnl" b="1" dirty="0">
              <a:solidFill>
                <a:srgbClr val="FF0000"/>
              </a:solidFill>
              <a:effectLst>
                <a:outerShdw blurRad="38100" dist="38100" dir="2700000" algn="tl">
                  <a:srgbClr val="C0C0C0"/>
                </a:outerShdw>
              </a:effectLst>
              <a:latin typeface="Calibri" pitchFamily="34" charset="0"/>
              <a:cs typeface="Arial" charset="0"/>
            </a:endParaRPr>
          </a:p>
          <a:p>
            <a:pPr eaLnBrk="1" hangingPunct="1">
              <a:defRPr/>
            </a:pPr>
            <a:r>
              <a:rPr lang="es-ES_tradnl" b="1" dirty="0">
                <a:solidFill>
                  <a:srgbClr val="FF0000"/>
                </a:solidFill>
                <a:effectLst>
                  <a:outerShdw blurRad="38100" dist="38100" dir="2700000" algn="tl">
                    <a:srgbClr val="C0C0C0"/>
                  </a:outerShdw>
                </a:effectLst>
                <a:latin typeface="Calibri" pitchFamily="34" charset="0"/>
                <a:cs typeface="Arial" charset="0"/>
              </a:rPr>
              <a:t>3)</a:t>
            </a:r>
            <a:r>
              <a:rPr lang="es-ES_tradnl" b="1" dirty="0">
                <a:latin typeface="Calibri" pitchFamily="34" charset="0"/>
                <a:cs typeface="Arial" charset="0"/>
              </a:rPr>
              <a:t> Por cada agrupación de 1's resulta un producto de variables. Cuanto más 1's se agrupen, más sencilla resultará la expresión de esa agrupación. En MK de 5 variables, las </a:t>
            </a:r>
            <a:r>
              <a:rPr lang="es-ES_tradnl" b="1" dirty="0" err="1">
                <a:latin typeface="Calibri" pitchFamily="34" charset="0"/>
                <a:cs typeface="Arial" charset="0"/>
              </a:rPr>
              <a:t>grupaciones</a:t>
            </a:r>
            <a:r>
              <a:rPr lang="es-ES_tradnl" b="1" dirty="0">
                <a:latin typeface="Calibri" pitchFamily="34" charset="0"/>
                <a:cs typeface="Arial" charset="0"/>
              </a:rPr>
              <a:t> que tomen 1’s de las dos porciones deben ser simétricas respecto al eje central.</a:t>
            </a:r>
          </a:p>
          <a:p>
            <a:pPr eaLnBrk="1" hangingPunct="1">
              <a:defRPr/>
            </a:pPr>
            <a:endParaRPr lang="es-ES_tradnl" b="1" dirty="0">
              <a:solidFill>
                <a:srgbClr val="FF0000"/>
              </a:solidFill>
              <a:effectLst>
                <a:outerShdw blurRad="38100" dist="38100" dir="2700000" algn="tl">
                  <a:srgbClr val="C0C0C0"/>
                </a:outerShdw>
              </a:effectLst>
              <a:latin typeface="Calibri" pitchFamily="34" charset="0"/>
              <a:cs typeface="Arial" charset="0"/>
            </a:endParaRPr>
          </a:p>
          <a:p>
            <a:pPr eaLnBrk="1" hangingPunct="1">
              <a:defRPr/>
            </a:pPr>
            <a:r>
              <a:rPr lang="es-ES_tradnl" b="1" dirty="0">
                <a:solidFill>
                  <a:srgbClr val="FF0000"/>
                </a:solidFill>
                <a:effectLst>
                  <a:outerShdw blurRad="38100" dist="38100" dir="2700000" algn="tl">
                    <a:srgbClr val="C0C0C0"/>
                  </a:outerShdw>
                </a:effectLst>
                <a:latin typeface="Calibri" pitchFamily="34" charset="0"/>
                <a:cs typeface="Arial" charset="0"/>
              </a:rPr>
              <a:t>4)</a:t>
            </a:r>
            <a:r>
              <a:rPr lang="es-ES_tradnl" b="1" dirty="0">
                <a:latin typeface="Calibri" pitchFamily="34" charset="0"/>
                <a:cs typeface="Arial" charset="0"/>
              </a:rPr>
              <a:t> En cada agrupación, cada una de las variables puede aparecer en alguno de los siguientes casos:</a:t>
            </a:r>
          </a:p>
          <a:p>
            <a:pPr eaLnBrk="1" hangingPunct="1">
              <a:defRPr/>
            </a:pPr>
            <a:r>
              <a:rPr lang="es-ES_tradnl" b="1" dirty="0">
                <a:latin typeface="Calibri" pitchFamily="34" charset="0"/>
                <a:cs typeface="Arial" charset="0"/>
              </a:rPr>
              <a:t>	</a:t>
            </a:r>
            <a:r>
              <a:rPr lang="es-ES_tradnl" b="1" dirty="0">
                <a:solidFill>
                  <a:srgbClr val="FF0000"/>
                </a:solidFill>
                <a:latin typeface="Calibri" pitchFamily="34" charset="0"/>
                <a:cs typeface="Arial" charset="0"/>
              </a:rPr>
              <a:t>a)</a:t>
            </a:r>
            <a:r>
              <a:rPr lang="es-ES_tradnl" b="1" dirty="0">
                <a:latin typeface="Calibri" pitchFamily="34" charset="0"/>
                <a:cs typeface="Arial" charset="0"/>
              </a:rPr>
              <a:t> Si siempre vale 1 -----&gt; Se pone afirmada.</a:t>
            </a:r>
          </a:p>
          <a:p>
            <a:pPr eaLnBrk="1" hangingPunct="1">
              <a:defRPr/>
            </a:pPr>
            <a:r>
              <a:rPr lang="es-ES_tradnl" b="1" dirty="0">
                <a:latin typeface="Calibri" pitchFamily="34" charset="0"/>
                <a:cs typeface="Arial" charset="0"/>
              </a:rPr>
              <a:t>	</a:t>
            </a:r>
            <a:r>
              <a:rPr lang="es-ES_tradnl" b="1" dirty="0">
                <a:solidFill>
                  <a:srgbClr val="FF0000"/>
                </a:solidFill>
                <a:latin typeface="Calibri" pitchFamily="34" charset="0"/>
                <a:cs typeface="Arial" charset="0"/>
              </a:rPr>
              <a:t>b)</a:t>
            </a:r>
            <a:r>
              <a:rPr lang="es-ES_tradnl" b="1" dirty="0">
                <a:latin typeface="Calibri" pitchFamily="34" charset="0"/>
                <a:cs typeface="Arial" charset="0"/>
              </a:rPr>
              <a:t> Si siempre vale 0 -----&gt; Se pone negada.</a:t>
            </a:r>
          </a:p>
          <a:p>
            <a:pPr eaLnBrk="1" hangingPunct="1">
              <a:defRPr/>
            </a:pPr>
            <a:r>
              <a:rPr lang="es-ES_tradnl" b="1" dirty="0">
                <a:latin typeface="Calibri" pitchFamily="34" charset="0"/>
                <a:cs typeface="Arial" charset="0"/>
              </a:rPr>
              <a:t>	</a:t>
            </a:r>
            <a:r>
              <a:rPr lang="es-ES_tradnl" b="1" dirty="0">
                <a:solidFill>
                  <a:srgbClr val="FF0000"/>
                </a:solidFill>
                <a:latin typeface="Calibri" pitchFamily="34" charset="0"/>
                <a:cs typeface="Arial" charset="0"/>
              </a:rPr>
              <a:t>c)</a:t>
            </a:r>
            <a:r>
              <a:rPr lang="es-ES_tradnl" b="1" dirty="0">
                <a:latin typeface="Calibri" pitchFamily="34" charset="0"/>
                <a:cs typeface="Arial" charset="0"/>
              </a:rPr>
              <a:t> Si cambia de valor (50% de los casos un valor y el otro 50% otro  </a:t>
            </a:r>
          </a:p>
          <a:p>
            <a:pPr eaLnBrk="1" hangingPunct="1">
              <a:defRPr/>
            </a:pPr>
            <a:r>
              <a:rPr lang="es-ES_tradnl" b="1" dirty="0">
                <a:latin typeface="Calibri" pitchFamily="34" charset="0"/>
                <a:cs typeface="Arial" charset="0"/>
              </a:rPr>
              <a:t>                      valor)--&gt; No se pone.</a:t>
            </a:r>
          </a:p>
          <a:p>
            <a:pPr eaLnBrk="1" hangingPunct="1">
              <a:defRPr/>
            </a:pPr>
            <a:endParaRPr lang="es-ES_tradnl" b="1" dirty="0">
              <a:solidFill>
                <a:srgbClr val="FF0000"/>
              </a:solidFill>
              <a:effectLst>
                <a:outerShdw blurRad="38100" dist="38100" dir="2700000" algn="tl">
                  <a:srgbClr val="C0C0C0"/>
                </a:outerShdw>
              </a:effectLst>
              <a:latin typeface="Calibri" pitchFamily="34" charset="0"/>
              <a:cs typeface="Arial" charset="0"/>
            </a:endParaRPr>
          </a:p>
          <a:p>
            <a:pPr eaLnBrk="1" hangingPunct="1">
              <a:defRPr/>
            </a:pPr>
            <a:r>
              <a:rPr lang="es-ES_tradnl" b="1" dirty="0">
                <a:solidFill>
                  <a:srgbClr val="FF0000"/>
                </a:solidFill>
                <a:effectLst>
                  <a:outerShdw blurRad="38100" dist="38100" dir="2700000" algn="tl">
                    <a:srgbClr val="C0C0C0"/>
                  </a:outerShdw>
                </a:effectLst>
                <a:latin typeface="Calibri" pitchFamily="34" charset="0"/>
                <a:cs typeface="Arial" charset="0"/>
              </a:rPr>
              <a:t>5)</a:t>
            </a:r>
            <a:r>
              <a:rPr lang="es-ES_tradnl" b="1" dirty="0">
                <a:latin typeface="Calibri" pitchFamily="34" charset="0"/>
                <a:cs typeface="Arial" charset="0"/>
              </a:rPr>
              <a:t> La expresión de la función booleana será la suma lógica de todos los productos que hayan salido.</a:t>
            </a:r>
            <a:endParaRPr lang="es-ES_tradnl" dirty="0">
              <a:latin typeface="Calibri" pitchFamily="34" charset="0"/>
              <a:cs typeface="Arial" charset="0"/>
            </a:endParaRPr>
          </a:p>
        </p:txBody>
      </p:sp>
      <p:sp>
        <p:nvSpPr>
          <p:cNvPr id="8"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1"/>
          <p:cNvSpPr txBox="1"/>
          <p:nvPr/>
        </p:nvSpPr>
        <p:spPr>
          <a:xfrm>
            <a:off x="4962526" y="231776"/>
            <a:ext cx="5324475" cy="485775"/>
          </a:xfrm>
          <a:prstGeom prst="rect">
            <a:avLst/>
          </a:prstGeom>
          <a:noFill/>
        </p:spPr>
        <p:txBody>
          <a:bodyPr lIns="0" tIns="0" rIns="0">
            <a:spAutoFit/>
          </a:bodyPr>
          <a:lstStyle/>
          <a:p>
            <a:pPr>
              <a:lnSpc>
                <a:spcPts val="3300"/>
              </a:lnSpc>
              <a:defRPr/>
            </a:pPr>
            <a:r>
              <a:rPr lang="en-US" altLang="zh-CN" sz="3600" u="sng" dirty="0" err="1">
                <a:solidFill>
                  <a:srgbClr val="FF0000"/>
                </a:solidFill>
                <a:effectLst>
                  <a:outerShdw blurRad="38100" dist="38100" dir="2700000" algn="tl">
                    <a:srgbClr val="000000">
                      <a:alpha val="43137"/>
                    </a:srgbClr>
                  </a:outerShdw>
                </a:effectLst>
                <a:latin typeface="+mj-lt"/>
                <a:ea typeface="+mj-ea"/>
                <a:cs typeface="+mj-cs"/>
              </a:rPr>
              <a:t>Simplificación</a:t>
            </a:r>
            <a:r>
              <a:rPr lang="en-US" altLang="zh-CN" sz="3600" u="sng" dirty="0">
                <a:solidFill>
                  <a:srgbClr val="FF0000"/>
                </a:solidFill>
                <a:effectLst>
                  <a:outerShdw blurRad="38100" dist="38100" dir="2700000" algn="tl">
                    <a:srgbClr val="000000">
                      <a:alpha val="43137"/>
                    </a:srgbClr>
                  </a:outerShdw>
                </a:effectLst>
                <a:latin typeface="+mj-lt"/>
                <a:ea typeface="+mj-ea"/>
                <a:cs typeface="+mj-cs"/>
              </a:rPr>
              <a:t> </a:t>
            </a:r>
            <a:r>
              <a:rPr lang="en-US" altLang="zh-CN" sz="3600" u="sng" dirty="0" err="1">
                <a:solidFill>
                  <a:srgbClr val="FF0000"/>
                </a:solidFill>
                <a:effectLst>
                  <a:outerShdw blurRad="38100" dist="38100" dir="2700000" algn="tl">
                    <a:srgbClr val="000000">
                      <a:alpha val="43137"/>
                    </a:srgbClr>
                  </a:outerShdw>
                </a:effectLst>
                <a:latin typeface="+mj-lt"/>
                <a:ea typeface="+mj-ea"/>
                <a:cs typeface="+mj-cs"/>
              </a:rPr>
              <a:t>utilizando</a:t>
            </a:r>
            <a:r>
              <a:rPr lang="en-US" altLang="zh-CN" sz="3600" u="sng" dirty="0">
                <a:solidFill>
                  <a:srgbClr val="FF0000"/>
                </a:solidFill>
                <a:effectLst>
                  <a:outerShdw blurRad="38100" dist="38100" dir="2700000" algn="tl">
                    <a:srgbClr val="000000">
                      <a:alpha val="43137"/>
                    </a:srgbClr>
                  </a:outerShdw>
                </a:effectLst>
                <a:latin typeface="+mj-lt"/>
                <a:ea typeface="+mj-ea"/>
                <a:cs typeface="+mj-cs"/>
              </a:rPr>
              <a:t> MK</a:t>
            </a:r>
          </a:p>
        </p:txBody>
      </p:sp>
    </p:spTree>
    <p:extLst>
      <p:ext uri="{BB962C8B-B14F-4D97-AF65-F5344CB8AC3E}">
        <p14:creationId xmlns:p14="http://schemas.microsoft.com/office/powerpoint/2010/main" val="32356874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5230813" y="3263900"/>
            <a:ext cx="25400" cy="2794000"/>
          </a:xfrm>
          <a:custGeom>
            <a:avLst/>
            <a:gdLst>
              <a:gd name="connsiteX0" fmla="*/ 6350 w 25400"/>
              <a:gd name="connsiteY0" fmla="*/ 6350 h 2794000"/>
              <a:gd name="connsiteX1" fmla="*/ 6350 w 25400"/>
              <a:gd name="connsiteY1" fmla="*/ 2787650 h 2794000"/>
            </a:gdLst>
            <a:ahLst/>
            <a:cxnLst>
              <a:cxn ang="0">
                <a:pos x="connsiteX0" y="connsiteY0"/>
              </a:cxn>
              <a:cxn ang="1">
                <a:pos x="connsiteX1" y="connsiteY1"/>
              </a:cxn>
            </a:cxnLst>
            <a:rect l="l" t="t" r="r" b="b"/>
            <a:pathLst>
              <a:path w="25400" h="2794000">
                <a:moveTo>
                  <a:pt x="6350" y="6350"/>
                </a:moveTo>
                <a:lnTo>
                  <a:pt x="6350" y="27876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 name="Freeform 3"/>
          <p:cNvSpPr/>
          <p:nvPr/>
        </p:nvSpPr>
        <p:spPr>
          <a:xfrm>
            <a:off x="6316663" y="3263900"/>
            <a:ext cx="25400" cy="2794000"/>
          </a:xfrm>
          <a:custGeom>
            <a:avLst/>
            <a:gdLst>
              <a:gd name="connsiteX0" fmla="*/ 6350 w 25400"/>
              <a:gd name="connsiteY0" fmla="*/ 6350 h 2794000"/>
              <a:gd name="connsiteX1" fmla="*/ 6350 w 25400"/>
              <a:gd name="connsiteY1" fmla="*/ 2787650 h 2794000"/>
            </a:gdLst>
            <a:ahLst/>
            <a:cxnLst>
              <a:cxn ang="0">
                <a:pos x="connsiteX0" y="connsiteY0"/>
              </a:cxn>
              <a:cxn ang="1">
                <a:pos x="connsiteX1" y="connsiteY1"/>
              </a:cxn>
            </a:cxnLst>
            <a:rect l="l" t="t" r="r" b="b"/>
            <a:pathLst>
              <a:path w="25400" h="2794000">
                <a:moveTo>
                  <a:pt x="6350" y="6350"/>
                </a:moveTo>
                <a:lnTo>
                  <a:pt x="6350" y="27876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7402513" y="3263900"/>
            <a:ext cx="25400" cy="2794000"/>
          </a:xfrm>
          <a:custGeom>
            <a:avLst/>
            <a:gdLst>
              <a:gd name="connsiteX0" fmla="*/ 6350 w 25400"/>
              <a:gd name="connsiteY0" fmla="*/ 6350 h 2794000"/>
              <a:gd name="connsiteX1" fmla="*/ 6350 w 25400"/>
              <a:gd name="connsiteY1" fmla="*/ 2787650 h 2794000"/>
            </a:gdLst>
            <a:ahLst/>
            <a:cxnLst>
              <a:cxn ang="0">
                <a:pos x="connsiteX0" y="connsiteY0"/>
              </a:cxn>
              <a:cxn ang="1">
                <a:pos x="connsiteX1" y="connsiteY1"/>
              </a:cxn>
            </a:cxnLst>
            <a:rect l="l" t="t" r="r" b="b"/>
            <a:pathLst>
              <a:path w="25400" h="2794000">
                <a:moveTo>
                  <a:pt x="6350" y="6350"/>
                </a:moveTo>
                <a:lnTo>
                  <a:pt x="6350" y="27876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4130676" y="3967163"/>
            <a:ext cx="4384675" cy="25400"/>
          </a:xfrm>
          <a:custGeom>
            <a:avLst/>
            <a:gdLst>
              <a:gd name="connsiteX0" fmla="*/ 6350 w 4384675"/>
              <a:gd name="connsiteY0" fmla="*/ 6350 h 25400"/>
              <a:gd name="connsiteX1" fmla="*/ 4378325 w 4384675"/>
              <a:gd name="connsiteY1" fmla="*/ 6350 h 25400"/>
            </a:gdLst>
            <a:ahLst/>
            <a:cxnLst>
              <a:cxn ang="0">
                <a:pos x="connsiteX0" y="connsiteY0"/>
              </a:cxn>
              <a:cxn ang="1">
                <a:pos x="connsiteX1" y="connsiteY1"/>
              </a:cxn>
            </a:cxnLst>
            <a:rect l="l" t="t" r="r" b="b"/>
            <a:pathLst>
              <a:path w="4384675" h="25400">
                <a:moveTo>
                  <a:pt x="6350" y="6350"/>
                </a:moveTo>
                <a:lnTo>
                  <a:pt x="4378325" y="63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4130676" y="4654550"/>
            <a:ext cx="4384675" cy="25400"/>
          </a:xfrm>
          <a:custGeom>
            <a:avLst/>
            <a:gdLst>
              <a:gd name="connsiteX0" fmla="*/ 6350 w 4384675"/>
              <a:gd name="connsiteY0" fmla="*/ 6350 h 25400"/>
              <a:gd name="connsiteX1" fmla="*/ 4378325 w 4384675"/>
              <a:gd name="connsiteY1" fmla="*/ 6350 h 25400"/>
            </a:gdLst>
            <a:ahLst/>
            <a:cxnLst>
              <a:cxn ang="0">
                <a:pos x="connsiteX0" y="connsiteY0"/>
              </a:cxn>
              <a:cxn ang="1">
                <a:pos x="connsiteX1" y="connsiteY1"/>
              </a:cxn>
            </a:cxnLst>
            <a:rect l="l" t="t" r="r" b="b"/>
            <a:pathLst>
              <a:path w="4384675" h="25400">
                <a:moveTo>
                  <a:pt x="6350" y="6350"/>
                </a:moveTo>
                <a:lnTo>
                  <a:pt x="4378325" y="63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4130676" y="5343525"/>
            <a:ext cx="4384675" cy="25400"/>
          </a:xfrm>
          <a:custGeom>
            <a:avLst/>
            <a:gdLst>
              <a:gd name="connsiteX0" fmla="*/ 6350 w 4384675"/>
              <a:gd name="connsiteY0" fmla="*/ 6350 h 25400"/>
              <a:gd name="connsiteX1" fmla="*/ 4378325 w 4384675"/>
              <a:gd name="connsiteY1" fmla="*/ 6350 h 25400"/>
            </a:gdLst>
            <a:ahLst/>
            <a:cxnLst>
              <a:cxn ang="0">
                <a:pos x="connsiteX0" y="connsiteY0"/>
              </a:cxn>
              <a:cxn ang="1">
                <a:pos x="connsiteX1" y="connsiteY1"/>
              </a:cxn>
            </a:cxnLst>
            <a:rect l="l" t="t" r="r" b="b"/>
            <a:pathLst>
              <a:path w="4384675" h="25400">
                <a:moveTo>
                  <a:pt x="6350" y="6350"/>
                </a:moveTo>
                <a:lnTo>
                  <a:pt x="4378325" y="6350"/>
                </a:lnTo>
              </a:path>
            </a:pathLst>
          </a:custGeom>
          <a:ln w="127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4137025" y="3255964"/>
            <a:ext cx="57150" cy="2809875"/>
          </a:xfrm>
          <a:custGeom>
            <a:avLst/>
            <a:gdLst>
              <a:gd name="connsiteX0" fmla="*/ 14287 w 57150"/>
              <a:gd name="connsiteY0" fmla="*/ 14287 h 2809875"/>
              <a:gd name="connsiteX1" fmla="*/ 14287 w 57150"/>
              <a:gd name="connsiteY1" fmla="*/ 2795587 h 2809875"/>
            </a:gdLst>
            <a:ahLst/>
            <a:cxnLst>
              <a:cxn ang="0">
                <a:pos x="connsiteX0" y="connsiteY0"/>
              </a:cxn>
              <a:cxn ang="1">
                <a:pos x="connsiteX1" y="connsiteY1"/>
              </a:cxn>
            </a:cxnLst>
            <a:rect l="l" t="t" r="r" b="b"/>
            <a:pathLst>
              <a:path w="57150" h="2809875">
                <a:moveTo>
                  <a:pt x="14287" y="14287"/>
                </a:moveTo>
                <a:lnTo>
                  <a:pt x="14287" y="27955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8480425" y="3255964"/>
            <a:ext cx="57150" cy="2809875"/>
          </a:xfrm>
          <a:custGeom>
            <a:avLst/>
            <a:gdLst>
              <a:gd name="connsiteX0" fmla="*/ 14287 w 57150"/>
              <a:gd name="connsiteY0" fmla="*/ 14287 h 2809875"/>
              <a:gd name="connsiteX1" fmla="*/ 14287 w 57150"/>
              <a:gd name="connsiteY1" fmla="*/ 2795587 h 2809875"/>
            </a:gdLst>
            <a:ahLst/>
            <a:cxnLst>
              <a:cxn ang="0">
                <a:pos x="connsiteX0" y="connsiteY0"/>
              </a:cxn>
              <a:cxn ang="1">
                <a:pos x="connsiteX1" y="connsiteY1"/>
              </a:cxn>
            </a:cxnLst>
            <a:rect l="l" t="t" r="r" b="b"/>
            <a:pathLst>
              <a:path w="57150" h="2809875">
                <a:moveTo>
                  <a:pt x="14287" y="14287"/>
                </a:moveTo>
                <a:lnTo>
                  <a:pt x="14287" y="27955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4122738" y="3270250"/>
            <a:ext cx="4400550" cy="57150"/>
          </a:xfrm>
          <a:custGeom>
            <a:avLst/>
            <a:gdLst>
              <a:gd name="connsiteX0" fmla="*/ 14287 w 4400550"/>
              <a:gd name="connsiteY0" fmla="*/ 14287 h 57150"/>
              <a:gd name="connsiteX1" fmla="*/ 4386262 w 4400550"/>
              <a:gd name="connsiteY1" fmla="*/ 14287 h 57150"/>
            </a:gdLst>
            <a:ahLst/>
            <a:cxnLst>
              <a:cxn ang="0">
                <a:pos x="connsiteX0" y="connsiteY0"/>
              </a:cxn>
              <a:cxn ang="1">
                <a:pos x="connsiteX1" y="connsiteY1"/>
              </a:cxn>
            </a:cxnLst>
            <a:rect l="l" t="t" r="r" b="b"/>
            <a:pathLst>
              <a:path w="4400550" h="57150">
                <a:moveTo>
                  <a:pt x="14287" y="14287"/>
                </a:moveTo>
                <a:lnTo>
                  <a:pt x="4386262"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7" name="Freeform 3"/>
          <p:cNvSpPr/>
          <p:nvPr/>
        </p:nvSpPr>
        <p:spPr>
          <a:xfrm>
            <a:off x="4122738" y="6022975"/>
            <a:ext cx="4400550" cy="57150"/>
          </a:xfrm>
          <a:custGeom>
            <a:avLst/>
            <a:gdLst>
              <a:gd name="connsiteX0" fmla="*/ 14287 w 4400550"/>
              <a:gd name="connsiteY0" fmla="*/ 14287 h 57150"/>
              <a:gd name="connsiteX1" fmla="*/ 4386262 w 4400550"/>
              <a:gd name="connsiteY1" fmla="*/ 14287 h 57150"/>
            </a:gdLst>
            <a:ahLst/>
            <a:cxnLst>
              <a:cxn ang="0">
                <a:pos x="connsiteX0" y="connsiteY0"/>
              </a:cxn>
              <a:cxn ang="1">
                <a:pos x="connsiteX1" y="connsiteY1"/>
              </a:cxn>
            </a:cxnLst>
            <a:rect l="l" t="t" r="r" b="b"/>
            <a:pathLst>
              <a:path w="4400550" h="57150">
                <a:moveTo>
                  <a:pt x="14287" y="14287"/>
                </a:moveTo>
                <a:lnTo>
                  <a:pt x="4386262" y="142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 name="Freeform 3"/>
          <p:cNvSpPr/>
          <p:nvPr/>
        </p:nvSpPr>
        <p:spPr>
          <a:xfrm>
            <a:off x="5519738" y="4076700"/>
            <a:ext cx="576262" cy="495300"/>
          </a:xfrm>
          <a:custGeom>
            <a:avLst/>
            <a:gdLst>
              <a:gd name="connsiteX0" fmla="*/ 288035 w 576198"/>
              <a:gd name="connsiteY0" fmla="*/ 0 h 495300"/>
              <a:gd name="connsiteX1" fmla="*/ 172846 w 576198"/>
              <a:gd name="connsiteY1" fmla="*/ 99059 h 495300"/>
              <a:gd name="connsiteX2" fmla="*/ 230504 w 576198"/>
              <a:gd name="connsiteY2" fmla="*/ 99059 h 495300"/>
              <a:gd name="connsiteX3" fmla="*/ 230504 w 576198"/>
              <a:gd name="connsiteY3" fmla="*/ 198120 h 495300"/>
              <a:gd name="connsiteX4" fmla="*/ 115189 w 576198"/>
              <a:gd name="connsiteY4" fmla="*/ 198120 h 495300"/>
              <a:gd name="connsiteX5" fmla="*/ 115189 w 576198"/>
              <a:gd name="connsiteY5" fmla="*/ 148590 h 495300"/>
              <a:gd name="connsiteX6" fmla="*/ 0 w 576198"/>
              <a:gd name="connsiteY6" fmla="*/ 247650 h 495300"/>
              <a:gd name="connsiteX7" fmla="*/ 115189 w 576198"/>
              <a:gd name="connsiteY7" fmla="*/ 346709 h 495300"/>
              <a:gd name="connsiteX8" fmla="*/ 115189 w 576198"/>
              <a:gd name="connsiteY8" fmla="*/ 297179 h 495300"/>
              <a:gd name="connsiteX9" fmla="*/ 230504 w 576198"/>
              <a:gd name="connsiteY9" fmla="*/ 297179 h 495300"/>
              <a:gd name="connsiteX10" fmla="*/ 230504 w 576198"/>
              <a:gd name="connsiteY10" fmla="*/ 396240 h 495300"/>
              <a:gd name="connsiteX11" fmla="*/ 172846 w 576198"/>
              <a:gd name="connsiteY11" fmla="*/ 396240 h 495300"/>
              <a:gd name="connsiteX12" fmla="*/ 288035 w 576198"/>
              <a:gd name="connsiteY12" fmla="*/ 495300 h 495300"/>
              <a:gd name="connsiteX13" fmla="*/ 403352 w 576198"/>
              <a:gd name="connsiteY13" fmla="*/ 396240 h 495300"/>
              <a:gd name="connsiteX14" fmla="*/ 345694 w 576198"/>
              <a:gd name="connsiteY14" fmla="*/ 396240 h 495300"/>
              <a:gd name="connsiteX15" fmla="*/ 345694 w 576198"/>
              <a:gd name="connsiteY15" fmla="*/ 297179 h 495300"/>
              <a:gd name="connsiteX16" fmla="*/ 460883 w 576198"/>
              <a:gd name="connsiteY16" fmla="*/ 297179 h 495300"/>
              <a:gd name="connsiteX17" fmla="*/ 460883 w 576198"/>
              <a:gd name="connsiteY17" fmla="*/ 346709 h 495300"/>
              <a:gd name="connsiteX18" fmla="*/ 576198 w 576198"/>
              <a:gd name="connsiteY18" fmla="*/ 247650 h 495300"/>
              <a:gd name="connsiteX19" fmla="*/ 460883 w 576198"/>
              <a:gd name="connsiteY19" fmla="*/ 148590 h 495300"/>
              <a:gd name="connsiteX20" fmla="*/ 460883 w 576198"/>
              <a:gd name="connsiteY20" fmla="*/ 198120 h 495300"/>
              <a:gd name="connsiteX21" fmla="*/ 345694 w 576198"/>
              <a:gd name="connsiteY21" fmla="*/ 198120 h 495300"/>
              <a:gd name="connsiteX22" fmla="*/ 345694 w 576198"/>
              <a:gd name="connsiteY22" fmla="*/ 99059 h 495300"/>
              <a:gd name="connsiteX23" fmla="*/ 403352 w 576198"/>
              <a:gd name="connsiteY23" fmla="*/ 99059 h 495300"/>
              <a:gd name="connsiteX24" fmla="*/ 288035 w 576198"/>
              <a:gd name="connsiteY24" fmla="*/ 0 h 495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576198" h="495300">
                <a:moveTo>
                  <a:pt x="288035" y="0"/>
                </a:moveTo>
                <a:lnTo>
                  <a:pt x="172846" y="99059"/>
                </a:lnTo>
                <a:lnTo>
                  <a:pt x="230504" y="99059"/>
                </a:lnTo>
                <a:lnTo>
                  <a:pt x="230504" y="198120"/>
                </a:lnTo>
                <a:lnTo>
                  <a:pt x="115189" y="198120"/>
                </a:lnTo>
                <a:lnTo>
                  <a:pt x="115189" y="148590"/>
                </a:lnTo>
                <a:lnTo>
                  <a:pt x="0" y="247650"/>
                </a:lnTo>
                <a:lnTo>
                  <a:pt x="115189" y="346709"/>
                </a:lnTo>
                <a:lnTo>
                  <a:pt x="115189" y="297179"/>
                </a:lnTo>
                <a:lnTo>
                  <a:pt x="230504" y="297179"/>
                </a:lnTo>
                <a:lnTo>
                  <a:pt x="230504" y="396240"/>
                </a:lnTo>
                <a:lnTo>
                  <a:pt x="172846" y="396240"/>
                </a:lnTo>
                <a:lnTo>
                  <a:pt x="288035" y="495300"/>
                </a:lnTo>
                <a:lnTo>
                  <a:pt x="403352" y="396240"/>
                </a:lnTo>
                <a:lnTo>
                  <a:pt x="345694" y="396240"/>
                </a:lnTo>
                <a:lnTo>
                  <a:pt x="345694" y="297179"/>
                </a:lnTo>
                <a:lnTo>
                  <a:pt x="460883" y="297179"/>
                </a:lnTo>
                <a:lnTo>
                  <a:pt x="460883" y="346709"/>
                </a:lnTo>
                <a:lnTo>
                  <a:pt x="576198" y="247650"/>
                </a:lnTo>
                <a:lnTo>
                  <a:pt x="460883" y="148590"/>
                </a:lnTo>
                <a:lnTo>
                  <a:pt x="460883" y="198120"/>
                </a:lnTo>
                <a:lnTo>
                  <a:pt x="345694" y="198120"/>
                </a:lnTo>
                <a:lnTo>
                  <a:pt x="345694" y="99059"/>
                </a:lnTo>
                <a:lnTo>
                  <a:pt x="403352" y="99059"/>
                </a:lnTo>
                <a:lnTo>
                  <a:pt x="288035"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Freeform 3"/>
          <p:cNvSpPr/>
          <p:nvPr/>
        </p:nvSpPr>
        <p:spPr>
          <a:xfrm>
            <a:off x="5513388" y="4070350"/>
            <a:ext cx="588962" cy="508000"/>
          </a:xfrm>
          <a:custGeom>
            <a:avLst/>
            <a:gdLst>
              <a:gd name="connsiteX0" fmla="*/ 294385 w 588898"/>
              <a:gd name="connsiteY0" fmla="*/ 6350 h 508000"/>
              <a:gd name="connsiteX1" fmla="*/ 179196 w 588898"/>
              <a:gd name="connsiteY1" fmla="*/ 105409 h 508000"/>
              <a:gd name="connsiteX2" fmla="*/ 236854 w 588898"/>
              <a:gd name="connsiteY2" fmla="*/ 105409 h 508000"/>
              <a:gd name="connsiteX3" fmla="*/ 236854 w 588898"/>
              <a:gd name="connsiteY3" fmla="*/ 204470 h 508000"/>
              <a:gd name="connsiteX4" fmla="*/ 121539 w 588898"/>
              <a:gd name="connsiteY4" fmla="*/ 204470 h 508000"/>
              <a:gd name="connsiteX5" fmla="*/ 121539 w 588898"/>
              <a:gd name="connsiteY5" fmla="*/ 154940 h 508000"/>
              <a:gd name="connsiteX6" fmla="*/ 6350 w 588898"/>
              <a:gd name="connsiteY6" fmla="*/ 254000 h 508000"/>
              <a:gd name="connsiteX7" fmla="*/ 121539 w 588898"/>
              <a:gd name="connsiteY7" fmla="*/ 353059 h 508000"/>
              <a:gd name="connsiteX8" fmla="*/ 121539 w 588898"/>
              <a:gd name="connsiteY8" fmla="*/ 303529 h 508000"/>
              <a:gd name="connsiteX9" fmla="*/ 236854 w 588898"/>
              <a:gd name="connsiteY9" fmla="*/ 303529 h 508000"/>
              <a:gd name="connsiteX10" fmla="*/ 236854 w 588898"/>
              <a:gd name="connsiteY10" fmla="*/ 402590 h 508000"/>
              <a:gd name="connsiteX11" fmla="*/ 179196 w 588898"/>
              <a:gd name="connsiteY11" fmla="*/ 402590 h 508000"/>
              <a:gd name="connsiteX12" fmla="*/ 294385 w 588898"/>
              <a:gd name="connsiteY12" fmla="*/ 501650 h 508000"/>
              <a:gd name="connsiteX13" fmla="*/ 409702 w 588898"/>
              <a:gd name="connsiteY13" fmla="*/ 402590 h 508000"/>
              <a:gd name="connsiteX14" fmla="*/ 352044 w 588898"/>
              <a:gd name="connsiteY14" fmla="*/ 402590 h 508000"/>
              <a:gd name="connsiteX15" fmla="*/ 352044 w 588898"/>
              <a:gd name="connsiteY15" fmla="*/ 303529 h 508000"/>
              <a:gd name="connsiteX16" fmla="*/ 467233 w 588898"/>
              <a:gd name="connsiteY16" fmla="*/ 303529 h 508000"/>
              <a:gd name="connsiteX17" fmla="*/ 467233 w 588898"/>
              <a:gd name="connsiteY17" fmla="*/ 353059 h 508000"/>
              <a:gd name="connsiteX18" fmla="*/ 582548 w 588898"/>
              <a:gd name="connsiteY18" fmla="*/ 254000 h 508000"/>
              <a:gd name="connsiteX19" fmla="*/ 467233 w 588898"/>
              <a:gd name="connsiteY19" fmla="*/ 154940 h 508000"/>
              <a:gd name="connsiteX20" fmla="*/ 467233 w 588898"/>
              <a:gd name="connsiteY20" fmla="*/ 204470 h 508000"/>
              <a:gd name="connsiteX21" fmla="*/ 352044 w 588898"/>
              <a:gd name="connsiteY21" fmla="*/ 204470 h 508000"/>
              <a:gd name="connsiteX22" fmla="*/ 352044 w 588898"/>
              <a:gd name="connsiteY22" fmla="*/ 105409 h 508000"/>
              <a:gd name="connsiteX23" fmla="*/ 409702 w 588898"/>
              <a:gd name="connsiteY23" fmla="*/ 105409 h 508000"/>
              <a:gd name="connsiteX24" fmla="*/ 294385 w 588898"/>
              <a:gd name="connsiteY24" fmla="*/ 6350 h 508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588898" h="508000">
                <a:moveTo>
                  <a:pt x="294385" y="6350"/>
                </a:moveTo>
                <a:lnTo>
                  <a:pt x="179196" y="105409"/>
                </a:lnTo>
                <a:lnTo>
                  <a:pt x="236854" y="105409"/>
                </a:lnTo>
                <a:lnTo>
                  <a:pt x="236854" y="204470"/>
                </a:lnTo>
                <a:lnTo>
                  <a:pt x="121539" y="204470"/>
                </a:lnTo>
                <a:lnTo>
                  <a:pt x="121539" y="154940"/>
                </a:lnTo>
                <a:lnTo>
                  <a:pt x="6350" y="254000"/>
                </a:lnTo>
                <a:lnTo>
                  <a:pt x="121539" y="353059"/>
                </a:lnTo>
                <a:lnTo>
                  <a:pt x="121539" y="303529"/>
                </a:lnTo>
                <a:lnTo>
                  <a:pt x="236854" y="303529"/>
                </a:lnTo>
                <a:lnTo>
                  <a:pt x="236854" y="402590"/>
                </a:lnTo>
                <a:lnTo>
                  <a:pt x="179196" y="402590"/>
                </a:lnTo>
                <a:lnTo>
                  <a:pt x="294385" y="501650"/>
                </a:lnTo>
                <a:lnTo>
                  <a:pt x="409702" y="402590"/>
                </a:lnTo>
                <a:lnTo>
                  <a:pt x="352044" y="402590"/>
                </a:lnTo>
                <a:lnTo>
                  <a:pt x="352044" y="303529"/>
                </a:lnTo>
                <a:lnTo>
                  <a:pt x="467233" y="303529"/>
                </a:lnTo>
                <a:lnTo>
                  <a:pt x="467233" y="353059"/>
                </a:lnTo>
                <a:lnTo>
                  <a:pt x="582548" y="254000"/>
                </a:lnTo>
                <a:lnTo>
                  <a:pt x="467233" y="154940"/>
                </a:lnTo>
                <a:lnTo>
                  <a:pt x="467233" y="204470"/>
                </a:lnTo>
                <a:lnTo>
                  <a:pt x="352044" y="204470"/>
                </a:lnTo>
                <a:lnTo>
                  <a:pt x="352044" y="105409"/>
                </a:lnTo>
                <a:lnTo>
                  <a:pt x="409702" y="105409"/>
                </a:lnTo>
                <a:lnTo>
                  <a:pt x="294385" y="6350"/>
                </a:ln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79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700" y="3632200"/>
            <a:ext cx="21844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562600"/>
            <a:ext cx="3187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140200" y="863601"/>
            <a:ext cx="3372718" cy="469359"/>
          </a:xfrm>
          <a:prstGeom prst="rect">
            <a:avLst/>
          </a:prstGeom>
          <a:noFill/>
        </p:spPr>
        <p:txBody>
          <a:bodyPr wrap="none" lIns="0" tIns="0" rIns="0">
            <a:spAutoFit/>
          </a:bodyPr>
          <a:lstStyle/>
          <a:p>
            <a:pPr>
              <a:lnSpc>
                <a:spcPts val="3300"/>
              </a:lnSpc>
              <a:defRPr/>
            </a:pPr>
            <a:r>
              <a:rPr lang="en-US" altLang="zh-CN" sz="3602" b="1" dirty="0">
                <a:solidFill>
                  <a:srgbClr val="006666"/>
                </a:solidFill>
                <a:latin typeface="Times New Roman" pitchFamily="18" charset="0"/>
                <a:cs typeface="Times New Roman" pitchFamily="18" charset="0"/>
              </a:rPr>
              <a:t>Construcción</a:t>
            </a:r>
            <a:r>
              <a:rPr lang="en-US" altLang="zh-CN" sz="3602" dirty="0">
                <a:latin typeface="Times New Roman" pitchFamily="18" charset="0"/>
                <a:cs typeface="Times New Roman" pitchFamily="18" charset="0"/>
              </a:rPr>
              <a:t> </a:t>
            </a:r>
            <a:r>
              <a:rPr lang="en-US" altLang="zh-CN" sz="3602" b="1" dirty="0">
                <a:solidFill>
                  <a:srgbClr val="006666"/>
                </a:solidFill>
                <a:latin typeface="Times New Roman" pitchFamily="18" charset="0"/>
                <a:cs typeface="Times New Roman" pitchFamily="18" charset="0"/>
              </a:rPr>
              <a:t>de:</a:t>
            </a:r>
          </a:p>
        </p:txBody>
      </p:sp>
      <p:sp>
        <p:nvSpPr>
          <p:cNvPr id="21" name="TextBox 1"/>
          <p:cNvSpPr txBox="1"/>
          <p:nvPr/>
        </p:nvSpPr>
        <p:spPr>
          <a:xfrm>
            <a:off x="4381500" y="1435101"/>
            <a:ext cx="3145092" cy="366767"/>
          </a:xfrm>
          <a:prstGeom prst="rect">
            <a:avLst/>
          </a:prstGeom>
          <a:noFill/>
        </p:spPr>
        <p:txBody>
          <a:bodyPr wrap="none" lIns="0" tIns="0" rIns="0">
            <a:spAutoFit/>
          </a:bodyPr>
          <a:lstStyle/>
          <a:p>
            <a:pPr>
              <a:lnSpc>
                <a:spcPts val="2500"/>
              </a:lnSpc>
              <a:defRPr/>
            </a:pPr>
            <a:r>
              <a:rPr lang="en-US" altLang="zh-CN" sz="2795" b="1" dirty="0">
                <a:solidFill>
                  <a:srgbClr val="006666"/>
                </a:solidFill>
                <a:latin typeface="Times New Roman" pitchFamily="18" charset="0"/>
                <a:cs typeface="Times New Roman" pitchFamily="18" charset="0"/>
              </a:rPr>
              <a:t>Mapas</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Karnaugh</a:t>
            </a:r>
          </a:p>
        </p:txBody>
      </p:sp>
      <p:sp>
        <p:nvSpPr>
          <p:cNvPr id="22" name="TextBox 1"/>
          <p:cNvSpPr txBox="1"/>
          <p:nvPr/>
        </p:nvSpPr>
        <p:spPr>
          <a:xfrm>
            <a:off x="2362201" y="2362201"/>
            <a:ext cx="8158163" cy="430213"/>
          </a:xfrm>
          <a:prstGeom prst="rect">
            <a:avLst/>
          </a:prstGeom>
          <a:noFill/>
        </p:spPr>
        <p:txBody>
          <a:bodyPr wrap="none" lIns="0" tIns="0" rIns="0">
            <a:spAutoFit/>
          </a:bodyPr>
          <a:lstStyle/>
          <a:p>
            <a:pPr>
              <a:lnSpc>
                <a:spcPts val="3000"/>
              </a:lnSpc>
              <a:defRPr/>
            </a:pPr>
            <a:r>
              <a:rPr lang="en-US" altLang="zh-CN" sz="2795" dirty="0">
                <a:solidFill>
                  <a:srgbClr val="003366"/>
                </a:solidFill>
                <a:latin typeface="Times New Roman" pitchFamily="18" charset="0"/>
                <a:cs typeface="Times New Roman" pitchFamily="18" charset="0"/>
              </a:rPr>
              <a:t>Dos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celdas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son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adyacentes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si</a:t>
            </a:r>
            <a:r>
              <a:rPr lang="en-US" altLang="zh-CN" sz="2795" dirty="0">
                <a:latin typeface="Times New Roman" pitchFamily="18" charset="0"/>
                <a:cs typeface="Times New Roman" pitchFamily="18" charset="0"/>
              </a:rPr>
              <a:t>  </a:t>
            </a:r>
            <a:r>
              <a:rPr lang="en-US" altLang="zh-CN" sz="2795" dirty="0" err="1">
                <a:solidFill>
                  <a:srgbClr val="003366"/>
                </a:solidFill>
                <a:latin typeface="Times New Roman" pitchFamily="18" charset="0"/>
                <a:cs typeface="Times New Roman" pitchFamily="18" charset="0"/>
              </a:rPr>
              <a:t>difieren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en </a:t>
            </a:r>
            <a:r>
              <a:rPr lang="en-US" altLang="zh-CN" sz="2795" dirty="0" err="1">
                <a:solidFill>
                  <a:srgbClr val="003366"/>
                </a:solidFill>
                <a:latin typeface="Times New Roman" pitchFamily="18" charset="0"/>
                <a:cs typeface="Times New Roman" pitchFamily="18" charset="0"/>
              </a:rPr>
              <a:t>una</a:t>
            </a:r>
            <a:r>
              <a:rPr lang="en-US" altLang="zh-CN" sz="2795" dirty="0">
                <a:solidFill>
                  <a:srgbClr val="003366"/>
                </a:solidFill>
                <a:latin typeface="Times New Roman" pitchFamily="18" charset="0"/>
                <a:cs typeface="Times New Roman" pitchFamily="18" charset="0"/>
              </a:rPr>
              <a:t> variable</a:t>
            </a:r>
          </a:p>
        </p:txBody>
      </p:sp>
      <p:sp>
        <p:nvSpPr>
          <p:cNvPr id="2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105234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298700" y="1054101"/>
            <a:ext cx="6580328"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Construcción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Mapas</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Karnaugh</a:t>
            </a:r>
          </a:p>
        </p:txBody>
      </p:sp>
      <p:sp>
        <p:nvSpPr>
          <p:cNvPr id="8" name="TextBox 1"/>
          <p:cNvSpPr txBox="1"/>
          <p:nvPr/>
        </p:nvSpPr>
        <p:spPr>
          <a:xfrm>
            <a:off x="2374900" y="2743201"/>
            <a:ext cx="6955430" cy="430887"/>
          </a:xfrm>
          <a:prstGeom prst="rect">
            <a:avLst/>
          </a:prstGeom>
          <a:noFill/>
        </p:spPr>
        <p:txBody>
          <a:bodyPr wrap="none" lIns="0" tIns="0" rIns="0">
            <a:spAutoFit/>
          </a:bodyPr>
          <a:lstStyle/>
          <a:p>
            <a:pPr>
              <a:lnSpc>
                <a:spcPts val="3000"/>
              </a:lnSpc>
              <a:defRPr/>
            </a:pPr>
            <a:r>
              <a:rPr lang="en-US" altLang="zh-CN" sz="2795" dirty="0">
                <a:solidFill>
                  <a:srgbClr val="003366"/>
                </a:solidFill>
                <a:latin typeface="Wingdings" pitchFamily="18" charset="0"/>
                <a:cs typeface="Wingdings" pitchFamily="18" charset="0"/>
              </a:rPr>
              <a:t></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subcubo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un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conjunto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2</a:t>
            </a:r>
            <a:r>
              <a:rPr lang="en-US" altLang="zh-CN" sz="1871" dirty="0">
                <a:solidFill>
                  <a:srgbClr val="003366"/>
                </a:solidFill>
                <a:latin typeface="Times New Roman" pitchFamily="18" charset="0"/>
                <a:cs typeface="Times New Roman" pitchFamily="18" charset="0"/>
              </a:rPr>
              <a:t>m</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celdas</a:t>
            </a:r>
          </a:p>
        </p:txBody>
      </p:sp>
      <p:sp>
        <p:nvSpPr>
          <p:cNvPr id="9" name="TextBox 1"/>
          <p:cNvSpPr txBox="1"/>
          <p:nvPr/>
        </p:nvSpPr>
        <p:spPr>
          <a:xfrm>
            <a:off x="2984500" y="3263901"/>
            <a:ext cx="6638036" cy="1213153"/>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con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valor</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1,</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las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cuales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tienen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la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propiedad</a:t>
            </a:r>
          </a:p>
          <a:p>
            <a:pPr>
              <a:lnSpc>
                <a:spcPts val="3300"/>
              </a:lnSpc>
              <a:defRPr/>
            </a:pPr>
            <a:r>
              <a:rPr lang="en-US" altLang="zh-CN" sz="2795" dirty="0">
                <a:solidFill>
                  <a:srgbClr val="003366"/>
                </a:solidFill>
                <a:latin typeface="Times New Roman" pitchFamily="18" charset="0"/>
                <a:cs typeface="Times New Roman" pitchFamily="18" charset="0"/>
              </a:rPr>
              <a:t>que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cada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celda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adyacente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a</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m</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celdas</a:t>
            </a:r>
          </a:p>
          <a:p>
            <a:pPr>
              <a:lnSpc>
                <a:spcPts val="3300"/>
              </a:lnSpc>
              <a:defRPr/>
            </a:pPr>
            <a:r>
              <a:rPr lang="en-US" altLang="zh-CN" sz="2798" dirty="0">
                <a:solidFill>
                  <a:srgbClr val="003366"/>
                </a:solidFill>
                <a:latin typeface="Times New Roman" pitchFamily="18" charset="0"/>
                <a:cs typeface="Times New Roman" pitchFamily="18" charset="0"/>
              </a:rPr>
              <a:t>del</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conjunto.</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686314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4568826" y="3125789"/>
            <a:ext cx="892175" cy="460375"/>
          </a:xfrm>
          <a:custGeom>
            <a:avLst/>
            <a:gdLst>
              <a:gd name="connsiteX0" fmla="*/ 14287 w 892175"/>
              <a:gd name="connsiteY0" fmla="*/ 14287 h 460375"/>
              <a:gd name="connsiteX1" fmla="*/ 877887 w 892175"/>
              <a:gd name="connsiteY1" fmla="*/ 446087 h 460375"/>
            </a:gdLst>
            <a:ahLst/>
            <a:cxnLst>
              <a:cxn ang="0">
                <a:pos x="connsiteX0" y="connsiteY0"/>
              </a:cxn>
              <a:cxn ang="1">
                <a:pos x="connsiteX1" y="connsiteY1"/>
              </a:cxn>
            </a:cxnLst>
            <a:rect l="l" t="t" r="r" b="b"/>
            <a:pathLst>
              <a:path w="892175" h="460375">
                <a:moveTo>
                  <a:pt x="14287" y="14287"/>
                </a:moveTo>
                <a:lnTo>
                  <a:pt x="877887" y="446087"/>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7831139" y="1700214"/>
            <a:ext cx="2008187" cy="1793875"/>
          </a:xfrm>
          <a:custGeom>
            <a:avLst/>
            <a:gdLst>
              <a:gd name="connsiteX0" fmla="*/ 207898 w 2008123"/>
              <a:gd name="connsiteY0" fmla="*/ 156082 h 1793747"/>
              <a:gd name="connsiteX1" fmla="*/ 363981 w 2008123"/>
              <a:gd name="connsiteY1" fmla="*/ 0 h 1793747"/>
              <a:gd name="connsiteX2" fmla="*/ 363981 w 2008123"/>
              <a:gd name="connsiteY2" fmla="*/ 0 h 1793747"/>
              <a:gd name="connsiteX3" fmla="*/ 363981 w 2008123"/>
              <a:gd name="connsiteY3" fmla="*/ 0 h 1793747"/>
              <a:gd name="connsiteX4" fmla="*/ 508000 w 2008123"/>
              <a:gd name="connsiteY4" fmla="*/ 0 h 1793747"/>
              <a:gd name="connsiteX5" fmla="*/ 508000 w 2008123"/>
              <a:gd name="connsiteY5" fmla="*/ 0 h 1793747"/>
              <a:gd name="connsiteX6" fmla="*/ 957960 w 2008123"/>
              <a:gd name="connsiteY6" fmla="*/ 0 h 1793747"/>
              <a:gd name="connsiteX7" fmla="*/ 1852041 w 2008123"/>
              <a:gd name="connsiteY7" fmla="*/ 0 h 1793747"/>
              <a:gd name="connsiteX8" fmla="*/ 1852041 w 2008123"/>
              <a:gd name="connsiteY8" fmla="*/ 0 h 1793747"/>
              <a:gd name="connsiteX9" fmla="*/ 2008123 w 2008123"/>
              <a:gd name="connsiteY9" fmla="*/ 156082 h 1793747"/>
              <a:gd name="connsiteX10" fmla="*/ 2008123 w 2008123"/>
              <a:gd name="connsiteY10" fmla="*/ 156082 h 1793747"/>
              <a:gd name="connsiteX11" fmla="*/ 2008123 w 2008123"/>
              <a:gd name="connsiteY11" fmla="*/ 156082 h 1793747"/>
              <a:gd name="connsiteX12" fmla="*/ 2008123 w 2008123"/>
              <a:gd name="connsiteY12" fmla="*/ 546353 h 1793747"/>
              <a:gd name="connsiteX13" fmla="*/ 2008123 w 2008123"/>
              <a:gd name="connsiteY13" fmla="*/ 546353 h 1793747"/>
              <a:gd name="connsiteX14" fmla="*/ 2008123 w 2008123"/>
              <a:gd name="connsiteY14" fmla="*/ 780414 h 1793747"/>
              <a:gd name="connsiteX15" fmla="*/ 2008123 w 2008123"/>
              <a:gd name="connsiteY15" fmla="*/ 780414 h 1793747"/>
              <a:gd name="connsiteX16" fmla="*/ 2008123 w 2008123"/>
              <a:gd name="connsiteY16" fmla="*/ 780414 h 1793747"/>
              <a:gd name="connsiteX17" fmla="*/ 1852041 w 2008123"/>
              <a:gd name="connsiteY17" fmla="*/ 936625 h 1793747"/>
              <a:gd name="connsiteX18" fmla="*/ 1852041 w 2008123"/>
              <a:gd name="connsiteY18" fmla="*/ 936625 h 1793747"/>
              <a:gd name="connsiteX19" fmla="*/ 1852041 w 2008123"/>
              <a:gd name="connsiteY19" fmla="*/ 936625 h 1793747"/>
              <a:gd name="connsiteX20" fmla="*/ 957960 w 2008123"/>
              <a:gd name="connsiteY20" fmla="*/ 936625 h 1793747"/>
              <a:gd name="connsiteX21" fmla="*/ 0 w 2008123"/>
              <a:gd name="connsiteY21" fmla="*/ 1793747 h 1793747"/>
              <a:gd name="connsiteX22" fmla="*/ 508000 w 2008123"/>
              <a:gd name="connsiteY22" fmla="*/ 936625 h 1793747"/>
              <a:gd name="connsiteX23" fmla="*/ 363981 w 2008123"/>
              <a:gd name="connsiteY23" fmla="*/ 936625 h 1793747"/>
              <a:gd name="connsiteX24" fmla="*/ 363981 w 2008123"/>
              <a:gd name="connsiteY24" fmla="*/ 936625 h 1793747"/>
              <a:gd name="connsiteX25" fmla="*/ 207898 w 2008123"/>
              <a:gd name="connsiteY25" fmla="*/ 780414 h 1793747"/>
              <a:gd name="connsiteX26" fmla="*/ 207898 w 2008123"/>
              <a:gd name="connsiteY26" fmla="*/ 780414 h 1793747"/>
              <a:gd name="connsiteX27" fmla="*/ 207898 w 2008123"/>
              <a:gd name="connsiteY27" fmla="*/ 780414 h 1793747"/>
              <a:gd name="connsiteX28" fmla="*/ 207898 w 2008123"/>
              <a:gd name="connsiteY28" fmla="*/ 780414 h 1793747"/>
              <a:gd name="connsiteX29" fmla="*/ 207898 w 2008123"/>
              <a:gd name="connsiteY29" fmla="*/ 546353 h 1793747"/>
              <a:gd name="connsiteX30" fmla="*/ 207898 w 2008123"/>
              <a:gd name="connsiteY30" fmla="*/ 546353 h 1793747"/>
              <a:gd name="connsiteX31" fmla="*/ 207898 w 2008123"/>
              <a:gd name="connsiteY31" fmla="*/ 156082 h 17937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2008123" h="1793747">
                <a:moveTo>
                  <a:pt x="207898" y="156082"/>
                </a:moveTo>
                <a:cubicBezTo>
                  <a:pt x="207898" y="69850"/>
                  <a:pt x="277748" y="0"/>
                  <a:pt x="363981" y="0"/>
                </a:cubicBezTo>
                <a:cubicBezTo>
                  <a:pt x="363981" y="0"/>
                  <a:pt x="363981" y="0"/>
                  <a:pt x="363981" y="0"/>
                </a:cubicBezTo>
                <a:lnTo>
                  <a:pt x="363981" y="0"/>
                </a:lnTo>
                <a:lnTo>
                  <a:pt x="508000" y="0"/>
                </a:lnTo>
                <a:lnTo>
                  <a:pt x="508000" y="0"/>
                </a:lnTo>
                <a:lnTo>
                  <a:pt x="957960" y="0"/>
                </a:lnTo>
                <a:lnTo>
                  <a:pt x="1852041" y="0"/>
                </a:lnTo>
                <a:lnTo>
                  <a:pt x="1852041" y="0"/>
                </a:lnTo>
                <a:cubicBezTo>
                  <a:pt x="1938273" y="0"/>
                  <a:pt x="2008123" y="69850"/>
                  <a:pt x="2008123" y="156082"/>
                </a:cubicBezTo>
                <a:cubicBezTo>
                  <a:pt x="2008123" y="156082"/>
                  <a:pt x="2008123" y="156082"/>
                  <a:pt x="2008123" y="156082"/>
                </a:cubicBezTo>
                <a:lnTo>
                  <a:pt x="2008123" y="156082"/>
                </a:lnTo>
                <a:lnTo>
                  <a:pt x="2008123" y="546353"/>
                </a:lnTo>
                <a:lnTo>
                  <a:pt x="2008123" y="546353"/>
                </a:lnTo>
                <a:lnTo>
                  <a:pt x="2008123" y="780414"/>
                </a:lnTo>
                <a:lnTo>
                  <a:pt x="2008123" y="780414"/>
                </a:lnTo>
                <a:lnTo>
                  <a:pt x="2008123" y="780414"/>
                </a:lnTo>
                <a:cubicBezTo>
                  <a:pt x="2008123" y="866647"/>
                  <a:pt x="1938273" y="936625"/>
                  <a:pt x="1852041" y="936625"/>
                </a:cubicBezTo>
                <a:cubicBezTo>
                  <a:pt x="1852041" y="936625"/>
                  <a:pt x="1852041" y="936625"/>
                  <a:pt x="1852041" y="936625"/>
                </a:cubicBezTo>
                <a:lnTo>
                  <a:pt x="1852041" y="936625"/>
                </a:lnTo>
                <a:lnTo>
                  <a:pt x="957960" y="936625"/>
                </a:lnTo>
                <a:lnTo>
                  <a:pt x="0" y="1793747"/>
                </a:lnTo>
                <a:lnTo>
                  <a:pt x="508000" y="936625"/>
                </a:lnTo>
                <a:lnTo>
                  <a:pt x="363981" y="936625"/>
                </a:lnTo>
                <a:lnTo>
                  <a:pt x="363981" y="936625"/>
                </a:lnTo>
                <a:cubicBezTo>
                  <a:pt x="277748" y="936625"/>
                  <a:pt x="207898" y="866647"/>
                  <a:pt x="207898" y="780414"/>
                </a:cubicBezTo>
                <a:cubicBezTo>
                  <a:pt x="207898" y="780414"/>
                  <a:pt x="207898" y="780414"/>
                  <a:pt x="207898" y="780414"/>
                </a:cubicBezTo>
                <a:lnTo>
                  <a:pt x="207898" y="780414"/>
                </a:lnTo>
                <a:lnTo>
                  <a:pt x="207898" y="780414"/>
                </a:lnTo>
                <a:lnTo>
                  <a:pt x="207898" y="546353"/>
                </a:lnTo>
                <a:lnTo>
                  <a:pt x="207898" y="546353"/>
                </a:lnTo>
                <a:lnTo>
                  <a:pt x="207898" y="156082"/>
                </a:lnTo>
              </a:path>
            </a:pathLst>
          </a:custGeom>
          <a:solidFill>
            <a:srgbClr val="E9EE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Freeform 3"/>
          <p:cNvSpPr/>
          <p:nvPr/>
        </p:nvSpPr>
        <p:spPr>
          <a:xfrm>
            <a:off x="7824789" y="1693864"/>
            <a:ext cx="2020887" cy="1806575"/>
          </a:xfrm>
          <a:custGeom>
            <a:avLst/>
            <a:gdLst>
              <a:gd name="connsiteX0" fmla="*/ 214248 w 2020823"/>
              <a:gd name="connsiteY0" fmla="*/ 162432 h 1806447"/>
              <a:gd name="connsiteX1" fmla="*/ 370331 w 2020823"/>
              <a:gd name="connsiteY1" fmla="*/ 6350 h 1806447"/>
              <a:gd name="connsiteX2" fmla="*/ 370331 w 2020823"/>
              <a:gd name="connsiteY2" fmla="*/ 6350 h 1806447"/>
              <a:gd name="connsiteX3" fmla="*/ 370331 w 2020823"/>
              <a:gd name="connsiteY3" fmla="*/ 6350 h 1806447"/>
              <a:gd name="connsiteX4" fmla="*/ 514350 w 2020823"/>
              <a:gd name="connsiteY4" fmla="*/ 6350 h 1806447"/>
              <a:gd name="connsiteX5" fmla="*/ 514350 w 2020823"/>
              <a:gd name="connsiteY5" fmla="*/ 6350 h 1806447"/>
              <a:gd name="connsiteX6" fmla="*/ 964310 w 2020823"/>
              <a:gd name="connsiteY6" fmla="*/ 6350 h 1806447"/>
              <a:gd name="connsiteX7" fmla="*/ 1858391 w 2020823"/>
              <a:gd name="connsiteY7" fmla="*/ 6350 h 1806447"/>
              <a:gd name="connsiteX8" fmla="*/ 1858391 w 2020823"/>
              <a:gd name="connsiteY8" fmla="*/ 6350 h 1806447"/>
              <a:gd name="connsiteX9" fmla="*/ 2014473 w 2020823"/>
              <a:gd name="connsiteY9" fmla="*/ 162432 h 1806447"/>
              <a:gd name="connsiteX10" fmla="*/ 2014473 w 2020823"/>
              <a:gd name="connsiteY10" fmla="*/ 162432 h 1806447"/>
              <a:gd name="connsiteX11" fmla="*/ 2014473 w 2020823"/>
              <a:gd name="connsiteY11" fmla="*/ 162432 h 1806447"/>
              <a:gd name="connsiteX12" fmla="*/ 2014473 w 2020823"/>
              <a:gd name="connsiteY12" fmla="*/ 552703 h 1806447"/>
              <a:gd name="connsiteX13" fmla="*/ 2014473 w 2020823"/>
              <a:gd name="connsiteY13" fmla="*/ 552703 h 1806447"/>
              <a:gd name="connsiteX14" fmla="*/ 2014473 w 2020823"/>
              <a:gd name="connsiteY14" fmla="*/ 786764 h 1806447"/>
              <a:gd name="connsiteX15" fmla="*/ 2014473 w 2020823"/>
              <a:gd name="connsiteY15" fmla="*/ 786764 h 1806447"/>
              <a:gd name="connsiteX16" fmla="*/ 2014473 w 2020823"/>
              <a:gd name="connsiteY16" fmla="*/ 786764 h 1806447"/>
              <a:gd name="connsiteX17" fmla="*/ 1858391 w 2020823"/>
              <a:gd name="connsiteY17" fmla="*/ 942975 h 1806447"/>
              <a:gd name="connsiteX18" fmla="*/ 1858391 w 2020823"/>
              <a:gd name="connsiteY18" fmla="*/ 942975 h 1806447"/>
              <a:gd name="connsiteX19" fmla="*/ 1858391 w 2020823"/>
              <a:gd name="connsiteY19" fmla="*/ 942975 h 1806447"/>
              <a:gd name="connsiteX20" fmla="*/ 964310 w 2020823"/>
              <a:gd name="connsiteY20" fmla="*/ 942975 h 1806447"/>
              <a:gd name="connsiteX21" fmla="*/ 6350 w 2020823"/>
              <a:gd name="connsiteY21" fmla="*/ 1800097 h 1806447"/>
              <a:gd name="connsiteX22" fmla="*/ 514350 w 2020823"/>
              <a:gd name="connsiteY22" fmla="*/ 942975 h 1806447"/>
              <a:gd name="connsiteX23" fmla="*/ 370331 w 2020823"/>
              <a:gd name="connsiteY23" fmla="*/ 942975 h 1806447"/>
              <a:gd name="connsiteX24" fmla="*/ 370331 w 2020823"/>
              <a:gd name="connsiteY24" fmla="*/ 942975 h 1806447"/>
              <a:gd name="connsiteX25" fmla="*/ 214248 w 2020823"/>
              <a:gd name="connsiteY25" fmla="*/ 786764 h 1806447"/>
              <a:gd name="connsiteX26" fmla="*/ 214248 w 2020823"/>
              <a:gd name="connsiteY26" fmla="*/ 786764 h 1806447"/>
              <a:gd name="connsiteX27" fmla="*/ 214248 w 2020823"/>
              <a:gd name="connsiteY27" fmla="*/ 786764 h 1806447"/>
              <a:gd name="connsiteX28" fmla="*/ 214248 w 2020823"/>
              <a:gd name="connsiteY28" fmla="*/ 786764 h 1806447"/>
              <a:gd name="connsiteX29" fmla="*/ 214248 w 2020823"/>
              <a:gd name="connsiteY29" fmla="*/ 552703 h 1806447"/>
              <a:gd name="connsiteX30" fmla="*/ 214248 w 2020823"/>
              <a:gd name="connsiteY30" fmla="*/ 552703 h 1806447"/>
              <a:gd name="connsiteX31" fmla="*/ 214248 w 2020823"/>
              <a:gd name="connsiteY31" fmla="*/ 162432 h 18064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2020823" h="1806447">
                <a:moveTo>
                  <a:pt x="214248" y="162432"/>
                </a:moveTo>
                <a:cubicBezTo>
                  <a:pt x="214248" y="76200"/>
                  <a:pt x="284098" y="6350"/>
                  <a:pt x="370331" y="6350"/>
                </a:cubicBezTo>
                <a:cubicBezTo>
                  <a:pt x="370331" y="6350"/>
                  <a:pt x="370331" y="6350"/>
                  <a:pt x="370331" y="6350"/>
                </a:cubicBezTo>
                <a:lnTo>
                  <a:pt x="370331" y="6350"/>
                </a:lnTo>
                <a:lnTo>
                  <a:pt x="514350" y="6350"/>
                </a:lnTo>
                <a:lnTo>
                  <a:pt x="514350" y="6350"/>
                </a:lnTo>
                <a:lnTo>
                  <a:pt x="964310" y="6350"/>
                </a:lnTo>
                <a:lnTo>
                  <a:pt x="1858391" y="6350"/>
                </a:lnTo>
                <a:lnTo>
                  <a:pt x="1858391" y="6350"/>
                </a:lnTo>
                <a:cubicBezTo>
                  <a:pt x="1944623" y="6350"/>
                  <a:pt x="2014473" y="76200"/>
                  <a:pt x="2014473" y="162432"/>
                </a:cubicBezTo>
                <a:cubicBezTo>
                  <a:pt x="2014473" y="162432"/>
                  <a:pt x="2014473" y="162432"/>
                  <a:pt x="2014473" y="162432"/>
                </a:cubicBezTo>
                <a:lnTo>
                  <a:pt x="2014473" y="162432"/>
                </a:lnTo>
                <a:lnTo>
                  <a:pt x="2014473" y="552703"/>
                </a:lnTo>
                <a:lnTo>
                  <a:pt x="2014473" y="552703"/>
                </a:lnTo>
                <a:lnTo>
                  <a:pt x="2014473" y="786764"/>
                </a:lnTo>
                <a:lnTo>
                  <a:pt x="2014473" y="786764"/>
                </a:lnTo>
                <a:lnTo>
                  <a:pt x="2014473" y="786764"/>
                </a:lnTo>
                <a:cubicBezTo>
                  <a:pt x="2014473" y="872997"/>
                  <a:pt x="1944623" y="942975"/>
                  <a:pt x="1858391" y="942975"/>
                </a:cubicBezTo>
                <a:cubicBezTo>
                  <a:pt x="1858391" y="942975"/>
                  <a:pt x="1858391" y="942975"/>
                  <a:pt x="1858391" y="942975"/>
                </a:cubicBezTo>
                <a:lnTo>
                  <a:pt x="1858391" y="942975"/>
                </a:lnTo>
                <a:lnTo>
                  <a:pt x="964310" y="942975"/>
                </a:lnTo>
                <a:lnTo>
                  <a:pt x="6350" y="1800097"/>
                </a:lnTo>
                <a:lnTo>
                  <a:pt x="514350" y="942975"/>
                </a:lnTo>
                <a:lnTo>
                  <a:pt x="370331" y="942975"/>
                </a:lnTo>
                <a:lnTo>
                  <a:pt x="370331" y="942975"/>
                </a:lnTo>
                <a:cubicBezTo>
                  <a:pt x="284098" y="942975"/>
                  <a:pt x="214248" y="872997"/>
                  <a:pt x="214248" y="786764"/>
                </a:cubicBezTo>
                <a:cubicBezTo>
                  <a:pt x="214248" y="786764"/>
                  <a:pt x="214248" y="786764"/>
                  <a:pt x="214248" y="786764"/>
                </a:cubicBezTo>
                <a:lnTo>
                  <a:pt x="214248" y="786764"/>
                </a:lnTo>
                <a:lnTo>
                  <a:pt x="214248" y="786764"/>
                </a:lnTo>
                <a:lnTo>
                  <a:pt x="214248" y="552703"/>
                </a:lnTo>
                <a:lnTo>
                  <a:pt x="214248" y="552703"/>
                </a:lnTo>
                <a:lnTo>
                  <a:pt x="214248" y="162432"/>
                </a:ln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2495550" y="3500439"/>
            <a:ext cx="3829050" cy="1089025"/>
          </a:xfrm>
          <a:custGeom>
            <a:avLst/>
            <a:gdLst>
              <a:gd name="connsiteX0" fmla="*/ 0 w 3829050"/>
              <a:gd name="connsiteY0" fmla="*/ 156083 h 1089025"/>
              <a:gd name="connsiteX1" fmla="*/ 156108 w 3829050"/>
              <a:gd name="connsiteY1" fmla="*/ 0 h 1089025"/>
              <a:gd name="connsiteX2" fmla="*/ 156108 w 3829050"/>
              <a:gd name="connsiteY2" fmla="*/ 0 h 1089025"/>
              <a:gd name="connsiteX3" fmla="*/ 156108 w 3829050"/>
              <a:gd name="connsiteY3" fmla="*/ 0 h 1089025"/>
              <a:gd name="connsiteX4" fmla="*/ 1050163 w 3829050"/>
              <a:gd name="connsiteY4" fmla="*/ 0 h 1089025"/>
              <a:gd name="connsiteX5" fmla="*/ 1050163 w 3829050"/>
              <a:gd name="connsiteY5" fmla="*/ 0 h 1089025"/>
              <a:gd name="connsiteX6" fmla="*/ 1500251 w 3829050"/>
              <a:gd name="connsiteY6" fmla="*/ 0 h 1089025"/>
              <a:gd name="connsiteX7" fmla="*/ 1644142 w 3829050"/>
              <a:gd name="connsiteY7" fmla="*/ 0 h 1089025"/>
              <a:gd name="connsiteX8" fmla="*/ 1644142 w 3829050"/>
              <a:gd name="connsiteY8" fmla="*/ 0 h 1089025"/>
              <a:gd name="connsiteX9" fmla="*/ 1800225 w 3829050"/>
              <a:gd name="connsiteY9" fmla="*/ 156083 h 1089025"/>
              <a:gd name="connsiteX10" fmla="*/ 1800225 w 3829050"/>
              <a:gd name="connsiteY10" fmla="*/ 156083 h 1089025"/>
              <a:gd name="connsiteX11" fmla="*/ 1800225 w 3829050"/>
              <a:gd name="connsiteY11" fmla="*/ 156083 h 1089025"/>
              <a:gd name="connsiteX12" fmla="*/ 1800225 w 3829050"/>
              <a:gd name="connsiteY12" fmla="*/ 546353 h 1089025"/>
              <a:gd name="connsiteX13" fmla="*/ 3829050 w 3829050"/>
              <a:gd name="connsiteY13" fmla="*/ 1089025 h 1089025"/>
              <a:gd name="connsiteX14" fmla="*/ 1800225 w 3829050"/>
              <a:gd name="connsiteY14" fmla="*/ 780414 h 1089025"/>
              <a:gd name="connsiteX15" fmla="*/ 1800225 w 3829050"/>
              <a:gd name="connsiteY15" fmla="*/ 780414 h 1089025"/>
              <a:gd name="connsiteX16" fmla="*/ 1800225 w 3829050"/>
              <a:gd name="connsiteY16" fmla="*/ 780414 h 1089025"/>
              <a:gd name="connsiteX17" fmla="*/ 1644142 w 3829050"/>
              <a:gd name="connsiteY17" fmla="*/ 936497 h 1089025"/>
              <a:gd name="connsiteX18" fmla="*/ 1644142 w 3829050"/>
              <a:gd name="connsiteY18" fmla="*/ 936497 h 1089025"/>
              <a:gd name="connsiteX19" fmla="*/ 1644142 w 3829050"/>
              <a:gd name="connsiteY19" fmla="*/ 936497 h 1089025"/>
              <a:gd name="connsiteX20" fmla="*/ 1500251 w 3829050"/>
              <a:gd name="connsiteY20" fmla="*/ 936497 h 1089025"/>
              <a:gd name="connsiteX21" fmla="*/ 1050163 w 3829050"/>
              <a:gd name="connsiteY21" fmla="*/ 936497 h 1089025"/>
              <a:gd name="connsiteX22" fmla="*/ 1050163 w 3829050"/>
              <a:gd name="connsiteY22" fmla="*/ 936497 h 1089025"/>
              <a:gd name="connsiteX23" fmla="*/ 156108 w 3829050"/>
              <a:gd name="connsiteY23" fmla="*/ 936497 h 1089025"/>
              <a:gd name="connsiteX24" fmla="*/ 156108 w 3829050"/>
              <a:gd name="connsiteY24" fmla="*/ 936497 h 1089025"/>
              <a:gd name="connsiteX25" fmla="*/ 0 w 3829050"/>
              <a:gd name="connsiteY25" fmla="*/ 780414 h 1089025"/>
              <a:gd name="connsiteX26" fmla="*/ 0 w 3829050"/>
              <a:gd name="connsiteY26" fmla="*/ 780414 h 1089025"/>
              <a:gd name="connsiteX27" fmla="*/ 0 w 3829050"/>
              <a:gd name="connsiteY27" fmla="*/ 780414 h 1089025"/>
              <a:gd name="connsiteX28" fmla="*/ 0 w 3829050"/>
              <a:gd name="connsiteY28" fmla="*/ 780414 h 1089025"/>
              <a:gd name="connsiteX29" fmla="*/ 0 w 3829050"/>
              <a:gd name="connsiteY29" fmla="*/ 546353 h 1089025"/>
              <a:gd name="connsiteX30" fmla="*/ 0 w 3829050"/>
              <a:gd name="connsiteY30" fmla="*/ 546353 h 1089025"/>
              <a:gd name="connsiteX31" fmla="*/ 0 w 3829050"/>
              <a:gd name="connsiteY31" fmla="*/ 156083 h 10890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829050" h="1089025">
                <a:moveTo>
                  <a:pt x="0" y="156083"/>
                </a:moveTo>
                <a:cubicBezTo>
                  <a:pt x="0" y="69850"/>
                  <a:pt x="69888" y="0"/>
                  <a:pt x="156108" y="0"/>
                </a:cubicBezTo>
                <a:cubicBezTo>
                  <a:pt x="156108" y="0"/>
                  <a:pt x="156108" y="0"/>
                  <a:pt x="156108" y="0"/>
                </a:cubicBezTo>
                <a:lnTo>
                  <a:pt x="156108" y="0"/>
                </a:lnTo>
                <a:lnTo>
                  <a:pt x="1050163" y="0"/>
                </a:lnTo>
                <a:lnTo>
                  <a:pt x="1050163" y="0"/>
                </a:lnTo>
                <a:lnTo>
                  <a:pt x="1500251" y="0"/>
                </a:lnTo>
                <a:lnTo>
                  <a:pt x="1644142" y="0"/>
                </a:lnTo>
                <a:lnTo>
                  <a:pt x="1644142" y="0"/>
                </a:lnTo>
                <a:cubicBezTo>
                  <a:pt x="1730375" y="0"/>
                  <a:pt x="1800225" y="69850"/>
                  <a:pt x="1800225" y="156083"/>
                </a:cubicBezTo>
                <a:cubicBezTo>
                  <a:pt x="1800225" y="156083"/>
                  <a:pt x="1800225" y="156083"/>
                  <a:pt x="1800225" y="156083"/>
                </a:cubicBezTo>
                <a:lnTo>
                  <a:pt x="1800225" y="156083"/>
                </a:lnTo>
                <a:lnTo>
                  <a:pt x="1800225" y="546353"/>
                </a:lnTo>
                <a:lnTo>
                  <a:pt x="3829050" y="1089025"/>
                </a:lnTo>
                <a:lnTo>
                  <a:pt x="1800225" y="780414"/>
                </a:lnTo>
                <a:lnTo>
                  <a:pt x="1800225" y="780414"/>
                </a:lnTo>
                <a:lnTo>
                  <a:pt x="1800225" y="780414"/>
                </a:lnTo>
                <a:cubicBezTo>
                  <a:pt x="1800225" y="866647"/>
                  <a:pt x="1730375" y="936497"/>
                  <a:pt x="1644142" y="936497"/>
                </a:cubicBezTo>
                <a:cubicBezTo>
                  <a:pt x="1644142" y="936497"/>
                  <a:pt x="1644142" y="936497"/>
                  <a:pt x="1644142" y="936497"/>
                </a:cubicBezTo>
                <a:lnTo>
                  <a:pt x="1644142" y="936497"/>
                </a:lnTo>
                <a:lnTo>
                  <a:pt x="1500251" y="936497"/>
                </a:lnTo>
                <a:lnTo>
                  <a:pt x="1050163" y="936497"/>
                </a:lnTo>
                <a:lnTo>
                  <a:pt x="1050163" y="936497"/>
                </a:lnTo>
                <a:lnTo>
                  <a:pt x="156108" y="936497"/>
                </a:lnTo>
                <a:lnTo>
                  <a:pt x="156108" y="936497"/>
                </a:lnTo>
                <a:cubicBezTo>
                  <a:pt x="69888" y="936497"/>
                  <a:pt x="0" y="866647"/>
                  <a:pt x="0" y="780414"/>
                </a:cubicBezTo>
                <a:cubicBezTo>
                  <a:pt x="0" y="780414"/>
                  <a:pt x="0" y="780414"/>
                  <a:pt x="0" y="780414"/>
                </a:cubicBezTo>
                <a:lnTo>
                  <a:pt x="0" y="780414"/>
                </a:lnTo>
                <a:lnTo>
                  <a:pt x="0" y="780414"/>
                </a:lnTo>
                <a:lnTo>
                  <a:pt x="0" y="546353"/>
                </a:lnTo>
                <a:lnTo>
                  <a:pt x="0" y="546353"/>
                </a:lnTo>
                <a:lnTo>
                  <a:pt x="0" y="156083"/>
                </a:lnTo>
              </a:path>
            </a:pathLst>
          </a:custGeom>
          <a:solidFill>
            <a:srgbClr val="E9EE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2279650" y="4868864"/>
            <a:ext cx="2851150" cy="936625"/>
          </a:xfrm>
          <a:custGeom>
            <a:avLst/>
            <a:gdLst>
              <a:gd name="connsiteX0" fmla="*/ 0 w 2851150"/>
              <a:gd name="connsiteY0" fmla="*/ 156210 h 936688"/>
              <a:gd name="connsiteX1" fmla="*/ 156108 w 2851150"/>
              <a:gd name="connsiteY1" fmla="*/ 0 h 936688"/>
              <a:gd name="connsiteX2" fmla="*/ 156108 w 2851150"/>
              <a:gd name="connsiteY2" fmla="*/ 0 h 936688"/>
              <a:gd name="connsiteX3" fmla="*/ 156108 w 2851150"/>
              <a:gd name="connsiteY3" fmla="*/ 0 h 936688"/>
              <a:gd name="connsiteX4" fmla="*/ 1050163 w 2851150"/>
              <a:gd name="connsiteY4" fmla="*/ 0 h 936688"/>
              <a:gd name="connsiteX5" fmla="*/ 1050163 w 2851150"/>
              <a:gd name="connsiteY5" fmla="*/ 0 h 936688"/>
              <a:gd name="connsiteX6" fmla="*/ 1500251 w 2851150"/>
              <a:gd name="connsiteY6" fmla="*/ 0 h 936688"/>
              <a:gd name="connsiteX7" fmla="*/ 1644142 w 2851150"/>
              <a:gd name="connsiteY7" fmla="*/ 0 h 936688"/>
              <a:gd name="connsiteX8" fmla="*/ 1644142 w 2851150"/>
              <a:gd name="connsiteY8" fmla="*/ 0 h 936688"/>
              <a:gd name="connsiteX9" fmla="*/ 1800225 w 2851150"/>
              <a:gd name="connsiteY9" fmla="*/ 156210 h 936688"/>
              <a:gd name="connsiteX10" fmla="*/ 1800225 w 2851150"/>
              <a:gd name="connsiteY10" fmla="*/ 156210 h 936688"/>
              <a:gd name="connsiteX11" fmla="*/ 1800225 w 2851150"/>
              <a:gd name="connsiteY11" fmla="*/ 156210 h 936688"/>
              <a:gd name="connsiteX12" fmla="*/ 1800225 w 2851150"/>
              <a:gd name="connsiteY12" fmla="*/ 546480 h 936688"/>
              <a:gd name="connsiteX13" fmla="*/ 2851150 w 2851150"/>
              <a:gd name="connsiteY13" fmla="*/ 527177 h 936688"/>
              <a:gd name="connsiteX14" fmla="*/ 1800225 w 2851150"/>
              <a:gd name="connsiteY14" fmla="*/ 780580 h 936688"/>
              <a:gd name="connsiteX15" fmla="*/ 1800225 w 2851150"/>
              <a:gd name="connsiteY15" fmla="*/ 780580 h 936688"/>
              <a:gd name="connsiteX16" fmla="*/ 1800225 w 2851150"/>
              <a:gd name="connsiteY16" fmla="*/ 780580 h 936688"/>
              <a:gd name="connsiteX17" fmla="*/ 1644142 w 2851150"/>
              <a:gd name="connsiteY17" fmla="*/ 936688 h 936688"/>
              <a:gd name="connsiteX18" fmla="*/ 1644142 w 2851150"/>
              <a:gd name="connsiteY18" fmla="*/ 936688 h 936688"/>
              <a:gd name="connsiteX19" fmla="*/ 1644142 w 2851150"/>
              <a:gd name="connsiteY19" fmla="*/ 936688 h 936688"/>
              <a:gd name="connsiteX20" fmla="*/ 1500251 w 2851150"/>
              <a:gd name="connsiteY20" fmla="*/ 936688 h 936688"/>
              <a:gd name="connsiteX21" fmla="*/ 1050163 w 2851150"/>
              <a:gd name="connsiteY21" fmla="*/ 936688 h 936688"/>
              <a:gd name="connsiteX22" fmla="*/ 1050163 w 2851150"/>
              <a:gd name="connsiteY22" fmla="*/ 936688 h 936688"/>
              <a:gd name="connsiteX23" fmla="*/ 156108 w 2851150"/>
              <a:gd name="connsiteY23" fmla="*/ 936688 h 936688"/>
              <a:gd name="connsiteX24" fmla="*/ 156108 w 2851150"/>
              <a:gd name="connsiteY24" fmla="*/ 936688 h 936688"/>
              <a:gd name="connsiteX25" fmla="*/ 0 w 2851150"/>
              <a:gd name="connsiteY25" fmla="*/ 780580 h 936688"/>
              <a:gd name="connsiteX26" fmla="*/ 0 w 2851150"/>
              <a:gd name="connsiteY26" fmla="*/ 780580 h 936688"/>
              <a:gd name="connsiteX27" fmla="*/ 0 w 2851150"/>
              <a:gd name="connsiteY27" fmla="*/ 780580 h 936688"/>
              <a:gd name="connsiteX28" fmla="*/ 0 w 2851150"/>
              <a:gd name="connsiteY28" fmla="*/ 780580 h 936688"/>
              <a:gd name="connsiteX29" fmla="*/ 0 w 2851150"/>
              <a:gd name="connsiteY29" fmla="*/ 546480 h 936688"/>
              <a:gd name="connsiteX30" fmla="*/ 0 w 2851150"/>
              <a:gd name="connsiteY30" fmla="*/ 546480 h 936688"/>
              <a:gd name="connsiteX31" fmla="*/ 0 w 2851150"/>
              <a:gd name="connsiteY31" fmla="*/ 156210 h 9366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2851150" h="936688">
                <a:moveTo>
                  <a:pt x="0" y="156210"/>
                </a:moveTo>
                <a:cubicBezTo>
                  <a:pt x="0" y="69977"/>
                  <a:pt x="69888" y="0"/>
                  <a:pt x="156108" y="0"/>
                </a:cubicBezTo>
                <a:cubicBezTo>
                  <a:pt x="156108" y="0"/>
                  <a:pt x="156108" y="0"/>
                  <a:pt x="156108" y="0"/>
                </a:cubicBezTo>
                <a:lnTo>
                  <a:pt x="156108" y="0"/>
                </a:lnTo>
                <a:lnTo>
                  <a:pt x="1050163" y="0"/>
                </a:lnTo>
                <a:lnTo>
                  <a:pt x="1050163" y="0"/>
                </a:lnTo>
                <a:lnTo>
                  <a:pt x="1500251" y="0"/>
                </a:lnTo>
                <a:lnTo>
                  <a:pt x="1644142" y="0"/>
                </a:lnTo>
                <a:lnTo>
                  <a:pt x="1644142" y="0"/>
                </a:lnTo>
                <a:cubicBezTo>
                  <a:pt x="1730375" y="0"/>
                  <a:pt x="1800225" y="69977"/>
                  <a:pt x="1800225" y="156210"/>
                </a:cubicBezTo>
                <a:cubicBezTo>
                  <a:pt x="1800225" y="156210"/>
                  <a:pt x="1800225" y="156210"/>
                  <a:pt x="1800225" y="156210"/>
                </a:cubicBezTo>
                <a:lnTo>
                  <a:pt x="1800225" y="156210"/>
                </a:lnTo>
                <a:lnTo>
                  <a:pt x="1800225" y="546480"/>
                </a:lnTo>
                <a:lnTo>
                  <a:pt x="2851150" y="527177"/>
                </a:lnTo>
                <a:lnTo>
                  <a:pt x="1800225" y="780580"/>
                </a:lnTo>
                <a:lnTo>
                  <a:pt x="1800225" y="780580"/>
                </a:lnTo>
                <a:lnTo>
                  <a:pt x="1800225" y="780580"/>
                </a:lnTo>
                <a:cubicBezTo>
                  <a:pt x="1800225" y="866800"/>
                  <a:pt x="1730375" y="936688"/>
                  <a:pt x="1644142" y="936688"/>
                </a:cubicBezTo>
                <a:cubicBezTo>
                  <a:pt x="1644142" y="936688"/>
                  <a:pt x="1644142" y="936688"/>
                  <a:pt x="1644142" y="936688"/>
                </a:cubicBezTo>
                <a:lnTo>
                  <a:pt x="1644142" y="936688"/>
                </a:lnTo>
                <a:lnTo>
                  <a:pt x="1500251" y="936688"/>
                </a:lnTo>
                <a:lnTo>
                  <a:pt x="1050163" y="936688"/>
                </a:lnTo>
                <a:lnTo>
                  <a:pt x="1050163" y="936688"/>
                </a:lnTo>
                <a:lnTo>
                  <a:pt x="156108" y="936688"/>
                </a:lnTo>
                <a:lnTo>
                  <a:pt x="156108" y="936688"/>
                </a:lnTo>
                <a:cubicBezTo>
                  <a:pt x="69888" y="936688"/>
                  <a:pt x="0" y="866800"/>
                  <a:pt x="0" y="780580"/>
                </a:cubicBezTo>
                <a:cubicBezTo>
                  <a:pt x="0" y="780580"/>
                  <a:pt x="0" y="780580"/>
                  <a:pt x="0" y="780580"/>
                </a:cubicBezTo>
                <a:lnTo>
                  <a:pt x="0" y="780580"/>
                </a:lnTo>
                <a:lnTo>
                  <a:pt x="0" y="780580"/>
                </a:lnTo>
                <a:lnTo>
                  <a:pt x="0" y="546480"/>
                </a:lnTo>
                <a:lnTo>
                  <a:pt x="0" y="546480"/>
                </a:lnTo>
                <a:lnTo>
                  <a:pt x="0" y="156210"/>
                </a:lnTo>
              </a:path>
            </a:pathLst>
          </a:custGeom>
          <a:solidFill>
            <a:srgbClr val="E9EE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Freeform 3"/>
          <p:cNvSpPr/>
          <p:nvPr/>
        </p:nvSpPr>
        <p:spPr>
          <a:xfrm>
            <a:off x="2273300" y="4862514"/>
            <a:ext cx="2863850" cy="949325"/>
          </a:xfrm>
          <a:custGeom>
            <a:avLst/>
            <a:gdLst>
              <a:gd name="connsiteX0" fmla="*/ 6350 w 2863850"/>
              <a:gd name="connsiteY0" fmla="*/ 162560 h 949388"/>
              <a:gd name="connsiteX1" fmla="*/ 162458 w 2863850"/>
              <a:gd name="connsiteY1" fmla="*/ 6350 h 949388"/>
              <a:gd name="connsiteX2" fmla="*/ 162458 w 2863850"/>
              <a:gd name="connsiteY2" fmla="*/ 6350 h 949388"/>
              <a:gd name="connsiteX3" fmla="*/ 162458 w 2863850"/>
              <a:gd name="connsiteY3" fmla="*/ 6350 h 949388"/>
              <a:gd name="connsiteX4" fmla="*/ 1056513 w 2863850"/>
              <a:gd name="connsiteY4" fmla="*/ 6350 h 949388"/>
              <a:gd name="connsiteX5" fmla="*/ 1056513 w 2863850"/>
              <a:gd name="connsiteY5" fmla="*/ 6350 h 949388"/>
              <a:gd name="connsiteX6" fmla="*/ 1506601 w 2863850"/>
              <a:gd name="connsiteY6" fmla="*/ 6350 h 949388"/>
              <a:gd name="connsiteX7" fmla="*/ 1650492 w 2863850"/>
              <a:gd name="connsiteY7" fmla="*/ 6350 h 949388"/>
              <a:gd name="connsiteX8" fmla="*/ 1650492 w 2863850"/>
              <a:gd name="connsiteY8" fmla="*/ 6350 h 949388"/>
              <a:gd name="connsiteX9" fmla="*/ 1806575 w 2863850"/>
              <a:gd name="connsiteY9" fmla="*/ 162560 h 949388"/>
              <a:gd name="connsiteX10" fmla="*/ 1806575 w 2863850"/>
              <a:gd name="connsiteY10" fmla="*/ 162560 h 949388"/>
              <a:gd name="connsiteX11" fmla="*/ 1806575 w 2863850"/>
              <a:gd name="connsiteY11" fmla="*/ 162560 h 949388"/>
              <a:gd name="connsiteX12" fmla="*/ 1806575 w 2863850"/>
              <a:gd name="connsiteY12" fmla="*/ 552830 h 949388"/>
              <a:gd name="connsiteX13" fmla="*/ 2857500 w 2863850"/>
              <a:gd name="connsiteY13" fmla="*/ 533527 h 949388"/>
              <a:gd name="connsiteX14" fmla="*/ 1806575 w 2863850"/>
              <a:gd name="connsiteY14" fmla="*/ 786930 h 949388"/>
              <a:gd name="connsiteX15" fmla="*/ 1806575 w 2863850"/>
              <a:gd name="connsiteY15" fmla="*/ 786930 h 949388"/>
              <a:gd name="connsiteX16" fmla="*/ 1806575 w 2863850"/>
              <a:gd name="connsiteY16" fmla="*/ 786930 h 949388"/>
              <a:gd name="connsiteX17" fmla="*/ 1650492 w 2863850"/>
              <a:gd name="connsiteY17" fmla="*/ 943038 h 949388"/>
              <a:gd name="connsiteX18" fmla="*/ 1650492 w 2863850"/>
              <a:gd name="connsiteY18" fmla="*/ 943038 h 949388"/>
              <a:gd name="connsiteX19" fmla="*/ 1650492 w 2863850"/>
              <a:gd name="connsiteY19" fmla="*/ 943038 h 949388"/>
              <a:gd name="connsiteX20" fmla="*/ 1506601 w 2863850"/>
              <a:gd name="connsiteY20" fmla="*/ 943038 h 949388"/>
              <a:gd name="connsiteX21" fmla="*/ 1056513 w 2863850"/>
              <a:gd name="connsiteY21" fmla="*/ 943038 h 949388"/>
              <a:gd name="connsiteX22" fmla="*/ 1056513 w 2863850"/>
              <a:gd name="connsiteY22" fmla="*/ 943038 h 949388"/>
              <a:gd name="connsiteX23" fmla="*/ 162458 w 2863850"/>
              <a:gd name="connsiteY23" fmla="*/ 943038 h 949388"/>
              <a:gd name="connsiteX24" fmla="*/ 162458 w 2863850"/>
              <a:gd name="connsiteY24" fmla="*/ 943038 h 949388"/>
              <a:gd name="connsiteX25" fmla="*/ 6350 w 2863850"/>
              <a:gd name="connsiteY25" fmla="*/ 786930 h 949388"/>
              <a:gd name="connsiteX26" fmla="*/ 6350 w 2863850"/>
              <a:gd name="connsiteY26" fmla="*/ 786930 h 949388"/>
              <a:gd name="connsiteX27" fmla="*/ 6350 w 2863850"/>
              <a:gd name="connsiteY27" fmla="*/ 786930 h 949388"/>
              <a:gd name="connsiteX28" fmla="*/ 6350 w 2863850"/>
              <a:gd name="connsiteY28" fmla="*/ 786930 h 949388"/>
              <a:gd name="connsiteX29" fmla="*/ 6350 w 2863850"/>
              <a:gd name="connsiteY29" fmla="*/ 552830 h 949388"/>
              <a:gd name="connsiteX30" fmla="*/ 6350 w 2863850"/>
              <a:gd name="connsiteY30" fmla="*/ 552830 h 949388"/>
              <a:gd name="connsiteX31" fmla="*/ 6350 w 2863850"/>
              <a:gd name="connsiteY31" fmla="*/ 162560 h 9493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2863850" h="949388">
                <a:moveTo>
                  <a:pt x="6350" y="162560"/>
                </a:moveTo>
                <a:cubicBezTo>
                  <a:pt x="6350" y="76327"/>
                  <a:pt x="76238" y="6350"/>
                  <a:pt x="162458" y="6350"/>
                </a:cubicBezTo>
                <a:cubicBezTo>
                  <a:pt x="162458" y="6350"/>
                  <a:pt x="162458" y="6350"/>
                  <a:pt x="162458" y="6350"/>
                </a:cubicBezTo>
                <a:lnTo>
                  <a:pt x="162458" y="6350"/>
                </a:lnTo>
                <a:lnTo>
                  <a:pt x="1056513" y="6350"/>
                </a:lnTo>
                <a:lnTo>
                  <a:pt x="1056513" y="6350"/>
                </a:lnTo>
                <a:lnTo>
                  <a:pt x="1506601" y="6350"/>
                </a:lnTo>
                <a:lnTo>
                  <a:pt x="1650492" y="6350"/>
                </a:lnTo>
                <a:lnTo>
                  <a:pt x="1650492" y="6350"/>
                </a:lnTo>
                <a:cubicBezTo>
                  <a:pt x="1736725" y="6350"/>
                  <a:pt x="1806575" y="76327"/>
                  <a:pt x="1806575" y="162560"/>
                </a:cubicBezTo>
                <a:cubicBezTo>
                  <a:pt x="1806575" y="162560"/>
                  <a:pt x="1806575" y="162560"/>
                  <a:pt x="1806575" y="162560"/>
                </a:cubicBezTo>
                <a:lnTo>
                  <a:pt x="1806575" y="162560"/>
                </a:lnTo>
                <a:lnTo>
                  <a:pt x="1806575" y="552830"/>
                </a:lnTo>
                <a:lnTo>
                  <a:pt x="2857500" y="533527"/>
                </a:lnTo>
                <a:lnTo>
                  <a:pt x="1806575" y="786930"/>
                </a:lnTo>
                <a:lnTo>
                  <a:pt x="1806575" y="786930"/>
                </a:lnTo>
                <a:lnTo>
                  <a:pt x="1806575" y="786930"/>
                </a:lnTo>
                <a:cubicBezTo>
                  <a:pt x="1806575" y="873150"/>
                  <a:pt x="1736725" y="943038"/>
                  <a:pt x="1650492" y="943038"/>
                </a:cubicBezTo>
                <a:cubicBezTo>
                  <a:pt x="1650492" y="943038"/>
                  <a:pt x="1650492" y="943038"/>
                  <a:pt x="1650492" y="943038"/>
                </a:cubicBezTo>
                <a:lnTo>
                  <a:pt x="1650492" y="943038"/>
                </a:lnTo>
                <a:lnTo>
                  <a:pt x="1506601" y="943038"/>
                </a:lnTo>
                <a:lnTo>
                  <a:pt x="1056513" y="943038"/>
                </a:lnTo>
                <a:lnTo>
                  <a:pt x="1056513" y="943038"/>
                </a:lnTo>
                <a:lnTo>
                  <a:pt x="162458" y="943038"/>
                </a:lnTo>
                <a:lnTo>
                  <a:pt x="162458" y="943038"/>
                </a:lnTo>
                <a:cubicBezTo>
                  <a:pt x="76238" y="943038"/>
                  <a:pt x="6350" y="873150"/>
                  <a:pt x="6350" y="786930"/>
                </a:cubicBezTo>
                <a:cubicBezTo>
                  <a:pt x="6350" y="786930"/>
                  <a:pt x="6350" y="786930"/>
                  <a:pt x="6350" y="786930"/>
                </a:cubicBezTo>
                <a:lnTo>
                  <a:pt x="6350" y="786930"/>
                </a:lnTo>
                <a:lnTo>
                  <a:pt x="6350" y="786930"/>
                </a:lnTo>
                <a:lnTo>
                  <a:pt x="6350" y="552830"/>
                </a:lnTo>
                <a:lnTo>
                  <a:pt x="6350" y="552830"/>
                </a:lnTo>
                <a:lnTo>
                  <a:pt x="6350" y="162560"/>
                </a:ln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7" name="表格 4"/>
          <p:cNvGraphicFramePr>
            <a:graphicFrameLocks noGrp="1"/>
          </p:cNvGraphicFramePr>
          <p:nvPr/>
        </p:nvGraphicFramePr>
        <p:xfrm>
          <a:off x="5446713" y="3581400"/>
          <a:ext cx="3960812" cy="2463800"/>
        </p:xfrm>
        <a:graphic>
          <a:graphicData uri="http://schemas.openxmlformats.org/drawingml/2006/table">
            <a:tbl>
              <a:tblPr/>
              <a:tblGrid>
                <a:gridCol w="989854">
                  <a:extLst>
                    <a:ext uri="{9D8B030D-6E8A-4147-A177-3AD203B41FA5}">
                      <a16:colId xmlns="" xmlns:a16="http://schemas.microsoft.com/office/drawing/2014/main" val="20000"/>
                    </a:ext>
                  </a:extLst>
                </a:gridCol>
                <a:gridCol w="991250">
                  <a:extLst>
                    <a:ext uri="{9D8B030D-6E8A-4147-A177-3AD203B41FA5}">
                      <a16:colId xmlns="" xmlns:a16="http://schemas.microsoft.com/office/drawing/2014/main" val="20001"/>
                    </a:ext>
                  </a:extLst>
                </a:gridCol>
                <a:gridCol w="989854">
                  <a:extLst>
                    <a:ext uri="{9D8B030D-6E8A-4147-A177-3AD203B41FA5}">
                      <a16:colId xmlns="" xmlns:a16="http://schemas.microsoft.com/office/drawing/2014/main" val="20002"/>
                    </a:ext>
                  </a:extLst>
                </a:gridCol>
                <a:gridCol w="989854">
                  <a:extLst>
                    <a:ext uri="{9D8B030D-6E8A-4147-A177-3AD203B41FA5}">
                      <a16:colId xmlns="" xmlns:a16="http://schemas.microsoft.com/office/drawing/2014/main" val="20003"/>
                    </a:ext>
                  </a:extLst>
                </a:gridCol>
              </a:tblGrid>
              <a:tr h="616601">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615204">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E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616728">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615267">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L="91441" marR="91441"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2" name="TextBox 1"/>
          <p:cNvSpPr txBox="1"/>
          <p:nvPr/>
        </p:nvSpPr>
        <p:spPr>
          <a:xfrm>
            <a:off x="4457701" y="3263901"/>
            <a:ext cx="365485" cy="405239"/>
          </a:xfrm>
          <a:prstGeom prst="rect">
            <a:avLst/>
          </a:prstGeom>
          <a:noFill/>
        </p:spPr>
        <p:txBody>
          <a:bodyPr wrap="none" lIns="0" tIns="0" rIns="0">
            <a:spAutoFit/>
          </a:bodyPr>
          <a:lstStyle/>
          <a:p>
            <a:pPr>
              <a:lnSpc>
                <a:spcPts val="2800"/>
              </a:lnSpc>
              <a:defRPr/>
            </a:pPr>
            <a:r>
              <a:rPr lang="en-US" altLang="zh-CN" sz="2402" dirty="0">
                <a:solidFill>
                  <a:srgbClr val="003366"/>
                </a:solidFill>
                <a:latin typeface="Tahoma" pitchFamily="18" charset="0"/>
                <a:cs typeface="Tahoma" pitchFamily="18" charset="0"/>
              </a:rPr>
              <a:t>AB</a:t>
            </a:r>
          </a:p>
        </p:txBody>
      </p:sp>
      <p:sp>
        <p:nvSpPr>
          <p:cNvPr id="18" name="TextBox 1"/>
          <p:cNvSpPr txBox="1"/>
          <p:nvPr/>
        </p:nvSpPr>
        <p:spPr>
          <a:xfrm>
            <a:off x="4889500" y="2997200"/>
            <a:ext cx="392736" cy="1136208"/>
          </a:xfrm>
          <a:prstGeom prst="rect">
            <a:avLst/>
          </a:prstGeom>
          <a:noFill/>
        </p:spPr>
        <p:txBody>
          <a:bodyPr wrap="none" lIns="0" tIns="0" rIns="0">
            <a:spAutoFit/>
          </a:bodyPr>
          <a:lstStyle/>
          <a:p>
            <a:pPr>
              <a:lnSpc>
                <a:spcPts val="2800"/>
              </a:lnSpc>
              <a:tabLst>
                <a:tab pos="63500" algn="l"/>
              </a:tabLst>
              <a:defRPr/>
            </a:pPr>
            <a:r>
              <a:rPr lang="en-US" altLang="zh-CN" sz="2400" dirty="0">
                <a:solidFill>
                  <a:srgbClr val="003366"/>
                </a:solidFill>
                <a:latin typeface="Tahoma" pitchFamily="18" charset="0"/>
                <a:cs typeface="Tahoma" pitchFamily="18" charset="0"/>
              </a:rPr>
              <a:t>CD</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700"/>
              </a:lnSpc>
              <a:tabLst>
                <a:tab pos="63500" algn="l"/>
              </a:tabLst>
              <a:defRPr/>
            </a:pPr>
            <a:r>
              <a:rPr lang="en-US" altLang="zh-CN" dirty="0"/>
              <a:t>	</a:t>
            </a:r>
            <a:r>
              <a:rPr lang="en-US" altLang="zh-CN" sz="2004" dirty="0">
                <a:solidFill>
                  <a:srgbClr val="003366"/>
                </a:solidFill>
                <a:latin typeface="Tahoma" pitchFamily="18" charset="0"/>
                <a:cs typeface="Tahoma" pitchFamily="18" charset="0"/>
              </a:rPr>
              <a:t>00</a:t>
            </a:r>
          </a:p>
        </p:txBody>
      </p:sp>
      <p:sp>
        <p:nvSpPr>
          <p:cNvPr id="19" name="TextBox 1"/>
          <p:cNvSpPr txBox="1"/>
          <p:nvPr/>
        </p:nvSpPr>
        <p:spPr>
          <a:xfrm>
            <a:off x="4953001" y="43815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20" name="TextBox 1"/>
          <p:cNvSpPr txBox="1"/>
          <p:nvPr/>
        </p:nvSpPr>
        <p:spPr>
          <a:xfrm>
            <a:off x="4953001" y="5003800"/>
            <a:ext cx="282129" cy="956672"/>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a:p>
            <a:pPr>
              <a:lnSpc>
                <a:spcPts val="1000"/>
              </a:lnSpc>
              <a:defRPr/>
            </a:pPr>
            <a:endParaRPr lang="en-US" altLang="zh-CN" dirty="0"/>
          </a:p>
          <a:p>
            <a:pPr>
              <a:lnSpc>
                <a:spcPts val="1000"/>
              </a:lnSpc>
              <a:defRPr/>
            </a:pPr>
            <a:endParaRPr lang="en-US" altLang="zh-CN" dirty="0"/>
          </a:p>
          <a:p>
            <a:pPr>
              <a:lnSpc>
                <a:spcPts val="2700"/>
              </a:lnSpc>
              <a:defRPr/>
            </a:pPr>
            <a:r>
              <a:rPr lang="en-US" altLang="zh-CN" sz="2004" dirty="0">
                <a:solidFill>
                  <a:srgbClr val="003366"/>
                </a:solidFill>
                <a:latin typeface="Tahoma" pitchFamily="18" charset="0"/>
                <a:cs typeface="Tahoma" pitchFamily="18" charset="0"/>
              </a:rPr>
              <a:t>10</a:t>
            </a:r>
          </a:p>
        </p:txBody>
      </p:sp>
      <p:sp>
        <p:nvSpPr>
          <p:cNvPr id="21" name="TextBox 1"/>
          <p:cNvSpPr txBox="1"/>
          <p:nvPr/>
        </p:nvSpPr>
        <p:spPr>
          <a:xfrm>
            <a:off x="5816601" y="31623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00</a:t>
            </a:r>
          </a:p>
        </p:txBody>
      </p:sp>
      <p:sp>
        <p:nvSpPr>
          <p:cNvPr id="22" name="TextBox 1"/>
          <p:cNvSpPr txBox="1"/>
          <p:nvPr/>
        </p:nvSpPr>
        <p:spPr>
          <a:xfrm>
            <a:off x="6731001" y="31623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23" name="TextBox 1"/>
          <p:cNvSpPr txBox="1"/>
          <p:nvPr/>
        </p:nvSpPr>
        <p:spPr>
          <a:xfrm>
            <a:off x="7721601" y="31623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24" name="TextBox 1"/>
          <p:cNvSpPr txBox="1"/>
          <p:nvPr/>
        </p:nvSpPr>
        <p:spPr>
          <a:xfrm>
            <a:off x="8712201" y="31623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
        <p:nvSpPr>
          <p:cNvPr id="25" name="TextBox 1"/>
          <p:cNvSpPr txBox="1"/>
          <p:nvPr/>
        </p:nvSpPr>
        <p:spPr>
          <a:xfrm>
            <a:off x="4343401" y="889000"/>
            <a:ext cx="5286255" cy="1892826"/>
          </a:xfrm>
          <a:prstGeom prst="rect">
            <a:avLst/>
          </a:prstGeom>
          <a:noFill/>
        </p:spPr>
        <p:txBody>
          <a:bodyPr wrap="none" lIns="0" tIns="0" rIns="0">
            <a:spAutoFit/>
          </a:bodyPr>
          <a:lstStyle/>
          <a:p>
            <a:pPr>
              <a:lnSpc>
                <a:spcPts val="2900"/>
              </a:lnSpc>
              <a:tabLst>
                <a:tab pos="38100" algn="l"/>
                <a:tab pos="3937000" algn="l"/>
                <a:tab pos="4013200" algn="l"/>
              </a:tabLst>
              <a:defRPr/>
            </a:pPr>
            <a:r>
              <a:rPr lang="en-US" altLang="zh-CN" sz="3206" b="1" dirty="0">
                <a:solidFill>
                  <a:srgbClr val="006666"/>
                </a:solidFill>
                <a:latin typeface="Times New Roman" pitchFamily="18" charset="0"/>
                <a:cs typeface="Times New Roman" pitchFamily="18" charset="0"/>
              </a:rPr>
              <a:t>Construcción</a:t>
            </a:r>
            <a:r>
              <a:rPr lang="en-US" altLang="zh-CN" sz="3206" dirty="0">
                <a:latin typeface="Times New Roman" pitchFamily="18" charset="0"/>
                <a:cs typeface="Times New Roman" pitchFamily="18" charset="0"/>
              </a:rPr>
              <a:t> </a:t>
            </a:r>
            <a:r>
              <a:rPr lang="en-US" altLang="zh-CN" sz="3206" b="1" dirty="0">
                <a:solidFill>
                  <a:srgbClr val="006666"/>
                </a:solidFill>
                <a:latin typeface="Times New Roman" pitchFamily="18" charset="0"/>
                <a:cs typeface="Times New Roman" pitchFamily="18" charset="0"/>
              </a:rPr>
              <a:t>de:</a:t>
            </a:r>
          </a:p>
          <a:p>
            <a:pPr>
              <a:lnSpc>
                <a:spcPts val="3000"/>
              </a:lnSpc>
              <a:tabLst>
                <a:tab pos="38100" algn="l"/>
                <a:tab pos="3937000" algn="l"/>
                <a:tab pos="4013200" algn="l"/>
              </a:tabLst>
              <a:defRPr/>
            </a:pPr>
            <a:r>
              <a:rPr lang="en-US" altLang="zh-CN" dirty="0"/>
              <a:t>	</a:t>
            </a:r>
            <a:r>
              <a:rPr lang="en-US" altLang="zh-CN" sz="2795" b="1" dirty="0">
                <a:solidFill>
                  <a:srgbClr val="006666"/>
                </a:solidFill>
                <a:latin typeface="Times New Roman" pitchFamily="18" charset="0"/>
                <a:cs typeface="Times New Roman" pitchFamily="18" charset="0"/>
              </a:rPr>
              <a:t>Mapas</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b="1" dirty="0">
                <a:solidFill>
                  <a:srgbClr val="006666"/>
                </a:solidFill>
                <a:latin typeface="Times New Roman" pitchFamily="18" charset="0"/>
                <a:cs typeface="Times New Roman" pitchFamily="18" charset="0"/>
              </a:rPr>
              <a:t>Karnaugh</a:t>
            </a:r>
          </a:p>
          <a:p>
            <a:pPr>
              <a:lnSpc>
                <a:spcPts val="1000"/>
              </a:lnSpc>
              <a:defRPr/>
            </a:pPr>
            <a:endParaRPr lang="en-US" altLang="zh-CN" dirty="0"/>
          </a:p>
          <a:p>
            <a:pPr>
              <a:lnSpc>
                <a:spcPts val="1000"/>
              </a:lnSpc>
              <a:defRPr/>
            </a:pPr>
            <a:endParaRPr lang="en-US" altLang="zh-CN" dirty="0"/>
          </a:p>
          <a:p>
            <a:pPr>
              <a:lnSpc>
                <a:spcPts val="3700"/>
              </a:lnSpc>
              <a:tabLst>
                <a:tab pos="38100" algn="l"/>
                <a:tab pos="3937000" algn="l"/>
                <a:tab pos="4013200" algn="l"/>
              </a:tabLst>
              <a:defRPr/>
            </a:pPr>
            <a:r>
              <a:rPr lang="en-US" altLang="zh-CN" dirty="0"/>
              <a:t>			</a:t>
            </a:r>
            <a:r>
              <a:rPr lang="en-US" altLang="zh-CN" sz="2400" dirty="0">
                <a:solidFill>
                  <a:srgbClr val="003366"/>
                </a:solidFill>
                <a:latin typeface="Tahoma" pitchFamily="18" charset="0"/>
                <a:cs typeface="Tahoma" pitchFamily="18" charset="0"/>
              </a:rPr>
              <a:t>Subcubo</a:t>
            </a:r>
          </a:p>
          <a:p>
            <a:pPr>
              <a:lnSpc>
                <a:spcPts val="2800"/>
              </a:lnSpc>
              <a:tabLst>
                <a:tab pos="38100" algn="l"/>
                <a:tab pos="3937000" algn="l"/>
                <a:tab pos="4013200" algn="l"/>
              </a:tabLst>
              <a:defRPr/>
            </a:pPr>
            <a:r>
              <a:rPr lang="en-US" altLang="zh-CN" dirty="0"/>
              <a:t>		</a:t>
            </a:r>
            <a:r>
              <a:rPr lang="en-US" altLang="zh-CN" sz="2400" dirty="0">
                <a:solidFill>
                  <a:srgbClr val="003366"/>
                </a:solidFill>
                <a:latin typeface="Tahoma" pitchFamily="18" charset="0"/>
                <a:cs typeface="Tahoma" pitchFamily="18" charset="0"/>
              </a:rPr>
              <a:t>Tamaño</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4</a:t>
            </a:r>
          </a:p>
        </p:txBody>
      </p:sp>
      <p:sp>
        <p:nvSpPr>
          <p:cNvPr id="26" name="TextBox 1"/>
          <p:cNvSpPr txBox="1"/>
          <p:nvPr/>
        </p:nvSpPr>
        <p:spPr>
          <a:xfrm>
            <a:off x="2730500" y="3606800"/>
            <a:ext cx="1310808" cy="764312"/>
          </a:xfrm>
          <a:prstGeom prst="rect">
            <a:avLst/>
          </a:prstGeom>
          <a:noFill/>
        </p:spPr>
        <p:txBody>
          <a:bodyPr wrap="none" lIns="0" tIns="0" rIns="0">
            <a:spAutoFit/>
          </a:bodyPr>
          <a:lstStyle/>
          <a:p>
            <a:pPr>
              <a:lnSpc>
                <a:spcPts val="2800"/>
              </a:lnSpc>
              <a:tabLst>
                <a:tab pos="76200" algn="l"/>
              </a:tabLst>
              <a:defRPr/>
            </a:pPr>
            <a:r>
              <a:rPr lang="en-US" altLang="zh-CN" dirty="0"/>
              <a:t>	</a:t>
            </a:r>
            <a:r>
              <a:rPr lang="en-US" altLang="zh-CN" sz="2402" dirty="0">
                <a:solidFill>
                  <a:srgbClr val="003366"/>
                </a:solidFill>
                <a:latin typeface="Tahoma" pitchFamily="18" charset="0"/>
                <a:cs typeface="Tahoma" pitchFamily="18" charset="0"/>
              </a:rPr>
              <a:t>Subcubo</a:t>
            </a:r>
          </a:p>
          <a:p>
            <a:pPr>
              <a:lnSpc>
                <a:spcPts val="2800"/>
              </a:lnSpc>
              <a:tabLst>
                <a:tab pos="76200" algn="l"/>
              </a:tabLst>
              <a:defRPr/>
            </a:pPr>
            <a:r>
              <a:rPr lang="en-US" altLang="zh-CN" sz="2400" dirty="0">
                <a:solidFill>
                  <a:srgbClr val="003366"/>
                </a:solidFill>
                <a:latin typeface="Tahoma" pitchFamily="18" charset="0"/>
                <a:cs typeface="Tahoma" pitchFamily="18" charset="0"/>
              </a:rPr>
              <a:t>Tamaño</a:t>
            </a:r>
            <a:r>
              <a:rPr lang="en-US" altLang="zh-CN" sz="2400" dirty="0">
                <a:latin typeface="Times New Roman" pitchFamily="18" charset="0"/>
                <a:cs typeface="Times New Roman" pitchFamily="18" charset="0"/>
              </a:rPr>
              <a:t> </a:t>
            </a:r>
            <a:r>
              <a:rPr lang="en-US" altLang="zh-CN" sz="2400" dirty="0">
                <a:solidFill>
                  <a:srgbClr val="003366"/>
                </a:solidFill>
                <a:latin typeface="Tahoma" pitchFamily="18" charset="0"/>
                <a:cs typeface="Tahoma" pitchFamily="18" charset="0"/>
              </a:rPr>
              <a:t>4</a:t>
            </a:r>
          </a:p>
        </p:txBody>
      </p:sp>
      <p:sp>
        <p:nvSpPr>
          <p:cNvPr id="172080" name="TextBox 1"/>
          <p:cNvSpPr txBox="1">
            <a:spLocks noChangeArrowheads="1"/>
          </p:cNvSpPr>
          <p:nvPr/>
        </p:nvSpPr>
        <p:spPr bwMode="auto">
          <a:xfrm>
            <a:off x="2514600" y="4978400"/>
            <a:ext cx="1310808" cy="76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762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762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62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62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62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62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62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62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6200" algn="l"/>
              </a:tabLst>
              <a:defRPr sz="2000">
                <a:solidFill>
                  <a:schemeClr val="tx1"/>
                </a:solidFill>
                <a:latin typeface="Calibri" panose="020F0502020204030204" pitchFamily="34" charset="0"/>
              </a:defRPr>
            </a:lvl9pPr>
          </a:lstStyle>
          <a:p>
            <a:pPr>
              <a:lnSpc>
                <a:spcPts val="2800"/>
              </a:lnSpc>
              <a:spcBef>
                <a:spcPct val="0"/>
              </a:spcBef>
              <a:buNone/>
            </a:pPr>
            <a:r>
              <a:rPr lang="en-US" altLang="zh-CN" sz="1800"/>
              <a:t>	</a:t>
            </a:r>
            <a:r>
              <a:rPr lang="en-US" altLang="zh-CN" sz="2400">
                <a:solidFill>
                  <a:srgbClr val="003366"/>
                </a:solidFill>
                <a:latin typeface="Tahoma" panose="020B0604030504040204" pitchFamily="34" charset="0"/>
                <a:cs typeface="Tahoma" panose="020B0604030504040204" pitchFamily="34" charset="0"/>
              </a:rPr>
              <a:t>Subcubo</a:t>
            </a:r>
          </a:p>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Tamaño</a:t>
            </a:r>
            <a:r>
              <a:rPr lang="en-US" altLang="zh-CN" sz="2400">
                <a:latin typeface="Times New Roman" panose="02020603050405020304" pitchFamily="18" charset="0"/>
                <a:cs typeface="Times New Roman" panose="02020603050405020304" pitchFamily="18" charset="0"/>
              </a:rPr>
              <a:t> </a:t>
            </a:r>
            <a:r>
              <a:rPr lang="en-US" altLang="zh-CN" sz="2400">
                <a:solidFill>
                  <a:srgbClr val="003366"/>
                </a:solidFill>
                <a:latin typeface="Tahoma" panose="020B0604030504040204" pitchFamily="34" charset="0"/>
                <a:cs typeface="Tahoma" panose="020B0604030504040204" pitchFamily="34" charset="0"/>
              </a:rPr>
              <a:t>8</a:t>
            </a:r>
          </a:p>
        </p:txBody>
      </p:sp>
      <p:sp>
        <p:nvSpPr>
          <p:cNvPr id="28"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5140325" y="4562476"/>
            <a:ext cx="4719638" cy="1622425"/>
          </a:xfrm>
          <a:custGeom>
            <a:avLst/>
            <a:gdLst>
              <a:gd name="connsiteX0" fmla="*/ 19050 w 4719573"/>
              <a:gd name="connsiteY0" fmla="*/ 811276 h 1622437"/>
              <a:gd name="connsiteX1" fmla="*/ 2359786 w 4719573"/>
              <a:gd name="connsiteY1" fmla="*/ 19050 h 1622437"/>
              <a:gd name="connsiteX2" fmla="*/ 2359786 w 4719573"/>
              <a:gd name="connsiteY2" fmla="*/ 19050 h 1622437"/>
              <a:gd name="connsiteX3" fmla="*/ 4700523 w 4719573"/>
              <a:gd name="connsiteY3" fmla="*/ 811276 h 1622437"/>
              <a:gd name="connsiteX4" fmla="*/ 4700523 w 4719573"/>
              <a:gd name="connsiteY4" fmla="*/ 811276 h 1622437"/>
              <a:gd name="connsiteX5" fmla="*/ 4700523 w 4719573"/>
              <a:gd name="connsiteY5" fmla="*/ 811276 h 1622437"/>
              <a:gd name="connsiteX6" fmla="*/ 2359786 w 4719573"/>
              <a:gd name="connsiteY6" fmla="*/ 1603387 h 1622437"/>
              <a:gd name="connsiteX7" fmla="*/ 2359786 w 4719573"/>
              <a:gd name="connsiteY7" fmla="*/ 1603387 h 1622437"/>
              <a:gd name="connsiteX8" fmla="*/ 2359786 w 4719573"/>
              <a:gd name="connsiteY8" fmla="*/ 1603387 h 1622437"/>
              <a:gd name="connsiteX9" fmla="*/ 19050 w 4719573"/>
              <a:gd name="connsiteY9" fmla="*/ 811276 h 1622437"/>
              <a:gd name="connsiteX10" fmla="*/ 19050 w 4719573"/>
              <a:gd name="connsiteY10" fmla="*/ 811276 h 16224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719573" h="1622437">
                <a:moveTo>
                  <a:pt x="19050" y="811276"/>
                </a:moveTo>
                <a:cubicBezTo>
                  <a:pt x="19050" y="373760"/>
                  <a:pt x="1067053" y="19050"/>
                  <a:pt x="2359786" y="19050"/>
                </a:cubicBezTo>
                <a:lnTo>
                  <a:pt x="2359786" y="19050"/>
                </a:lnTo>
                <a:cubicBezTo>
                  <a:pt x="3652646" y="19050"/>
                  <a:pt x="4700523" y="373760"/>
                  <a:pt x="4700523" y="811276"/>
                </a:cubicBezTo>
                <a:cubicBezTo>
                  <a:pt x="4700651" y="811276"/>
                  <a:pt x="4700651" y="811276"/>
                  <a:pt x="4700523" y="811276"/>
                </a:cubicBezTo>
                <a:lnTo>
                  <a:pt x="4700523" y="811276"/>
                </a:lnTo>
                <a:cubicBezTo>
                  <a:pt x="4700651" y="1248714"/>
                  <a:pt x="3652646" y="1603387"/>
                  <a:pt x="2359786" y="1603387"/>
                </a:cubicBezTo>
                <a:cubicBezTo>
                  <a:pt x="2359786" y="1603387"/>
                  <a:pt x="2359786" y="1603387"/>
                  <a:pt x="2359786" y="1603387"/>
                </a:cubicBezTo>
                <a:lnTo>
                  <a:pt x="2359786" y="1603387"/>
                </a:lnTo>
                <a:cubicBezTo>
                  <a:pt x="1067053" y="1603387"/>
                  <a:pt x="19050" y="1248714"/>
                  <a:pt x="19050" y="811276"/>
                </a:cubicBezTo>
                <a:cubicBezTo>
                  <a:pt x="19050" y="811276"/>
                  <a:pt x="19050" y="811276"/>
                  <a:pt x="19050" y="811276"/>
                </a:cubicBezTo>
              </a:path>
            </a:pathLst>
          </a:custGeom>
          <a:solidFill>
            <a:srgbClr val="000000">
              <a:alpha val="0"/>
            </a:srgbClr>
          </a:solidFill>
          <a:ln w="381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Freeform 3"/>
          <p:cNvSpPr/>
          <p:nvPr/>
        </p:nvSpPr>
        <p:spPr>
          <a:xfrm>
            <a:off x="5429251" y="3481389"/>
            <a:ext cx="3997325" cy="687387"/>
          </a:xfrm>
          <a:custGeom>
            <a:avLst/>
            <a:gdLst>
              <a:gd name="connsiteX0" fmla="*/ 19050 w 3997325"/>
              <a:gd name="connsiteY0" fmla="*/ 343661 h 687323"/>
              <a:gd name="connsiteX1" fmla="*/ 1998726 w 3997325"/>
              <a:gd name="connsiteY1" fmla="*/ 19050 h 687323"/>
              <a:gd name="connsiteX2" fmla="*/ 1998598 w 3997325"/>
              <a:gd name="connsiteY2" fmla="*/ 19050 h 687323"/>
              <a:gd name="connsiteX3" fmla="*/ 3978275 w 3997325"/>
              <a:gd name="connsiteY3" fmla="*/ 343661 h 687323"/>
              <a:gd name="connsiteX4" fmla="*/ 3978275 w 3997325"/>
              <a:gd name="connsiteY4" fmla="*/ 343661 h 687323"/>
              <a:gd name="connsiteX5" fmla="*/ 3978275 w 3997325"/>
              <a:gd name="connsiteY5" fmla="*/ 343661 h 687323"/>
              <a:gd name="connsiteX6" fmla="*/ 1998726 w 3997325"/>
              <a:gd name="connsiteY6" fmla="*/ 668273 h 687323"/>
              <a:gd name="connsiteX7" fmla="*/ 1998726 w 3997325"/>
              <a:gd name="connsiteY7" fmla="*/ 668273 h 687323"/>
              <a:gd name="connsiteX8" fmla="*/ 1998726 w 3997325"/>
              <a:gd name="connsiteY8" fmla="*/ 668273 h 687323"/>
              <a:gd name="connsiteX9" fmla="*/ 19050 w 3997325"/>
              <a:gd name="connsiteY9" fmla="*/ 343661 h 687323"/>
              <a:gd name="connsiteX10" fmla="*/ 19050 w 3997325"/>
              <a:gd name="connsiteY10" fmla="*/ 343661 h 6873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997325" h="687323">
                <a:moveTo>
                  <a:pt x="19050" y="343661"/>
                </a:moveTo>
                <a:cubicBezTo>
                  <a:pt x="19050" y="164338"/>
                  <a:pt x="905383" y="19050"/>
                  <a:pt x="1998726" y="19050"/>
                </a:cubicBezTo>
                <a:lnTo>
                  <a:pt x="1998598" y="19050"/>
                </a:lnTo>
                <a:cubicBezTo>
                  <a:pt x="3091942" y="19050"/>
                  <a:pt x="3978275" y="164338"/>
                  <a:pt x="3978275" y="343661"/>
                </a:cubicBezTo>
                <a:cubicBezTo>
                  <a:pt x="3978275" y="343661"/>
                  <a:pt x="3978275" y="343661"/>
                  <a:pt x="3978275" y="343661"/>
                </a:cubicBezTo>
                <a:lnTo>
                  <a:pt x="3978275" y="343661"/>
                </a:lnTo>
                <a:cubicBezTo>
                  <a:pt x="3978275" y="522985"/>
                  <a:pt x="3091942" y="668273"/>
                  <a:pt x="1998726" y="668273"/>
                </a:cubicBezTo>
                <a:cubicBezTo>
                  <a:pt x="1998726" y="668273"/>
                  <a:pt x="1998726" y="668273"/>
                  <a:pt x="1998726" y="668273"/>
                </a:cubicBezTo>
                <a:lnTo>
                  <a:pt x="1998726" y="668273"/>
                </a:lnTo>
                <a:cubicBezTo>
                  <a:pt x="905383" y="668273"/>
                  <a:pt x="19050" y="522985"/>
                  <a:pt x="19050" y="343661"/>
                </a:cubicBezTo>
                <a:cubicBezTo>
                  <a:pt x="19050" y="343661"/>
                  <a:pt x="19050" y="343661"/>
                  <a:pt x="19050" y="343661"/>
                </a:cubicBezTo>
              </a:path>
            </a:pathLst>
          </a:custGeom>
          <a:solidFill>
            <a:srgbClr val="000000">
              <a:alpha val="0"/>
            </a:srgbClr>
          </a:solidFill>
          <a:ln w="381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Freeform 3"/>
          <p:cNvSpPr/>
          <p:nvPr/>
        </p:nvSpPr>
        <p:spPr>
          <a:xfrm>
            <a:off x="2489200" y="3494089"/>
            <a:ext cx="3841750" cy="1101725"/>
          </a:xfrm>
          <a:custGeom>
            <a:avLst/>
            <a:gdLst>
              <a:gd name="connsiteX0" fmla="*/ 6350 w 3841750"/>
              <a:gd name="connsiteY0" fmla="*/ 162433 h 1101725"/>
              <a:gd name="connsiteX1" fmla="*/ 162458 w 3841750"/>
              <a:gd name="connsiteY1" fmla="*/ 6350 h 1101725"/>
              <a:gd name="connsiteX2" fmla="*/ 162458 w 3841750"/>
              <a:gd name="connsiteY2" fmla="*/ 6350 h 1101725"/>
              <a:gd name="connsiteX3" fmla="*/ 162458 w 3841750"/>
              <a:gd name="connsiteY3" fmla="*/ 6350 h 1101725"/>
              <a:gd name="connsiteX4" fmla="*/ 1056513 w 3841750"/>
              <a:gd name="connsiteY4" fmla="*/ 6350 h 1101725"/>
              <a:gd name="connsiteX5" fmla="*/ 1056513 w 3841750"/>
              <a:gd name="connsiteY5" fmla="*/ 6350 h 1101725"/>
              <a:gd name="connsiteX6" fmla="*/ 1506601 w 3841750"/>
              <a:gd name="connsiteY6" fmla="*/ 6350 h 1101725"/>
              <a:gd name="connsiteX7" fmla="*/ 1650492 w 3841750"/>
              <a:gd name="connsiteY7" fmla="*/ 6350 h 1101725"/>
              <a:gd name="connsiteX8" fmla="*/ 1650492 w 3841750"/>
              <a:gd name="connsiteY8" fmla="*/ 6350 h 1101725"/>
              <a:gd name="connsiteX9" fmla="*/ 1806575 w 3841750"/>
              <a:gd name="connsiteY9" fmla="*/ 162433 h 1101725"/>
              <a:gd name="connsiteX10" fmla="*/ 1806575 w 3841750"/>
              <a:gd name="connsiteY10" fmla="*/ 162433 h 1101725"/>
              <a:gd name="connsiteX11" fmla="*/ 1806575 w 3841750"/>
              <a:gd name="connsiteY11" fmla="*/ 162433 h 1101725"/>
              <a:gd name="connsiteX12" fmla="*/ 1806575 w 3841750"/>
              <a:gd name="connsiteY12" fmla="*/ 552703 h 1101725"/>
              <a:gd name="connsiteX13" fmla="*/ 3835400 w 3841750"/>
              <a:gd name="connsiteY13" fmla="*/ 1095375 h 1101725"/>
              <a:gd name="connsiteX14" fmla="*/ 1806575 w 3841750"/>
              <a:gd name="connsiteY14" fmla="*/ 786764 h 1101725"/>
              <a:gd name="connsiteX15" fmla="*/ 1806575 w 3841750"/>
              <a:gd name="connsiteY15" fmla="*/ 786764 h 1101725"/>
              <a:gd name="connsiteX16" fmla="*/ 1806575 w 3841750"/>
              <a:gd name="connsiteY16" fmla="*/ 786764 h 1101725"/>
              <a:gd name="connsiteX17" fmla="*/ 1650492 w 3841750"/>
              <a:gd name="connsiteY17" fmla="*/ 942847 h 1101725"/>
              <a:gd name="connsiteX18" fmla="*/ 1650492 w 3841750"/>
              <a:gd name="connsiteY18" fmla="*/ 942847 h 1101725"/>
              <a:gd name="connsiteX19" fmla="*/ 1650492 w 3841750"/>
              <a:gd name="connsiteY19" fmla="*/ 942847 h 1101725"/>
              <a:gd name="connsiteX20" fmla="*/ 1506601 w 3841750"/>
              <a:gd name="connsiteY20" fmla="*/ 942847 h 1101725"/>
              <a:gd name="connsiteX21" fmla="*/ 1056513 w 3841750"/>
              <a:gd name="connsiteY21" fmla="*/ 942847 h 1101725"/>
              <a:gd name="connsiteX22" fmla="*/ 1056513 w 3841750"/>
              <a:gd name="connsiteY22" fmla="*/ 942847 h 1101725"/>
              <a:gd name="connsiteX23" fmla="*/ 162458 w 3841750"/>
              <a:gd name="connsiteY23" fmla="*/ 942847 h 1101725"/>
              <a:gd name="connsiteX24" fmla="*/ 162458 w 3841750"/>
              <a:gd name="connsiteY24" fmla="*/ 942847 h 1101725"/>
              <a:gd name="connsiteX25" fmla="*/ 6350 w 3841750"/>
              <a:gd name="connsiteY25" fmla="*/ 786764 h 1101725"/>
              <a:gd name="connsiteX26" fmla="*/ 6350 w 3841750"/>
              <a:gd name="connsiteY26" fmla="*/ 786764 h 1101725"/>
              <a:gd name="connsiteX27" fmla="*/ 6350 w 3841750"/>
              <a:gd name="connsiteY27" fmla="*/ 786764 h 1101725"/>
              <a:gd name="connsiteX28" fmla="*/ 6350 w 3841750"/>
              <a:gd name="connsiteY28" fmla="*/ 786764 h 1101725"/>
              <a:gd name="connsiteX29" fmla="*/ 6350 w 3841750"/>
              <a:gd name="connsiteY29" fmla="*/ 552703 h 1101725"/>
              <a:gd name="connsiteX30" fmla="*/ 6350 w 3841750"/>
              <a:gd name="connsiteY30" fmla="*/ 552703 h 1101725"/>
              <a:gd name="connsiteX31" fmla="*/ 6350 w 3841750"/>
              <a:gd name="connsiteY31" fmla="*/ 162433 h 11017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841750" h="1101725">
                <a:moveTo>
                  <a:pt x="6350" y="162433"/>
                </a:moveTo>
                <a:cubicBezTo>
                  <a:pt x="6350" y="76200"/>
                  <a:pt x="76238" y="6350"/>
                  <a:pt x="162458" y="6350"/>
                </a:cubicBezTo>
                <a:cubicBezTo>
                  <a:pt x="162458" y="6350"/>
                  <a:pt x="162458" y="6350"/>
                  <a:pt x="162458" y="6350"/>
                </a:cubicBezTo>
                <a:lnTo>
                  <a:pt x="162458" y="6350"/>
                </a:lnTo>
                <a:lnTo>
                  <a:pt x="1056513" y="6350"/>
                </a:lnTo>
                <a:lnTo>
                  <a:pt x="1056513" y="6350"/>
                </a:lnTo>
                <a:lnTo>
                  <a:pt x="1506601" y="6350"/>
                </a:lnTo>
                <a:lnTo>
                  <a:pt x="1650492" y="6350"/>
                </a:lnTo>
                <a:lnTo>
                  <a:pt x="1650492" y="6350"/>
                </a:lnTo>
                <a:cubicBezTo>
                  <a:pt x="1736725" y="6350"/>
                  <a:pt x="1806575" y="76200"/>
                  <a:pt x="1806575" y="162433"/>
                </a:cubicBezTo>
                <a:cubicBezTo>
                  <a:pt x="1806575" y="162433"/>
                  <a:pt x="1806575" y="162433"/>
                  <a:pt x="1806575" y="162433"/>
                </a:cubicBezTo>
                <a:lnTo>
                  <a:pt x="1806575" y="162433"/>
                </a:lnTo>
                <a:lnTo>
                  <a:pt x="1806575" y="552703"/>
                </a:lnTo>
                <a:lnTo>
                  <a:pt x="3835400" y="1095375"/>
                </a:lnTo>
                <a:lnTo>
                  <a:pt x="1806575" y="786764"/>
                </a:lnTo>
                <a:lnTo>
                  <a:pt x="1806575" y="786764"/>
                </a:lnTo>
                <a:lnTo>
                  <a:pt x="1806575" y="786764"/>
                </a:lnTo>
                <a:cubicBezTo>
                  <a:pt x="1806575" y="872997"/>
                  <a:pt x="1736725" y="942847"/>
                  <a:pt x="1650492" y="942847"/>
                </a:cubicBezTo>
                <a:cubicBezTo>
                  <a:pt x="1650492" y="942847"/>
                  <a:pt x="1650492" y="942847"/>
                  <a:pt x="1650492" y="942847"/>
                </a:cubicBezTo>
                <a:lnTo>
                  <a:pt x="1650492" y="942847"/>
                </a:lnTo>
                <a:lnTo>
                  <a:pt x="1506601" y="942847"/>
                </a:lnTo>
                <a:lnTo>
                  <a:pt x="1056513" y="942847"/>
                </a:lnTo>
                <a:lnTo>
                  <a:pt x="1056513" y="942847"/>
                </a:lnTo>
                <a:lnTo>
                  <a:pt x="162458" y="942847"/>
                </a:lnTo>
                <a:lnTo>
                  <a:pt x="162458" y="942847"/>
                </a:lnTo>
                <a:cubicBezTo>
                  <a:pt x="76238" y="942847"/>
                  <a:pt x="6350" y="872997"/>
                  <a:pt x="6350" y="786764"/>
                </a:cubicBezTo>
                <a:cubicBezTo>
                  <a:pt x="6350" y="786764"/>
                  <a:pt x="6350" y="786764"/>
                  <a:pt x="6350" y="786764"/>
                </a:cubicBezTo>
                <a:lnTo>
                  <a:pt x="6350" y="786764"/>
                </a:lnTo>
                <a:lnTo>
                  <a:pt x="6350" y="786764"/>
                </a:lnTo>
                <a:lnTo>
                  <a:pt x="6350" y="552703"/>
                </a:lnTo>
                <a:lnTo>
                  <a:pt x="6350" y="552703"/>
                </a:lnTo>
                <a:lnTo>
                  <a:pt x="6350" y="162433"/>
                </a:lnTo>
              </a:path>
            </a:pathLst>
          </a:custGeom>
          <a:solidFill>
            <a:srgbClr val="000000">
              <a:alpha val="0"/>
            </a:srgbClr>
          </a:solidFill>
          <a:ln w="12700">
            <a:solidFill>
              <a:srgbClr val="0033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703399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286001" y="1049338"/>
            <a:ext cx="7180263" cy="2341562"/>
          </a:xfrm>
          <a:prstGeom prst="rect">
            <a:avLst/>
          </a:prstGeom>
          <a:noFill/>
        </p:spPr>
        <p:txBody>
          <a:bodyPr wrap="none" lIns="0" tIns="0" rIns="0">
            <a:spAutoFit/>
          </a:bodyPr>
          <a:lstStyle/>
          <a:p>
            <a:pPr>
              <a:lnSpc>
                <a:spcPts val="3300"/>
              </a:lnSpc>
              <a:tabLst>
                <a:tab pos="76200" algn="l"/>
              </a:tabLst>
              <a:defRPr/>
            </a:pPr>
            <a:r>
              <a:rPr lang="en-US" altLang="zh-CN" sz="3600" u="sng" dirty="0" err="1">
                <a:solidFill>
                  <a:srgbClr val="FF0000"/>
                </a:solidFill>
                <a:effectLst>
                  <a:outerShdw blurRad="38100" dist="38100" dir="2700000" algn="tl">
                    <a:srgbClr val="000000">
                      <a:alpha val="43137"/>
                    </a:srgbClr>
                  </a:outerShdw>
                </a:effectLst>
                <a:latin typeface="+mj-lt"/>
                <a:ea typeface="+mj-ea"/>
                <a:cs typeface="+mj-cs"/>
              </a:rPr>
              <a:t>Minimización</a:t>
            </a:r>
            <a:r>
              <a:rPr lang="en-US" altLang="zh-CN" sz="3600" u="sng" dirty="0">
                <a:solidFill>
                  <a:srgbClr val="FF0000"/>
                </a:solidFill>
                <a:effectLst>
                  <a:outerShdw blurRad="38100" dist="38100" dir="2700000" algn="tl">
                    <a:srgbClr val="000000">
                      <a:alpha val="43137"/>
                    </a:srgbClr>
                  </a:outerShdw>
                </a:effectLst>
                <a:latin typeface="+mj-lt"/>
                <a:ea typeface="+mj-ea"/>
                <a:cs typeface="+mj-cs"/>
              </a:rPr>
              <a:t> de </a:t>
            </a:r>
            <a:r>
              <a:rPr lang="en-US" altLang="zh-CN" sz="3600" u="sng" dirty="0" err="1">
                <a:solidFill>
                  <a:srgbClr val="FF0000"/>
                </a:solidFill>
                <a:effectLst>
                  <a:outerShdw blurRad="38100" dist="38100" dir="2700000" algn="tl">
                    <a:srgbClr val="000000">
                      <a:alpha val="43137"/>
                    </a:srgbClr>
                  </a:outerShdw>
                </a:effectLst>
                <a:latin typeface="+mj-lt"/>
                <a:ea typeface="+mj-ea"/>
                <a:cs typeface="+mj-cs"/>
              </a:rPr>
              <a:t>una</a:t>
            </a:r>
            <a:r>
              <a:rPr lang="en-US" altLang="zh-CN" sz="3600" u="sng" dirty="0">
                <a:solidFill>
                  <a:srgbClr val="FF0000"/>
                </a:solidFill>
                <a:effectLst>
                  <a:outerShdw blurRad="38100" dist="38100" dir="2700000" algn="tl">
                    <a:srgbClr val="000000">
                      <a:alpha val="43137"/>
                    </a:srgbClr>
                  </a:outerShdw>
                </a:effectLst>
                <a:latin typeface="+mj-lt"/>
                <a:ea typeface="+mj-ea"/>
                <a:cs typeface="+mj-cs"/>
              </a:rPr>
              <a:t> </a:t>
            </a:r>
            <a:r>
              <a:rPr lang="en-US" altLang="zh-CN" sz="3600" u="sng" dirty="0" err="1">
                <a:solidFill>
                  <a:srgbClr val="FF0000"/>
                </a:solidFill>
                <a:effectLst>
                  <a:outerShdw blurRad="38100" dist="38100" dir="2700000" algn="tl">
                    <a:srgbClr val="000000">
                      <a:alpha val="43137"/>
                    </a:srgbClr>
                  </a:outerShdw>
                </a:effectLst>
                <a:latin typeface="+mj-lt"/>
                <a:ea typeface="+mj-ea"/>
                <a:cs typeface="+mj-cs"/>
              </a:rPr>
              <a:t>Función</a:t>
            </a:r>
            <a:r>
              <a:rPr lang="en-US" altLang="zh-CN" sz="3600" u="sng" dirty="0">
                <a:solidFill>
                  <a:srgbClr val="FF0000"/>
                </a:solidFill>
                <a:effectLst>
                  <a:outerShdw blurRad="38100" dist="38100" dir="2700000" algn="tl">
                    <a:srgbClr val="000000">
                      <a:alpha val="43137"/>
                    </a:srgbClr>
                  </a:outerShdw>
                </a:effectLst>
                <a:latin typeface="+mj-lt"/>
                <a:ea typeface="+mj-ea"/>
                <a:cs typeface="+mj-cs"/>
              </a:rPr>
              <a:t> con MK</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3600"/>
              </a:lnSpc>
              <a:tabLst>
                <a:tab pos="76200" algn="l"/>
              </a:tabLst>
              <a:defRPr/>
            </a:pPr>
            <a:r>
              <a:rPr lang="en-US" altLang="zh-CN" dirty="0"/>
              <a:t>	</a:t>
            </a:r>
            <a:r>
              <a:rPr lang="en-US" altLang="zh-CN" sz="2798" dirty="0">
                <a:solidFill>
                  <a:srgbClr val="003366"/>
                </a:solidFill>
                <a:latin typeface="Wingdings" pitchFamily="18" charset="0"/>
                <a:cs typeface="Wingdings" pitchFamily="18" charset="0"/>
              </a:rPr>
              <a:t></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Un</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subcubo</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se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puede</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expresar</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por</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un</a:t>
            </a:r>
          </a:p>
        </p:txBody>
      </p:sp>
      <p:sp>
        <p:nvSpPr>
          <p:cNvPr id="8" name="TextBox 1"/>
          <p:cNvSpPr txBox="1"/>
          <p:nvPr/>
        </p:nvSpPr>
        <p:spPr>
          <a:xfrm>
            <a:off x="2984500" y="3390901"/>
            <a:ext cx="1114088"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término</a:t>
            </a:r>
          </a:p>
        </p:txBody>
      </p:sp>
      <p:sp>
        <p:nvSpPr>
          <p:cNvPr id="9" name="TextBox 1"/>
          <p:cNvSpPr txBox="1"/>
          <p:nvPr/>
        </p:nvSpPr>
        <p:spPr>
          <a:xfrm>
            <a:off x="4572001" y="3390901"/>
            <a:ext cx="1490793"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algebraico</a:t>
            </a:r>
          </a:p>
        </p:txBody>
      </p:sp>
      <p:sp>
        <p:nvSpPr>
          <p:cNvPr id="10" name="TextBox 1"/>
          <p:cNvSpPr txBox="1"/>
          <p:nvPr/>
        </p:nvSpPr>
        <p:spPr>
          <a:xfrm>
            <a:off x="6604000" y="3390901"/>
            <a:ext cx="517770"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que</a:t>
            </a:r>
          </a:p>
        </p:txBody>
      </p:sp>
      <p:sp>
        <p:nvSpPr>
          <p:cNvPr id="11" name="TextBox 1"/>
          <p:cNvSpPr txBox="1"/>
          <p:nvPr/>
        </p:nvSpPr>
        <p:spPr>
          <a:xfrm>
            <a:off x="7607300" y="3390901"/>
            <a:ext cx="1213474"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contiene</a:t>
            </a:r>
          </a:p>
        </p:txBody>
      </p:sp>
      <p:sp>
        <p:nvSpPr>
          <p:cNvPr id="12" name="TextBox 1"/>
          <p:cNvSpPr txBox="1"/>
          <p:nvPr/>
        </p:nvSpPr>
        <p:spPr>
          <a:xfrm>
            <a:off x="9347201" y="3390901"/>
            <a:ext cx="577081"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n-m</a:t>
            </a:r>
          </a:p>
        </p:txBody>
      </p:sp>
      <p:sp>
        <p:nvSpPr>
          <p:cNvPr id="13" name="TextBox 1"/>
          <p:cNvSpPr txBox="1"/>
          <p:nvPr/>
        </p:nvSpPr>
        <p:spPr>
          <a:xfrm>
            <a:off x="2984501" y="3835400"/>
            <a:ext cx="6097823" cy="789960"/>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literales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donde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es</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el</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número</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de</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variables</a:t>
            </a:r>
          </a:p>
          <a:p>
            <a:pPr>
              <a:lnSpc>
                <a:spcPts val="3300"/>
              </a:lnSpc>
              <a:defRPr/>
            </a:pPr>
            <a:r>
              <a:rPr lang="en-US" altLang="zh-CN" sz="2798" dirty="0">
                <a:solidFill>
                  <a:srgbClr val="003366"/>
                </a:solidFill>
                <a:latin typeface="Times New Roman" pitchFamily="18" charset="0"/>
                <a:cs typeface="Times New Roman" pitchFamily="18" charset="0"/>
              </a:rPr>
              <a:t>y</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2</a:t>
            </a:r>
            <a:r>
              <a:rPr lang="en-US" altLang="zh-CN" sz="1874" dirty="0">
                <a:solidFill>
                  <a:srgbClr val="003366"/>
                </a:solidFill>
                <a:latin typeface="Times New Roman" pitchFamily="18" charset="0"/>
                <a:cs typeface="Times New Roman" pitchFamily="18" charset="0"/>
              </a:rPr>
              <a:t>m</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es</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el</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tamaño</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del</a:t>
            </a:r>
            <a:r>
              <a:rPr lang="en-US" altLang="zh-CN" sz="2798" dirty="0">
                <a:latin typeface="Times New Roman" pitchFamily="18" charset="0"/>
                <a:cs typeface="Times New Roman" pitchFamily="18" charset="0"/>
              </a:rPr>
              <a:t> </a:t>
            </a:r>
            <a:r>
              <a:rPr lang="en-US" altLang="zh-CN" sz="2798" dirty="0">
                <a:solidFill>
                  <a:srgbClr val="003366"/>
                </a:solidFill>
                <a:latin typeface="Times New Roman" pitchFamily="18" charset="0"/>
                <a:cs typeface="Times New Roman" pitchFamily="18" charset="0"/>
              </a:rPr>
              <a:t>subcubo.</a:t>
            </a:r>
          </a:p>
        </p:txBody>
      </p:sp>
      <p:sp>
        <p:nvSpPr>
          <p:cNvPr id="14"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991750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762000"/>
            <a:ext cx="8229600" cy="655638"/>
          </a:xfrm>
        </p:spPr>
        <p:txBody>
          <a:bodyPr rtlCol="0">
            <a:normAutofit/>
          </a:bodyPr>
          <a:lstStyle/>
          <a:p>
            <a:pPr>
              <a:lnSpc>
                <a:spcPts val="3300"/>
              </a:lnSpc>
              <a:defRPr/>
            </a:pPr>
            <a:r>
              <a:rPr lang="en-US" altLang="zh-CN" sz="3600" u="sng" dirty="0">
                <a:solidFill>
                  <a:srgbClr val="FF0000"/>
                </a:solidFill>
                <a:effectLst>
                  <a:outerShdw blurRad="38100" dist="38100" dir="2700000" algn="tl">
                    <a:srgbClr val="000000">
                      <a:alpha val="43137"/>
                    </a:srgbClr>
                  </a:outerShdw>
                </a:effectLst>
              </a:rPr>
              <a:t>Dado un MK </a:t>
            </a:r>
            <a:r>
              <a:rPr lang="en-US" altLang="zh-CN" sz="3600" u="sng" dirty="0" err="1">
                <a:solidFill>
                  <a:srgbClr val="FF0000"/>
                </a:solidFill>
                <a:effectLst>
                  <a:outerShdw blurRad="38100" dist="38100" dir="2700000" algn="tl">
                    <a:srgbClr val="000000">
                      <a:alpha val="43137"/>
                    </a:srgbClr>
                  </a:outerShdw>
                </a:effectLst>
              </a:rPr>
              <a:t>Minimizar</a:t>
            </a:r>
            <a:r>
              <a:rPr lang="en-US" altLang="zh-CN" sz="3600" u="sng" dirty="0">
                <a:solidFill>
                  <a:srgbClr val="FF0000"/>
                </a:solidFill>
                <a:effectLst>
                  <a:outerShdw blurRad="38100" dist="38100" dir="2700000" algn="tl">
                    <a:srgbClr val="000000">
                      <a:alpha val="43137"/>
                    </a:srgbClr>
                  </a:outerShdw>
                </a:effectLst>
              </a:rPr>
              <a:t> la </a:t>
            </a:r>
            <a:r>
              <a:rPr lang="en-US" altLang="zh-CN" sz="3600" u="sng" dirty="0" err="1">
                <a:solidFill>
                  <a:srgbClr val="FF0000"/>
                </a:solidFill>
                <a:effectLst>
                  <a:outerShdw blurRad="38100" dist="38100" dir="2700000" algn="tl">
                    <a:srgbClr val="000000">
                      <a:alpha val="43137"/>
                    </a:srgbClr>
                  </a:outerShdw>
                </a:effectLst>
              </a:rPr>
              <a:t>función</a:t>
            </a:r>
            <a:endParaRPr lang="es-ES_tradnl" sz="3600" u="sng" dirty="0">
              <a:solidFill>
                <a:srgbClr val="FF0000"/>
              </a:solidFill>
              <a:effectLst>
                <a:outerShdw blurRad="38100" dist="38100" dir="2700000" algn="tl">
                  <a:srgbClr val="000000">
                    <a:alpha val="43137"/>
                  </a:srgbClr>
                </a:outerShdw>
              </a:effectLst>
            </a:endParaRPr>
          </a:p>
        </p:txBody>
      </p:sp>
      <p:pic>
        <p:nvPicPr>
          <p:cNvPr id="176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05000"/>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8168236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685800"/>
            <a:ext cx="8229600" cy="731838"/>
          </a:xfrm>
        </p:spPr>
        <p:txBody>
          <a:bodyPr rtlCol="0">
            <a:normAutofit/>
          </a:bodyPr>
          <a:lstStyle/>
          <a:p>
            <a:pPr>
              <a:defRPr/>
            </a:pPr>
            <a:r>
              <a:rPr lang="en-US" altLang="zh-CN" u="sng" dirty="0">
                <a:solidFill>
                  <a:srgbClr val="FF0000"/>
                </a:solidFill>
                <a:effectLst>
                  <a:outerShdw blurRad="38100" dist="38100" dir="2700000" algn="tl">
                    <a:srgbClr val="000000">
                      <a:alpha val="43137"/>
                    </a:srgbClr>
                  </a:outerShdw>
                </a:effectLst>
              </a:rPr>
              <a:t>Dado un MK </a:t>
            </a:r>
            <a:r>
              <a:rPr lang="en-US" altLang="zh-CN" u="sng" dirty="0" err="1">
                <a:solidFill>
                  <a:srgbClr val="FF0000"/>
                </a:solidFill>
                <a:effectLst>
                  <a:outerShdw blurRad="38100" dist="38100" dir="2700000" algn="tl">
                    <a:srgbClr val="000000">
                      <a:alpha val="43137"/>
                    </a:srgbClr>
                  </a:outerShdw>
                </a:effectLst>
              </a:rPr>
              <a:t>Minimizar</a:t>
            </a:r>
            <a:r>
              <a:rPr lang="en-US" altLang="zh-CN" u="sng" dirty="0">
                <a:solidFill>
                  <a:srgbClr val="FF0000"/>
                </a:solidFill>
                <a:effectLst>
                  <a:outerShdw blurRad="38100" dist="38100" dir="2700000" algn="tl">
                    <a:srgbClr val="000000">
                      <a:alpha val="43137"/>
                    </a:srgbClr>
                  </a:outerShdw>
                </a:effectLst>
              </a:rPr>
              <a:t> la </a:t>
            </a:r>
            <a:r>
              <a:rPr lang="en-US" altLang="zh-CN" u="sng" dirty="0" err="1">
                <a:solidFill>
                  <a:srgbClr val="FF0000"/>
                </a:solidFill>
                <a:effectLst>
                  <a:outerShdw blurRad="38100" dist="38100" dir="2700000" algn="tl">
                    <a:srgbClr val="000000">
                      <a:alpha val="43137"/>
                    </a:srgbClr>
                  </a:outerShdw>
                </a:effectLst>
              </a:rPr>
              <a:t>función</a:t>
            </a:r>
            <a:endParaRPr lang="es-ES_tradnl" dirty="0"/>
          </a:p>
        </p:txBody>
      </p:sp>
      <p:pic>
        <p:nvPicPr>
          <p:cNvPr id="178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133601"/>
            <a:ext cx="82296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423744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1" y="1371601"/>
            <a:ext cx="713422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3733801"/>
            <a:ext cx="77771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CuadroTexto"/>
          <p:cNvSpPr txBox="1"/>
          <p:nvPr/>
        </p:nvSpPr>
        <p:spPr>
          <a:xfrm>
            <a:off x="2286000" y="5043489"/>
            <a:ext cx="8153400" cy="1476375"/>
          </a:xfrm>
          <a:prstGeom prst="rect">
            <a:avLst/>
          </a:prstGeom>
          <a:noFill/>
        </p:spPr>
        <p:txBody>
          <a:bodyPr>
            <a:spAutoFit/>
          </a:bodyPr>
          <a:lstStyle/>
          <a:p>
            <a:pPr algn="just">
              <a:defRPr/>
            </a:pPr>
            <a:r>
              <a:rPr lang="es-ES_tradnl" i="1" dirty="0">
                <a:effectLst>
                  <a:outerShdw blurRad="38100" dist="38100" dir="2700000" algn="tl">
                    <a:srgbClr val="000000">
                      <a:alpha val="43137"/>
                    </a:srgbClr>
                  </a:outerShdw>
                </a:effectLst>
              </a:rPr>
              <a:t>En caso de que una agrupación de unos abarque las dos mitades, para que sea una agrupación válida se deben repartir los unos al 50% en ambas mitades. Puede ocurrir que dos agrupaciones formen una única agrupación. Para ello deben ser simétricas respecto al eje central del mapa. En este ejemplo ocurre con las señaladas en color rosa.</a:t>
            </a:r>
          </a:p>
        </p:txBody>
      </p:sp>
      <p:sp>
        <p:nvSpPr>
          <p:cNvPr id="7" name="1 Título"/>
          <p:cNvSpPr>
            <a:spLocks noGrp="1"/>
          </p:cNvSpPr>
          <p:nvPr>
            <p:ph type="title"/>
          </p:nvPr>
        </p:nvSpPr>
        <p:spPr>
          <a:xfrm>
            <a:off x="1981200" y="838200"/>
            <a:ext cx="8229600" cy="579438"/>
          </a:xfrm>
        </p:spPr>
        <p:txBody>
          <a:bodyPr rtlCol="0">
            <a:normAutofit fontScale="90000"/>
          </a:bodyPr>
          <a:lstStyle/>
          <a:p>
            <a:pPr>
              <a:defRPr/>
            </a:pPr>
            <a:r>
              <a:rPr lang="en-US" altLang="zh-CN" b="1" dirty="0" err="1">
                <a:solidFill>
                  <a:srgbClr val="006666"/>
                </a:solidFill>
                <a:latin typeface="Times New Roman" pitchFamily="18" charset="0"/>
                <a:cs typeface="Times New Roman" pitchFamily="18" charset="0"/>
              </a:rPr>
              <a:t>Minimización</a:t>
            </a:r>
            <a:endParaRPr lang="es-ES_tradnl" dirty="0"/>
          </a:p>
        </p:txBody>
      </p:sp>
      <p:sp>
        <p:nvSpPr>
          <p:cNvPr id="8"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191900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063552" y="2060848"/>
            <a:ext cx="3385362" cy="3744416"/>
          </a:xfrm>
          <a:prstGeom prst="rect">
            <a:avLst/>
          </a:prstGeom>
        </p:spPr>
      </p:pic>
      <p:pic>
        <p:nvPicPr>
          <p:cNvPr id="7" name="Imagen 6"/>
          <p:cNvPicPr>
            <a:picLocks noChangeAspect="1"/>
          </p:cNvPicPr>
          <p:nvPr/>
        </p:nvPicPr>
        <p:blipFill>
          <a:blip r:embed="rId3"/>
          <a:stretch>
            <a:fillRect/>
          </a:stretch>
        </p:blipFill>
        <p:spPr>
          <a:xfrm>
            <a:off x="6022802" y="3100388"/>
            <a:ext cx="4187999" cy="1552749"/>
          </a:xfrm>
          <a:prstGeom prst="rect">
            <a:avLst/>
          </a:prstGeom>
        </p:spPr>
      </p:pic>
    </p:spTree>
    <p:extLst>
      <p:ext uri="{BB962C8B-B14F-4D97-AF65-F5344CB8AC3E}">
        <p14:creationId xmlns:p14="http://schemas.microsoft.com/office/powerpoint/2010/main" val="3916764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9906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9906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4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576" y="1347788"/>
            <a:ext cx="6629400"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p:cNvSpPr txBox="1"/>
          <p:nvPr/>
        </p:nvSpPr>
        <p:spPr>
          <a:xfrm>
            <a:off x="5181600" y="152401"/>
            <a:ext cx="5181600" cy="830263"/>
          </a:xfrm>
          <a:prstGeom prst="rect">
            <a:avLst/>
          </a:prstGeom>
          <a:noFill/>
        </p:spPr>
        <p:txBody>
          <a:bodyPr>
            <a:spAutoFit/>
          </a:bodyPr>
          <a:lstStyle/>
          <a:p>
            <a:pPr algn="ctr">
              <a:defRPr/>
            </a:pPr>
            <a:r>
              <a:rPr lang="es-ES" sz="2400" i="1" dirty="0">
                <a:solidFill>
                  <a:srgbClr val="002060"/>
                </a:solidFill>
                <a:effectLst>
                  <a:outerShdw blurRad="38100" dist="38100" dir="2700000" algn="tl">
                    <a:srgbClr val="000000">
                      <a:alpha val="43137"/>
                    </a:srgbClr>
                  </a:outerShdw>
                </a:effectLst>
              </a:rPr>
              <a:t>Postulados </a:t>
            </a:r>
          </a:p>
          <a:p>
            <a:pPr algn="ctr">
              <a:defRPr/>
            </a:pPr>
            <a:r>
              <a:rPr lang="es-ES" sz="2400" i="1" dirty="0">
                <a:solidFill>
                  <a:srgbClr val="002060"/>
                </a:solidFill>
                <a:effectLst>
                  <a:outerShdw blurRad="38100" dist="38100" dir="2700000" algn="tl">
                    <a:srgbClr val="000000">
                      <a:alpha val="43137"/>
                    </a:srgbClr>
                  </a:outerShdw>
                </a:effectLst>
              </a:rPr>
              <a:t>Circuitos de Conmutación</a:t>
            </a:r>
          </a:p>
        </p:txBody>
      </p:sp>
      <p:sp>
        <p:nvSpPr>
          <p:cNvPr id="8" name="CuadroTexto 7"/>
          <p:cNvSpPr txBox="1"/>
          <p:nvPr/>
        </p:nvSpPr>
        <p:spPr>
          <a:xfrm>
            <a:off x="8760296" y="1907540"/>
            <a:ext cx="1809150"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Distributiva</a:t>
            </a:r>
            <a:endParaRPr lang="es-ES" i="1" dirty="0">
              <a:solidFill>
                <a:srgbClr val="C00000"/>
              </a:solidFill>
              <a:effectLst>
                <a:outerShdw blurRad="38100" dist="38100" dir="2700000" algn="tl">
                  <a:srgbClr val="000000">
                    <a:alpha val="43137"/>
                  </a:srgbClr>
                </a:outerShdw>
              </a:effectLst>
            </a:endParaRPr>
          </a:p>
        </p:txBody>
      </p:sp>
      <p:sp>
        <p:nvSpPr>
          <p:cNvPr id="9" name="CuadroTexto 8"/>
          <p:cNvSpPr txBox="1"/>
          <p:nvPr/>
        </p:nvSpPr>
        <p:spPr>
          <a:xfrm>
            <a:off x="8760296" y="3140968"/>
            <a:ext cx="1809150"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Distributiva</a:t>
            </a:r>
            <a:endParaRPr lang="es-ES" i="1" dirty="0">
              <a:solidFill>
                <a:srgbClr val="C00000"/>
              </a:solidFill>
              <a:effectLst>
                <a:outerShdw blurRad="38100" dist="38100" dir="2700000" algn="tl">
                  <a:srgbClr val="000000">
                    <a:alpha val="43137"/>
                  </a:srgbClr>
                </a:outerShdw>
              </a:effectLst>
            </a:endParaRPr>
          </a:p>
        </p:txBody>
      </p:sp>
      <p:sp>
        <p:nvSpPr>
          <p:cNvPr id="11" name="CuadroTexto 10"/>
          <p:cNvSpPr txBox="1"/>
          <p:nvPr/>
        </p:nvSpPr>
        <p:spPr>
          <a:xfrm>
            <a:off x="8832304" y="4643844"/>
            <a:ext cx="1612942"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Negación</a:t>
            </a:r>
            <a:endParaRPr lang="es-ES" i="1" dirty="0">
              <a:solidFill>
                <a:srgbClr val="C00000"/>
              </a:solidFill>
              <a:effectLst>
                <a:outerShdw blurRad="38100" dist="38100" dir="2700000" algn="tl">
                  <a:srgbClr val="000000">
                    <a:alpha val="43137"/>
                  </a:srgbClr>
                </a:outerShdw>
              </a:effectLst>
            </a:endParaRPr>
          </a:p>
        </p:txBody>
      </p:sp>
      <p:sp>
        <p:nvSpPr>
          <p:cNvPr id="12" name="CuadroTexto 11"/>
          <p:cNvSpPr txBox="1"/>
          <p:nvPr/>
        </p:nvSpPr>
        <p:spPr>
          <a:xfrm>
            <a:off x="8832304" y="5805264"/>
            <a:ext cx="1612942" cy="369332"/>
          </a:xfrm>
          <a:prstGeom prst="rect">
            <a:avLst/>
          </a:prstGeom>
          <a:noFill/>
        </p:spPr>
        <p:txBody>
          <a:bodyPr wrap="none" rtlCol="0">
            <a:spAutoFit/>
          </a:bodyPr>
          <a:lstStyle/>
          <a:p>
            <a:r>
              <a:rPr lang="es-ES" i="1" dirty="0" err="1">
                <a:solidFill>
                  <a:srgbClr val="C00000"/>
                </a:solidFill>
                <a:effectLst>
                  <a:outerShdw blurRad="38100" dist="38100" dir="2700000" algn="tl">
                    <a:srgbClr val="000000">
                      <a:alpha val="43137"/>
                    </a:srgbClr>
                  </a:outerShdw>
                </a:effectLst>
              </a:rPr>
              <a:t>Prop</a:t>
            </a:r>
            <a:r>
              <a:rPr lang="es-ES" i="1" dirty="0">
                <a:solidFill>
                  <a:srgbClr val="C00000"/>
                </a:solidFill>
                <a:effectLst>
                  <a:outerShdw blurRad="38100" dist="38100" dir="2700000" algn="tl">
                    <a:srgbClr val="000000">
                      <a:alpha val="43137"/>
                    </a:srgbClr>
                  </a:outerShdw>
                </a:effectLst>
              </a:rPr>
              <a:t>. Negación</a:t>
            </a:r>
            <a:endParaRPr lang="es-ES" i="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7129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962176" y="1647825"/>
            <a:ext cx="2837681" cy="4733503"/>
          </a:xfrm>
          <a:prstGeom prst="rect">
            <a:avLst/>
          </a:prstGeom>
        </p:spPr>
      </p:pic>
      <p:pic>
        <p:nvPicPr>
          <p:cNvPr id="6" name="Imagen 5"/>
          <p:cNvPicPr>
            <a:picLocks noChangeAspect="1"/>
          </p:cNvPicPr>
          <p:nvPr/>
        </p:nvPicPr>
        <p:blipFill>
          <a:blip r:embed="rId3"/>
          <a:stretch>
            <a:fillRect/>
          </a:stretch>
        </p:blipFill>
        <p:spPr>
          <a:xfrm>
            <a:off x="4871865" y="2276872"/>
            <a:ext cx="5736445" cy="2808312"/>
          </a:xfrm>
          <a:prstGeom prst="rect">
            <a:avLst/>
          </a:prstGeom>
        </p:spPr>
      </p:pic>
    </p:spTree>
    <p:extLst>
      <p:ext uri="{BB962C8B-B14F-4D97-AF65-F5344CB8AC3E}">
        <p14:creationId xmlns:p14="http://schemas.microsoft.com/office/powerpoint/2010/main" val="1590671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2277" name="TextBox 1"/>
          <p:cNvSpPr txBox="1">
            <a:spLocks noChangeArrowheads="1"/>
          </p:cNvSpPr>
          <p:nvPr/>
        </p:nvSpPr>
        <p:spPr bwMode="auto">
          <a:xfrm>
            <a:off x="2438401" y="1358901"/>
            <a:ext cx="2718693"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300"/>
              </a:lnSpc>
              <a:spcBef>
                <a:spcPct val="0"/>
              </a:spcBef>
              <a:buNone/>
            </a:pPr>
            <a:r>
              <a:rPr lang="en-US" altLang="zh-CN" sz="3600" b="1">
                <a:solidFill>
                  <a:srgbClr val="006666"/>
                </a:solidFill>
                <a:latin typeface="Times New Roman" panose="02020603050405020304" pitchFamily="18" charset="0"/>
                <a:cs typeface="Times New Roman" panose="02020603050405020304" pitchFamily="18" charset="0"/>
              </a:rPr>
              <a:t>Minimización</a:t>
            </a:r>
          </a:p>
        </p:txBody>
      </p:sp>
      <p:sp>
        <p:nvSpPr>
          <p:cNvPr id="182278" name="TextBox 1"/>
          <p:cNvSpPr txBox="1">
            <a:spLocks noChangeArrowheads="1"/>
          </p:cNvSpPr>
          <p:nvPr/>
        </p:nvSpPr>
        <p:spPr bwMode="auto">
          <a:xfrm>
            <a:off x="2451100" y="2514601"/>
            <a:ext cx="200376" cy="3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300"/>
              </a:lnSpc>
              <a:spcBef>
                <a:spcPct val="0"/>
              </a:spcBef>
              <a:buNone/>
            </a:pPr>
            <a:r>
              <a:rPr lang="en-US" altLang="zh-CN" sz="21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94001" y="2501901"/>
            <a:ext cx="1801775" cy="366767"/>
          </a:xfrm>
          <a:prstGeom prst="rect">
            <a:avLst/>
          </a:prstGeom>
          <a:noFill/>
        </p:spPr>
        <p:txBody>
          <a:bodyPr wrap="none" lIns="0" tIns="0" rIns="0">
            <a:spAutoFit/>
          </a:bodyPr>
          <a:lstStyle/>
          <a:p>
            <a:pPr>
              <a:lnSpc>
                <a:spcPts val="2500"/>
              </a:lnSpc>
              <a:defRPr/>
            </a:pPr>
            <a:r>
              <a:rPr lang="en-US" altLang="zh-CN" sz="2795" dirty="0">
                <a:solidFill>
                  <a:srgbClr val="003366"/>
                </a:solidFill>
                <a:latin typeface="Times New Roman" pitchFamily="18" charset="0"/>
                <a:cs typeface="Times New Roman" pitchFamily="18" charset="0"/>
              </a:rPr>
              <a:t>En</a:t>
            </a:r>
            <a:r>
              <a:rPr lang="en-US" altLang="zh-CN" sz="2795" dirty="0">
                <a:latin typeface="Times New Roman" pitchFamily="18" charset="0"/>
                <a:cs typeface="Times New Roman" pitchFamily="18" charset="0"/>
              </a:rPr>
              <a:t> </a:t>
            </a:r>
            <a:r>
              <a:rPr lang="en-US" altLang="zh-CN" sz="2795" dirty="0">
                <a:solidFill>
                  <a:srgbClr val="003366"/>
                </a:solidFill>
                <a:latin typeface="Times New Roman" pitchFamily="18" charset="0"/>
                <a:cs typeface="Times New Roman" pitchFamily="18" charset="0"/>
              </a:rPr>
              <a:t>resumen:</a:t>
            </a:r>
          </a:p>
        </p:txBody>
      </p:sp>
      <p:sp>
        <p:nvSpPr>
          <p:cNvPr id="10" name="TextBox 1"/>
          <p:cNvSpPr txBox="1"/>
          <p:nvPr/>
        </p:nvSpPr>
        <p:spPr>
          <a:xfrm>
            <a:off x="2908300" y="3200401"/>
            <a:ext cx="115416" cy="2354491"/>
          </a:xfrm>
          <a:prstGeom prst="rect">
            <a:avLst/>
          </a:prstGeom>
          <a:noFill/>
        </p:spPr>
        <p:txBody>
          <a:bodyPr wrap="none" lIns="0" tIns="0" rIns="0">
            <a:spAutoFit/>
          </a:bodyPr>
          <a:lstStyle/>
          <a:p>
            <a:pPr>
              <a:lnSpc>
                <a:spcPts val="2000"/>
              </a:lnSpc>
              <a:defRPr/>
            </a:pPr>
            <a:r>
              <a:rPr lang="en-US" altLang="zh-CN" sz="1802"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2400"/>
              </a:lnSpc>
              <a:defRPr/>
            </a:pPr>
            <a:r>
              <a:rPr lang="en-US" altLang="zh-CN"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300"/>
              </a:lnSpc>
              <a:defRPr/>
            </a:pPr>
            <a:r>
              <a:rPr lang="en-US" altLang="zh-CN" sz="1802" dirty="0">
                <a:solidFill>
                  <a:srgbClr val="003366"/>
                </a:solidFill>
                <a:latin typeface="Times New Roman" pitchFamily="18" charset="0"/>
                <a:cs typeface="Times New Roman" pitchFamily="18" charset="0"/>
              </a:rPr>
              <a:t>–</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2300"/>
              </a:lnSpc>
              <a:defRPr/>
            </a:pPr>
            <a:r>
              <a:rPr lang="en-US" altLang="zh-CN" dirty="0">
                <a:solidFill>
                  <a:srgbClr val="003366"/>
                </a:solidFill>
                <a:latin typeface="Times New Roman" pitchFamily="18" charset="0"/>
                <a:cs typeface="Times New Roman" pitchFamily="18" charset="0"/>
              </a:rPr>
              <a:t>–</a:t>
            </a:r>
          </a:p>
        </p:txBody>
      </p:sp>
      <p:sp>
        <p:nvSpPr>
          <p:cNvPr id="11" name="TextBox 1"/>
          <p:cNvSpPr txBox="1"/>
          <p:nvPr/>
        </p:nvSpPr>
        <p:spPr>
          <a:xfrm>
            <a:off x="3187700" y="3200401"/>
            <a:ext cx="5932714" cy="2713563"/>
          </a:xfrm>
          <a:prstGeom prst="rect">
            <a:avLst/>
          </a:prstGeom>
          <a:noFill/>
        </p:spPr>
        <p:txBody>
          <a:bodyPr wrap="none" lIns="0" tIns="0" rIns="0">
            <a:spAutoFit/>
          </a:bodyPr>
          <a:lstStyle/>
          <a:p>
            <a:pPr>
              <a:lnSpc>
                <a:spcPts val="2200"/>
              </a:lnSpc>
              <a:defRPr/>
            </a:pPr>
            <a:r>
              <a:rPr lang="en-US" altLang="zh-CN" sz="2402" dirty="0">
                <a:solidFill>
                  <a:srgbClr val="003366"/>
                </a:solidFill>
                <a:latin typeface="Times New Roman" pitchFamily="18" charset="0"/>
                <a:cs typeface="Times New Roman" pitchFamily="18" charset="0"/>
              </a:rPr>
              <a:t>1</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celda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representa</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mintérmino</a:t>
            </a:r>
          </a:p>
          <a:p>
            <a:pPr>
              <a:lnSpc>
                <a:spcPts val="1000"/>
              </a:lnSpc>
              <a:defRPr/>
            </a:pPr>
            <a:endParaRPr lang="en-US" altLang="zh-CN" dirty="0"/>
          </a:p>
          <a:p>
            <a:pPr>
              <a:lnSpc>
                <a:spcPts val="2400"/>
              </a:lnSpc>
              <a:defRPr/>
            </a:pPr>
            <a:r>
              <a:rPr lang="en-US" altLang="zh-CN" sz="2400" dirty="0">
                <a:solidFill>
                  <a:srgbClr val="003366"/>
                </a:solidFill>
                <a:latin typeface="Times New Roman" pitchFamily="18" charset="0"/>
                <a:cs typeface="Times New Roman" pitchFamily="18" charset="0"/>
              </a:rPr>
              <a:t>2</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celdas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adyacentes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representan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término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3</a:t>
            </a:r>
          </a:p>
          <a:p>
            <a:pPr>
              <a:lnSpc>
                <a:spcPts val="2800"/>
              </a:lnSpc>
              <a:defRPr/>
            </a:pPr>
            <a:r>
              <a:rPr lang="en-US" altLang="zh-CN" sz="2400" dirty="0">
                <a:solidFill>
                  <a:srgbClr val="003366"/>
                </a:solidFill>
                <a:latin typeface="Times New Roman" pitchFamily="18" charset="0"/>
                <a:cs typeface="Times New Roman" pitchFamily="18" charset="0"/>
              </a:rPr>
              <a:t>variables.</a:t>
            </a:r>
          </a:p>
          <a:p>
            <a:pPr>
              <a:lnSpc>
                <a:spcPts val="1000"/>
              </a:lnSpc>
              <a:defRPr/>
            </a:pPr>
            <a:endParaRPr lang="en-US" altLang="zh-CN" dirty="0"/>
          </a:p>
          <a:p>
            <a:pPr>
              <a:lnSpc>
                <a:spcPts val="2400"/>
              </a:lnSpc>
              <a:defRPr/>
            </a:pPr>
            <a:r>
              <a:rPr lang="en-US" altLang="zh-CN" sz="2402" dirty="0">
                <a:solidFill>
                  <a:srgbClr val="003366"/>
                </a:solidFill>
                <a:latin typeface="Times New Roman" pitchFamily="18" charset="0"/>
                <a:cs typeface="Times New Roman" pitchFamily="18" charset="0"/>
              </a:rPr>
              <a:t>4</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celdas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adyacentes</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representan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un</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término</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de</a:t>
            </a:r>
            <a:r>
              <a:rPr lang="en-US" altLang="zh-CN" sz="2402" dirty="0">
                <a:latin typeface="Times New Roman" pitchFamily="18" charset="0"/>
                <a:cs typeface="Times New Roman" pitchFamily="18" charset="0"/>
              </a:rPr>
              <a:t> </a:t>
            </a:r>
            <a:r>
              <a:rPr lang="en-US" altLang="zh-CN" sz="2402" dirty="0">
                <a:solidFill>
                  <a:srgbClr val="003366"/>
                </a:solidFill>
                <a:latin typeface="Times New Roman" pitchFamily="18" charset="0"/>
                <a:cs typeface="Times New Roman" pitchFamily="18" charset="0"/>
              </a:rPr>
              <a:t>2</a:t>
            </a:r>
          </a:p>
          <a:p>
            <a:pPr>
              <a:lnSpc>
                <a:spcPts val="2800"/>
              </a:lnSpc>
              <a:defRPr/>
            </a:pPr>
            <a:r>
              <a:rPr lang="en-US" altLang="zh-CN" sz="2400" dirty="0">
                <a:solidFill>
                  <a:srgbClr val="003366"/>
                </a:solidFill>
                <a:latin typeface="Times New Roman" pitchFamily="18" charset="0"/>
                <a:cs typeface="Times New Roman" pitchFamily="18" charset="0"/>
              </a:rPr>
              <a:t>variables.</a:t>
            </a:r>
          </a:p>
          <a:p>
            <a:pPr>
              <a:lnSpc>
                <a:spcPts val="1000"/>
              </a:lnSpc>
              <a:defRPr/>
            </a:pPr>
            <a:endParaRPr lang="en-US" altLang="zh-CN" dirty="0"/>
          </a:p>
          <a:p>
            <a:pPr>
              <a:lnSpc>
                <a:spcPts val="2400"/>
              </a:lnSpc>
              <a:defRPr/>
            </a:pPr>
            <a:r>
              <a:rPr lang="en-US" altLang="zh-CN" sz="2400" dirty="0">
                <a:solidFill>
                  <a:srgbClr val="003366"/>
                </a:solidFill>
                <a:latin typeface="Times New Roman" pitchFamily="18" charset="0"/>
                <a:cs typeface="Times New Roman" pitchFamily="18" charset="0"/>
              </a:rPr>
              <a:t>8</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celdas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adyacentes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representan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un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término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1</a:t>
            </a:r>
          </a:p>
          <a:p>
            <a:pPr>
              <a:lnSpc>
                <a:spcPts val="2800"/>
              </a:lnSpc>
              <a:defRPr/>
            </a:pPr>
            <a:r>
              <a:rPr lang="en-US" altLang="zh-CN" sz="2402" dirty="0">
                <a:solidFill>
                  <a:srgbClr val="003366"/>
                </a:solidFill>
                <a:latin typeface="Times New Roman" pitchFamily="18" charset="0"/>
                <a:cs typeface="Times New Roman" pitchFamily="18" charset="0"/>
              </a:rPr>
              <a:t>variables.</a:t>
            </a:r>
          </a:p>
        </p:txBody>
      </p:sp>
      <p:sp>
        <p:nvSpPr>
          <p:cNvPr id="12"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748785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TextBox 1"/>
          <p:cNvSpPr txBox="1"/>
          <p:nvPr/>
        </p:nvSpPr>
        <p:spPr>
          <a:xfrm>
            <a:off x="2438401" y="1409701"/>
            <a:ext cx="6038513"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Construcción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MK:</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AND</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OR</a:t>
            </a:r>
          </a:p>
        </p:txBody>
      </p:sp>
      <p:sp>
        <p:nvSpPr>
          <p:cNvPr id="184326" name="TextBox 1"/>
          <p:cNvSpPr txBox="1">
            <a:spLocks noChangeArrowheads="1"/>
          </p:cNvSpPr>
          <p:nvPr/>
        </p:nvSpPr>
        <p:spPr bwMode="auto">
          <a:xfrm>
            <a:off x="2451100" y="2540001"/>
            <a:ext cx="173124" cy="14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1000"/>
              </a:lnSpc>
              <a:spcBef>
                <a:spcPct val="0"/>
              </a:spcBef>
              <a:buNone/>
            </a:pPr>
            <a:endParaRPr lang="en-US" altLang="zh-CN" sz="1800">
              <a:cs typeface="Wingdings" panose="05000000000000000000" pitchFamily="2" charset="2"/>
            </a:endParaRPr>
          </a:p>
          <a:p>
            <a:pPr>
              <a:lnSpc>
                <a:spcPts val="2200"/>
              </a:lnSpc>
              <a:spcBef>
                <a:spcPct val="0"/>
              </a:spcBef>
              <a:buNone/>
            </a:pPr>
            <a:r>
              <a:rPr lang="en-US" altLang="zh-CN" sz="1800">
                <a:solidFill>
                  <a:srgbClr val="003366"/>
                </a:solidFill>
                <a:latin typeface="Wingdings" panose="05000000000000000000" pitchFamily="2" charset="2"/>
                <a:cs typeface="Wingdings" panose="05000000000000000000" pitchFamily="2" charset="2"/>
              </a:rPr>
              <a:t></a:t>
            </a:r>
          </a:p>
        </p:txBody>
      </p:sp>
      <p:sp>
        <p:nvSpPr>
          <p:cNvPr id="9" name="TextBox 1"/>
          <p:cNvSpPr txBox="1"/>
          <p:nvPr/>
        </p:nvSpPr>
        <p:spPr>
          <a:xfrm>
            <a:off x="2794001" y="2590800"/>
            <a:ext cx="6033703" cy="3046988"/>
          </a:xfrm>
          <a:prstGeom prst="rect">
            <a:avLst/>
          </a:prstGeom>
          <a:noFill/>
        </p:spPr>
        <p:txBody>
          <a:bodyPr wrap="none" lIns="0" tIns="0" rIns="0">
            <a:spAutoFit/>
          </a:bodyPr>
          <a:lstStyle/>
          <a:p>
            <a:pPr>
              <a:lnSpc>
                <a:spcPts val="2200"/>
              </a:lnSpc>
              <a:tabLst>
                <a:tab pos="622300" algn="l"/>
              </a:tabLst>
              <a:defRPr/>
            </a:pPr>
            <a:r>
              <a:rPr lang="en-US" altLang="zh-CN" sz="2400" dirty="0">
                <a:solidFill>
                  <a:srgbClr val="003366"/>
                </a:solidFill>
                <a:latin typeface="Times New Roman" pitchFamily="18" charset="0"/>
                <a:cs typeface="Times New Roman" pitchFamily="18" charset="0"/>
              </a:rPr>
              <a:t>Una</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función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puede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expresar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también</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como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el</a:t>
            </a:r>
          </a:p>
          <a:p>
            <a:pPr>
              <a:lnSpc>
                <a:spcPts val="2800"/>
              </a:lnSpc>
              <a:tabLst>
                <a:tab pos="622300" algn="l"/>
              </a:tabLst>
              <a:defRPr/>
            </a:pPr>
            <a:r>
              <a:rPr lang="en-US" altLang="zh-CN" sz="2400" dirty="0">
                <a:solidFill>
                  <a:srgbClr val="003366"/>
                </a:solidFill>
                <a:latin typeface="Times New Roman" pitchFamily="18" charset="0"/>
                <a:cs typeface="Times New Roman" pitchFamily="18" charset="0"/>
              </a:rPr>
              <a:t>producto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(AND)</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subcubos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necesarios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para</a:t>
            </a:r>
          </a:p>
          <a:p>
            <a:pPr>
              <a:lnSpc>
                <a:spcPts val="2800"/>
              </a:lnSpc>
              <a:tabLst>
                <a:tab pos="622300" algn="l"/>
              </a:tabLst>
              <a:defRPr/>
            </a:pPr>
            <a:r>
              <a:rPr lang="en-US" altLang="zh-CN" sz="2400" dirty="0">
                <a:solidFill>
                  <a:srgbClr val="003366"/>
                </a:solidFill>
                <a:latin typeface="Times New Roman" pitchFamily="18" charset="0"/>
                <a:cs typeface="Times New Roman" pitchFamily="18" charset="0"/>
              </a:rPr>
              <a:t>cubrir</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todos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los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ceros</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del</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MK.</a:t>
            </a:r>
          </a:p>
          <a:p>
            <a:pPr>
              <a:lnSpc>
                <a:spcPts val="1000"/>
              </a:lnSpc>
              <a:defRPr/>
            </a:pPr>
            <a:endParaRPr lang="en-US" altLang="zh-CN" dirty="0"/>
          </a:p>
          <a:p>
            <a:pPr>
              <a:lnSpc>
                <a:spcPts val="2400"/>
              </a:lnSpc>
              <a:tabLst>
                <a:tab pos="622300" algn="l"/>
              </a:tabLst>
              <a:defRPr/>
            </a:pPr>
            <a:r>
              <a:rPr lang="en-US" altLang="zh-CN" sz="2400" dirty="0">
                <a:solidFill>
                  <a:srgbClr val="003366"/>
                </a:solidFill>
                <a:latin typeface="Times New Roman" pitchFamily="18" charset="0"/>
                <a:cs typeface="Times New Roman" pitchFamily="18" charset="0"/>
              </a:rPr>
              <a:t>Ejemplo</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dirty="0">
                <a:solidFill>
                  <a:srgbClr val="003366"/>
                </a:solidFill>
                <a:latin typeface="Times New Roman" pitchFamily="18" charset="0"/>
                <a:cs typeface="Times New Roman" pitchFamily="18" charset="0"/>
              </a:rPr>
              <a:t>Minimizar</a:t>
            </a:r>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1000"/>
              </a:lnSpc>
              <a:defRPr/>
            </a:pPr>
            <a:endParaRPr lang="en-US" altLang="zh-CN" dirty="0"/>
          </a:p>
          <a:p>
            <a:pPr>
              <a:lnSpc>
                <a:spcPts val="5200"/>
              </a:lnSpc>
              <a:tabLst>
                <a:tab pos="622300" algn="l"/>
              </a:tabLst>
              <a:defRPr/>
            </a:pPr>
            <a:r>
              <a:rPr lang="en-US" altLang="zh-CN" dirty="0"/>
              <a:t>	</a:t>
            </a:r>
            <a:r>
              <a:rPr lang="en-US" altLang="zh-CN" sz="2797" i="1" dirty="0">
                <a:solidFill>
                  <a:srgbClr val="000000"/>
                </a:solidFill>
                <a:latin typeface="Times New Roman" pitchFamily="18" charset="0"/>
                <a:cs typeface="Times New Roman" pitchFamily="18" charset="0"/>
              </a:rPr>
              <a:t>F</a:t>
            </a:r>
            <a:r>
              <a:rPr lang="en-US" altLang="zh-CN" sz="2797" dirty="0">
                <a:solidFill>
                  <a:srgbClr val="000000"/>
                </a:solidFill>
                <a:latin typeface="Times New Roman" pitchFamily="18" charset="0"/>
                <a:cs typeface="Times New Roman" pitchFamily="18" charset="0"/>
              </a:rPr>
              <a:t>(</a:t>
            </a:r>
            <a:r>
              <a:rPr lang="en-US" altLang="zh-CN" sz="2797" i="1" dirty="0">
                <a:solidFill>
                  <a:srgbClr val="000000"/>
                </a:solidFill>
                <a:latin typeface="Times New Roman" pitchFamily="18" charset="0"/>
                <a:cs typeface="Times New Roman" pitchFamily="18" charset="0"/>
              </a:rPr>
              <a:t>A</a:t>
            </a:r>
            <a:r>
              <a:rPr lang="en-US" altLang="zh-CN" sz="2797" dirty="0">
                <a:solidFill>
                  <a:srgbClr val="000000"/>
                </a:solidFill>
                <a:latin typeface="Times New Roman" pitchFamily="18" charset="0"/>
                <a:cs typeface="Times New Roman" pitchFamily="18" charset="0"/>
              </a:rPr>
              <a:t>,</a:t>
            </a:r>
            <a:r>
              <a:rPr lang="en-US" altLang="zh-CN" sz="2797" i="1" dirty="0">
                <a:solidFill>
                  <a:srgbClr val="000000"/>
                </a:solidFill>
                <a:latin typeface="Times New Roman" pitchFamily="18" charset="0"/>
                <a:cs typeface="Times New Roman" pitchFamily="18" charset="0"/>
              </a:rPr>
              <a:t>B</a:t>
            </a:r>
            <a:r>
              <a:rPr lang="en-US" altLang="zh-CN" sz="2797" dirty="0">
                <a:solidFill>
                  <a:srgbClr val="000000"/>
                </a:solidFill>
                <a:latin typeface="Times New Roman" pitchFamily="18" charset="0"/>
                <a:cs typeface="Times New Roman" pitchFamily="18" charset="0"/>
              </a:rPr>
              <a:t>,</a:t>
            </a:r>
            <a:r>
              <a:rPr lang="en-US" altLang="zh-CN" sz="2797" i="1" dirty="0">
                <a:solidFill>
                  <a:srgbClr val="000000"/>
                </a:solidFill>
                <a:latin typeface="Times New Roman" pitchFamily="18" charset="0"/>
                <a:cs typeface="Times New Roman" pitchFamily="18" charset="0"/>
              </a:rPr>
              <a:t>C</a:t>
            </a:r>
            <a:r>
              <a:rPr lang="en-US" altLang="zh-CN" sz="2797" dirty="0">
                <a:solidFill>
                  <a:srgbClr val="000000"/>
                </a:solidFill>
                <a:latin typeface="Times New Roman" pitchFamily="18" charset="0"/>
                <a:cs typeface="Times New Roman" pitchFamily="18" charset="0"/>
              </a:rPr>
              <a:t>,</a:t>
            </a:r>
            <a:r>
              <a:rPr lang="en-US" altLang="zh-CN" sz="2797" i="1" dirty="0">
                <a:solidFill>
                  <a:srgbClr val="000000"/>
                </a:solidFill>
                <a:latin typeface="Times New Roman" pitchFamily="18" charset="0"/>
                <a:cs typeface="Times New Roman" pitchFamily="18" charset="0"/>
              </a:rPr>
              <a:t>D</a:t>
            </a:r>
            <a:r>
              <a:rPr lang="en-US" altLang="zh-CN" sz="2797" dirty="0">
                <a:solidFill>
                  <a:srgbClr val="000000"/>
                </a:solidFill>
                <a:latin typeface="Times New Roman" pitchFamily="18" charset="0"/>
                <a:cs typeface="Times New Roman" pitchFamily="18" charset="0"/>
              </a:rPr>
              <a:t>)</a:t>
            </a:r>
            <a:r>
              <a:rPr lang="en-US" altLang="zh-CN" sz="2797" dirty="0">
                <a:latin typeface="Times New Roman" pitchFamily="18" charset="0"/>
                <a:cs typeface="Times New Roman" pitchFamily="18" charset="0"/>
              </a:rPr>
              <a:t> </a:t>
            </a:r>
            <a:r>
              <a:rPr lang="en-US" altLang="zh-CN" sz="2797" dirty="0">
                <a:solidFill>
                  <a:srgbClr val="000000"/>
                </a:solidFill>
                <a:latin typeface="Symbol" pitchFamily="18" charset="0"/>
                <a:cs typeface="Symbol" pitchFamily="18" charset="0"/>
              </a:rPr>
              <a:t></a:t>
            </a:r>
            <a:r>
              <a:rPr lang="en-US" altLang="zh-CN" sz="4192" dirty="0">
                <a:solidFill>
                  <a:srgbClr val="000000"/>
                </a:solidFill>
                <a:latin typeface="Symbol" pitchFamily="18" charset="0"/>
                <a:cs typeface="Symbol" pitchFamily="18" charset="0"/>
              </a:rPr>
              <a:t></a:t>
            </a:r>
            <a:r>
              <a:rPr lang="en-US" altLang="zh-CN" sz="2797" dirty="0">
                <a:solidFill>
                  <a:srgbClr val="000000"/>
                </a:solidFill>
                <a:latin typeface="Times New Roman" pitchFamily="18" charset="0"/>
                <a:cs typeface="Times New Roman" pitchFamily="18" charset="0"/>
              </a:rPr>
              <a:t>(0,2,5,8,10,13,14)</a:t>
            </a:r>
          </a:p>
        </p:txBody>
      </p:sp>
      <p:sp>
        <p:nvSpPr>
          <p:cNvPr id="10"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930983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1"/>
          <p:cNvSpPr txBox="1"/>
          <p:nvPr/>
        </p:nvSpPr>
        <p:spPr>
          <a:xfrm>
            <a:off x="2362201" y="3416301"/>
            <a:ext cx="7147791" cy="2739211"/>
          </a:xfrm>
          <a:prstGeom prst="rect">
            <a:avLst/>
          </a:prstGeom>
          <a:noFill/>
        </p:spPr>
        <p:txBody>
          <a:bodyPr wrap="none" lIns="0" tIns="0" rIns="0">
            <a:spAutoFit/>
          </a:bodyPr>
          <a:lstStyle/>
          <a:p>
            <a:pPr>
              <a:lnSpc>
                <a:spcPts val="2400"/>
              </a:lnSpc>
              <a:tabLst>
                <a:tab pos="2082800" algn="l"/>
              </a:tabLst>
              <a:defRPr/>
            </a:pPr>
            <a:r>
              <a:rPr lang="en-US" altLang="zh-CN" dirty="0"/>
              <a:t>	</a:t>
            </a:r>
            <a:r>
              <a:rPr lang="en-US" altLang="zh-CN" sz="2004" dirty="0">
                <a:solidFill>
                  <a:srgbClr val="003366"/>
                </a:solidFill>
                <a:latin typeface="Tahoma" pitchFamily="18" charset="0"/>
                <a:cs typeface="Tahoma" pitchFamily="18" charset="0"/>
              </a:rPr>
              <a:t>00</a:t>
            </a:r>
          </a:p>
          <a:p>
            <a:pPr>
              <a:lnSpc>
                <a:spcPts val="1000"/>
              </a:lnSpc>
              <a:defRPr/>
            </a:pPr>
            <a:endParaRPr lang="en-US" altLang="zh-CN" dirty="0"/>
          </a:p>
          <a:p>
            <a:pPr>
              <a:lnSpc>
                <a:spcPts val="1000"/>
              </a:lnSpc>
              <a:defRPr/>
            </a:pPr>
            <a:endParaRPr lang="en-US" altLang="zh-CN" dirty="0"/>
          </a:p>
          <a:p>
            <a:pPr>
              <a:lnSpc>
                <a:spcPts val="2800"/>
              </a:lnSpc>
              <a:tabLst>
                <a:tab pos="2082800" algn="l"/>
              </a:tabLst>
              <a:defRPr/>
            </a:pPr>
            <a:r>
              <a:rPr lang="en-US" altLang="zh-CN" dirty="0"/>
              <a:t>	</a:t>
            </a:r>
            <a:r>
              <a:rPr lang="en-US" altLang="zh-CN" sz="2006" dirty="0">
                <a:solidFill>
                  <a:srgbClr val="003366"/>
                </a:solidFill>
                <a:latin typeface="Tahoma" pitchFamily="18" charset="0"/>
                <a:cs typeface="Tahoma" pitchFamily="18" charset="0"/>
              </a:rPr>
              <a:t>01</a:t>
            </a:r>
          </a:p>
          <a:p>
            <a:pPr>
              <a:lnSpc>
                <a:spcPts val="1000"/>
              </a:lnSpc>
              <a:defRPr/>
            </a:pPr>
            <a:endParaRPr lang="en-US" altLang="zh-CN" dirty="0"/>
          </a:p>
          <a:p>
            <a:pPr>
              <a:lnSpc>
                <a:spcPts val="1000"/>
              </a:lnSpc>
              <a:defRPr/>
            </a:pPr>
            <a:endParaRPr lang="en-US" altLang="zh-CN" dirty="0"/>
          </a:p>
          <a:p>
            <a:pPr>
              <a:lnSpc>
                <a:spcPts val="2700"/>
              </a:lnSpc>
              <a:tabLst>
                <a:tab pos="2082800" algn="l"/>
              </a:tabLst>
              <a:defRPr/>
            </a:pPr>
            <a:r>
              <a:rPr lang="en-US" altLang="zh-CN" dirty="0"/>
              <a:t>	</a:t>
            </a:r>
            <a:r>
              <a:rPr lang="en-US" altLang="zh-CN" sz="2004" dirty="0">
                <a:solidFill>
                  <a:srgbClr val="003366"/>
                </a:solidFill>
                <a:latin typeface="Tahoma" pitchFamily="18" charset="0"/>
                <a:cs typeface="Tahoma" pitchFamily="18" charset="0"/>
              </a:rPr>
              <a:t>11</a:t>
            </a:r>
          </a:p>
          <a:p>
            <a:pPr>
              <a:lnSpc>
                <a:spcPts val="1000"/>
              </a:lnSpc>
              <a:defRPr/>
            </a:pPr>
            <a:endParaRPr lang="en-US" altLang="zh-CN" dirty="0"/>
          </a:p>
          <a:p>
            <a:pPr>
              <a:lnSpc>
                <a:spcPts val="1000"/>
              </a:lnSpc>
              <a:defRPr/>
            </a:pPr>
            <a:endParaRPr lang="en-US" altLang="zh-CN" dirty="0"/>
          </a:p>
          <a:p>
            <a:pPr>
              <a:lnSpc>
                <a:spcPts val="2800"/>
              </a:lnSpc>
              <a:tabLst>
                <a:tab pos="2082800" algn="l"/>
              </a:tabLst>
              <a:defRPr/>
            </a:pPr>
            <a:r>
              <a:rPr lang="en-US" altLang="zh-CN" dirty="0"/>
              <a:t>	</a:t>
            </a:r>
            <a:r>
              <a:rPr lang="en-US" altLang="zh-CN" sz="2006" dirty="0">
                <a:solidFill>
                  <a:srgbClr val="003366"/>
                </a:solidFill>
                <a:latin typeface="Tahoma" pitchFamily="18" charset="0"/>
                <a:cs typeface="Tahoma" pitchFamily="18" charset="0"/>
              </a:rPr>
              <a:t>10</a:t>
            </a:r>
          </a:p>
          <a:p>
            <a:pPr>
              <a:lnSpc>
                <a:spcPts val="4300"/>
              </a:lnSpc>
              <a:tabLst>
                <a:tab pos="2082800" algn="l"/>
              </a:tabLst>
              <a:defRPr/>
            </a:pPr>
            <a:r>
              <a:rPr lang="en-US" altLang="zh-CN" sz="3447" i="1" dirty="0">
                <a:solidFill>
                  <a:srgbClr val="000000"/>
                </a:solidFill>
                <a:latin typeface="Times New Roman" pitchFamily="18" charset="0"/>
                <a:cs typeface="Times New Roman" pitchFamily="18" charset="0"/>
              </a:rPr>
              <a:t>F</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A</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B</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C</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D</a:t>
            </a:r>
            <a:r>
              <a:rPr lang="en-US" altLang="zh-CN" sz="3447" dirty="0">
                <a:solidFill>
                  <a:srgbClr val="000000"/>
                </a:solidFill>
                <a:latin typeface="Times New Roman" pitchFamily="18" charset="0"/>
                <a:cs typeface="Times New Roman" pitchFamily="18" charset="0"/>
              </a:rPr>
              <a:t>)</a:t>
            </a:r>
            <a:r>
              <a:rPr lang="en-US" altLang="zh-CN" sz="3447" dirty="0">
                <a:solidFill>
                  <a:srgbClr val="000000"/>
                </a:solidFill>
                <a:latin typeface="Symbol" pitchFamily="18" charset="0"/>
                <a:cs typeface="Symbol" pitchFamily="18" charset="0"/>
              </a:rPr>
              <a:t></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B</a:t>
            </a:r>
            <a:r>
              <a:rPr lang="en-US" altLang="zh-CN" sz="3447" dirty="0">
                <a:solidFill>
                  <a:srgbClr val="000000"/>
                </a:solidFill>
                <a:latin typeface="Symbol" pitchFamily="18" charset="0"/>
                <a:cs typeface="Symbol" pitchFamily="18" charset="0"/>
              </a:rPr>
              <a:t></a:t>
            </a:r>
            <a:r>
              <a:rPr lang="en-US" altLang="zh-CN" sz="3447" i="1" dirty="0">
                <a:solidFill>
                  <a:srgbClr val="000000"/>
                </a:solidFill>
                <a:latin typeface="Times New Roman" pitchFamily="18" charset="0"/>
                <a:cs typeface="Times New Roman" pitchFamily="18" charset="0"/>
              </a:rPr>
              <a:t>D</a:t>
            </a:r>
            <a:r>
              <a:rPr lang="en-US" altLang="zh-CN" sz="3447" dirty="0">
                <a:solidFill>
                  <a:srgbClr val="000000"/>
                </a:solidFill>
                <a:latin typeface="Times New Roman" pitchFamily="18" charset="0"/>
                <a:cs typeface="Times New Roman" pitchFamily="18" charset="0"/>
              </a:rPr>
              <a:t>)</a:t>
            </a:r>
            <a:r>
              <a:rPr lang="en-US" altLang="zh-CN" sz="3447" dirty="0">
                <a:solidFill>
                  <a:srgbClr val="000000"/>
                </a:solidFill>
                <a:latin typeface="Symbol" pitchFamily="18" charset="0"/>
                <a:cs typeface="Symbol" pitchFamily="18" charset="0"/>
              </a:rPr>
              <a:t></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B</a:t>
            </a:r>
            <a:r>
              <a:rPr lang="en-US" altLang="zh-CN" sz="3447" dirty="0">
                <a:solidFill>
                  <a:srgbClr val="000000"/>
                </a:solidFill>
                <a:latin typeface="Symbol" pitchFamily="18" charset="0"/>
                <a:cs typeface="Symbol" pitchFamily="18" charset="0"/>
              </a:rPr>
              <a:t></a:t>
            </a:r>
            <a:r>
              <a:rPr lang="en-US" altLang="zh-CN" sz="3447" i="1" dirty="0">
                <a:solidFill>
                  <a:srgbClr val="000000"/>
                </a:solidFill>
                <a:latin typeface="Times New Roman" pitchFamily="18" charset="0"/>
                <a:cs typeface="Times New Roman" pitchFamily="18" charset="0"/>
              </a:rPr>
              <a:t>C</a:t>
            </a:r>
            <a:r>
              <a:rPr lang="en-US" altLang="zh-CN" sz="3447" dirty="0">
                <a:solidFill>
                  <a:srgbClr val="000000"/>
                </a:solidFill>
                <a:latin typeface="Symbol" pitchFamily="18" charset="0"/>
                <a:cs typeface="Symbol" pitchFamily="18" charset="0"/>
              </a:rPr>
              <a:t></a:t>
            </a:r>
            <a:r>
              <a:rPr lang="en-US" altLang="zh-CN" sz="3447" i="1" dirty="0">
                <a:solidFill>
                  <a:srgbClr val="000000"/>
                </a:solidFill>
                <a:latin typeface="Times New Roman" pitchFamily="18" charset="0"/>
                <a:cs typeface="Times New Roman" pitchFamily="18" charset="0"/>
              </a:rPr>
              <a:t>D</a:t>
            </a:r>
            <a:r>
              <a:rPr lang="en-US" altLang="zh-CN" sz="3447" dirty="0">
                <a:solidFill>
                  <a:srgbClr val="000000"/>
                </a:solidFill>
                <a:latin typeface="Times New Roman" pitchFamily="18" charset="0"/>
                <a:cs typeface="Times New Roman" pitchFamily="18" charset="0"/>
              </a:rPr>
              <a:t>)</a:t>
            </a:r>
            <a:r>
              <a:rPr lang="en-US" altLang="zh-CN" sz="3447" dirty="0">
                <a:solidFill>
                  <a:srgbClr val="000000"/>
                </a:solidFill>
                <a:latin typeface="Symbol" pitchFamily="18" charset="0"/>
                <a:cs typeface="Symbol" pitchFamily="18" charset="0"/>
              </a:rPr>
              <a:t></a:t>
            </a:r>
            <a:r>
              <a:rPr lang="en-US" altLang="zh-CN" sz="3447" dirty="0">
                <a:solidFill>
                  <a:srgbClr val="000000"/>
                </a:solidFill>
                <a:latin typeface="Times New Roman" pitchFamily="18" charset="0"/>
                <a:cs typeface="Times New Roman" pitchFamily="18" charset="0"/>
              </a:rPr>
              <a:t>(</a:t>
            </a:r>
            <a:r>
              <a:rPr lang="en-US" altLang="zh-CN" sz="3447" i="1" dirty="0">
                <a:solidFill>
                  <a:srgbClr val="000000"/>
                </a:solidFill>
                <a:latin typeface="Times New Roman" pitchFamily="18" charset="0"/>
                <a:cs typeface="Times New Roman" pitchFamily="18" charset="0"/>
              </a:rPr>
              <a:t>A</a:t>
            </a:r>
            <a:r>
              <a:rPr lang="en-US" altLang="zh-CN" sz="3447" dirty="0">
                <a:solidFill>
                  <a:srgbClr val="000000"/>
                </a:solidFill>
                <a:latin typeface="Symbol" pitchFamily="18" charset="0"/>
                <a:cs typeface="Symbol" pitchFamily="18" charset="0"/>
              </a:rPr>
              <a:t></a:t>
            </a:r>
            <a:r>
              <a:rPr lang="en-US" altLang="zh-CN" sz="3447" i="1" dirty="0">
                <a:solidFill>
                  <a:srgbClr val="000000"/>
                </a:solidFill>
                <a:latin typeface="Times New Roman" pitchFamily="18" charset="0"/>
                <a:cs typeface="Times New Roman" pitchFamily="18" charset="0"/>
              </a:rPr>
              <a:t>C</a:t>
            </a:r>
            <a:r>
              <a:rPr lang="en-US" altLang="zh-CN" sz="3447" dirty="0">
                <a:solidFill>
                  <a:srgbClr val="000000"/>
                </a:solidFill>
                <a:latin typeface="Symbol" pitchFamily="18" charset="0"/>
                <a:cs typeface="Symbol" pitchFamily="18" charset="0"/>
              </a:rPr>
              <a:t></a:t>
            </a:r>
            <a:r>
              <a:rPr lang="en-US" altLang="zh-CN" sz="3447" i="1" dirty="0">
                <a:solidFill>
                  <a:srgbClr val="000000"/>
                </a:solidFill>
                <a:latin typeface="Times New Roman" pitchFamily="18" charset="0"/>
                <a:cs typeface="Times New Roman" pitchFamily="18" charset="0"/>
              </a:rPr>
              <a:t>D</a:t>
            </a:r>
            <a:r>
              <a:rPr lang="en-US" altLang="zh-CN" sz="3447" dirty="0">
                <a:solidFill>
                  <a:srgbClr val="000000"/>
                </a:solidFill>
                <a:latin typeface="Times New Roman" pitchFamily="18" charset="0"/>
                <a:cs typeface="Times New Roman" pitchFamily="18" charset="0"/>
              </a:rPr>
              <a:t>)</a:t>
            </a:r>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Freeform 3"/>
          <p:cNvSpPr/>
          <p:nvPr/>
        </p:nvSpPr>
        <p:spPr>
          <a:xfrm>
            <a:off x="4197351" y="2938464"/>
            <a:ext cx="842963" cy="371475"/>
          </a:xfrm>
          <a:custGeom>
            <a:avLst/>
            <a:gdLst>
              <a:gd name="connsiteX0" fmla="*/ 14287 w 842644"/>
              <a:gd name="connsiteY0" fmla="*/ 14287 h 371856"/>
              <a:gd name="connsiteX1" fmla="*/ 828357 w 842644"/>
              <a:gd name="connsiteY1" fmla="*/ 357568 h 371856"/>
            </a:gdLst>
            <a:ahLst/>
            <a:cxnLst>
              <a:cxn ang="0">
                <a:pos x="connsiteX0" y="connsiteY0"/>
              </a:cxn>
              <a:cxn ang="1">
                <a:pos x="connsiteX1" y="connsiteY1"/>
              </a:cxn>
            </a:cxnLst>
            <a:rect l="l" t="t" r="r" b="b"/>
            <a:pathLst>
              <a:path w="842644" h="371856">
                <a:moveTo>
                  <a:pt x="14287" y="14287"/>
                </a:moveTo>
                <a:lnTo>
                  <a:pt x="828357" y="357568"/>
                </a:lnTo>
              </a:path>
            </a:pathLst>
          </a:custGeom>
          <a:ln w="254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Freeform 3"/>
          <p:cNvSpPr/>
          <p:nvPr/>
        </p:nvSpPr>
        <p:spPr>
          <a:xfrm>
            <a:off x="6565900" y="5562601"/>
            <a:ext cx="249238" cy="17463"/>
          </a:xfrm>
          <a:custGeom>
            <a:avLst/>
            <a:gdLst>
              <a:gd name="connsiteX0" fmla="*/ 6350 w 249844"/>
              <a:gd name="connsiteY0" fmla="*/ 6350 h 17364"/>
              <a:gd name="connsiteX1" fmla="*/ 243494 w 249844"/>
              <a:gd name="connsiteY1" fmla="*/ 6350 h 17364"/>
            </a:gdLst>
            <a:ahLst/>
            <a:cxnLst>
              <a:cxn ang="0">
                <a:pos x="connsiteX0" y="connsiteY0"/>
              </a:cxn>
              <a:cxn ang="1">
                <a:pos x="connsiteX1" y="connsiteY1"/>
              </a:cxn>
            </a:cxnLst>
            <a:rect l="l" t="t" r="r" b="b"/>
            <a:pathLst>
              <a:path w="249844" h="17364">
                <a:moveTo>
                  <a:pt x="6350" y="6350"/>
                </a:moveTo>
                <a:lnTo>
                  <a:pt x="243494"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Freeform 3"/>
          <p:cNvSpPr/>
          <p:nvPr/>
        </p:nvSpPr>
        <p:spPr>
          <a:xfrm>
            <a:off x="7939088" y="5562601"/>
            <a:ext cx="290512" cy="17463"/>
          </a:xfrm>
          <a:custGeom>
            <a:avLst/>
            <a:gdLst>
              <a:gd name="connsiteX0" fmla="*/ 6350 w 290708"/>
              <a:gd name="connsiteY0" fmla="*/ 6350 h 17364"/>
              <a:gd name="connsiteX1" fmla="*/ 284358 w 290708"/>
              <a:gd name="connsiteY1" fmla="*/ 6350 h 17364"/>
            </a:gdLst>
            <a:ahLst/>
            <a:cxnLst>
              <a:cxn ang="0">
                <a:pos x="connsiteX0" y="connsiteY0"/>
              </a:cxn>
              <a:cxn ang="1">
                <a:pos x="connsiteX1" y="connsiteY1"/>
              </a:cxn>
            </a:cxnLst>
            <a:rect l="l" t="t" r="r" b="b"/>
            <a:pathLst>
              <a:path w="290708" h="17364">
                <a:moveTo>
                  <a:pt x="6350" y="6350"/>
                </a:moveTo>
                <a:lnTo>
                  <a:pt x="284358"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5" name="Freeform 3"/>
          <p:cNvSpPr/>
          <p:nvPr/>
        </p:nvSpPr>
        <p:spPr>
          <a:xfrm>
            <a:off x="8458200" y="5562601"/>
            <a:ext cx="249238" cy="17463"/>
          </a:xfrm>
          <a:custGeom>
            <a:avLst/>
            <a:gdLst>
              <a:gd name="connsiteX0" fmla="*/ 6350 w 248556"/>
              <a:gd name="connsiteY0" fmla="*/ 6350 h 17364"/>
              <a:gd name="connsiteX1" fmla="*/ 242206 w 248556"/>
              <a:gd name="connsiteY1" fmla="*/ 6350 h 17364"/>
            </a:gdLst>
            <a:ahLst/>
            <a:cxnLst>
              <a:cxn ang="0">
                <a:pos x="connsiteX0" y="connsiteY0"/>
              </a:cxn>
              <a:cxn ang="1">
                <a:pos x="connsiteX1" y="connsiteY1"/>
              </a:cxn>
            </a:cxnLst>
            <a:rect l="l" t="t" r="r" b="b"/>
            <a:pathLst>
              <a:path w="248556" h="17364">
                <a:moveTo>
                  <a:pt x="6350" y="6350"/>
                </a:moveTo>
                <a:lnTo>
                  <a:pt x="242206"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6" name="Freeform 3"/>
          <p:cNvSpPr/>
          <p:nvPr/>
        </p:nvSpPr>
        <p:spPr>
          <a:xfrm>
            <a:off x="8915400" y="5562601"/>
            <a:ext cx="260350" cy="17463"/>
          </a:xfrm>
          <a:custGeom>
            <a:avLst/>
            <a:gdLst>
              <a:gd name="connsiteX0" fmla="*/ 6350 w 260784"/>
              <a:gd name="connsiteY0" fmla="*/ 6350 h 17364"/>
              <a:gd name="connsiteX1" fmla="*/ 254434 w 260784"/>
              <a:gd name="connsiteY1" fmla="*/ 6350 h 17364"/>
            </a:gdLst>
            <a:ahLst/>
            <a:cxnLst>
              <a:cxn ang="0">
                <a:pos x="connsiteX0" y="connsiteY0"/>
              </a:cxn>
              <a:cxn ang="1">
                <a:pos x="connsiteX1" y="connsiteY1"/>
              </a:cxn>
            </a:cxnLst>
            <a:rect l="l" t="t" r="r" b="b"/>
            <a:pathLst>
              <a:path w="260784" h="17364">
                <a:moveTo>
                  <a:pt x="6350" y="6350"/>
                </a:moveTo>
                <a:lnTo>
                  <a:pt x="254434"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aphicFrame>
        <p:nvGraphicFramePr>
          <p:cNvPr id="17" name="表格 4"/>
          <p:cNvGraphicFramePr>
            <a:graphicFrameLocks noGrp="1"/>
          </p:cNvGraphicFramePr>
          <p:nvPr/>
        </p:nvGraphicFramePr>
        <p:xfrm>
          <a:off x="5105401" y="3375025"/>
          <a:ext cx="3733801" cy="1958976"/>
        </p:xfrm>
        <a:graphic>
          <a:graphicData uri="http://schemas.openxmlformats.org/drawingml/2006/table">
            <a:tbl>
              <a:tblPr/>
              <a:tblGrid>
                <a:gridCol w="933831">
                  <a:extLst>
                    <a:ext uri="{9D8B030D-6E8A-4147-A177-3AD203B41FA5}">
                      <a16:colId xmlns="" xmlns:a16="http://schemas.microsoft.com/office/drawing/2014/main" val="20000"/>
                    </a:ext>
                  </a:extLst>
                </a:gridCol>
                <a:gridCol w="933831">
                  <a:extLst>
                    <a:ext uri="{9D8B030D-6E8A-4147-A177-3AD203B41FA5}">
                      <a16:colId xmlns="" xmlns:a16="http://schemas.microsoft.com/office/drawing/2014/main" val="20001"/>
                    </a:ext>
                  </a:extLst>
                </a:gridCol>
                <a:gridCol w="932308">
                  <a:extLst>
                    <a:ext uri="{9D8B030D-6E8A-4147-A177-3AD203B41FA5}">
                      <a16:colId xmlns="" xmlns:a16="http://schemas.microsoft.com/office/drawing/2014/main" val="20002"/>
                    </a:ext>
                  </a:extLst>
                </a:gridCol>
                <a:gridCol w="933831">
                  <a:extLst>
                    <a:ext uri="{9D8B030D-6E8A-4147-A177-3AD203B41FA5}">
                      <a16:colId xmlns="" xmlns:a16="http://schemas.microsoft.com/office/drawing/2014/main" val="20003"/>
                    </a:ext>
                  </a:extLst>
                </a:gridCol>
              </a:tblGrid>
              <a:tr h="489776">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0" cmpd="sng">
                      <a:solidFill>
                        <a:srgbClr val="003366"/>
                      </a:solidFill>
                      <a:prstDash val="solid"/>
                    </a:lnL>
                    <a:lnR w="1" cap="flat" cmpd="sng" algn="ctr">
                      <a:solidFill>
                        <a:srgbClr val="003366"/>
                      </a:solidFill>
                      <a:prstDash val="solid"/>
                      <a:round/>
                      <a:headEnd type="none" w="med" len="med"/>
                      <a:tailEnd type="none" w="med" len="med"/>
                    </a:lnR>
                    <a:lnT w="2" cmpd="sng">
                      <a:solidFill>
                        <a:srgbClr val="003366"/>
                      </a:solidFill>
                      <a:prstDash val="soli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2"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2"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2" cmpd="sng">
                      <a:solidFill>
                        <a:srgbClr val="003366"/>
                      </a:solidFill>
                      <a:prstDash val="solid"/>
                    </a:lnR>
                    <a:lnT w="2"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489648">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0"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2"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89776">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0"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2"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1" cap="flat" cmpd="sng" algn="ctr">
                      <a:solidFill>
                        <a:srgbClr val="003366"/>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489776">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0"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2" cmpd="sng">
                      <a:solidFill>
                        <a:srgbClr val="003366"/>
                      </a:solidFill>
                      <a:prstDash val="soli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2"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1</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1"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2" cap="flat" cmpd="sng" algn="ctr">
                      <a:solidFill>
                        <a:srgbClr val="003366"/>
                      </a:solidFill>
                      <a:prstDash val="solid"/>
                      <a:round/>
                      <a:headEnd type="none" w="med" len="med"/>
                      <a:tailEnd type="none" w="med" len="med"/>
                    </a:lnB>
                    <a:solidFill>
                      <a:srgbClr val="FFFFFF"/>
                    </a:solidFill>
                  </a:tcPr>
                </a:tc>
                <a:tc>
                  <a:txBody>
                    <a:bodyPr/>
                    <a:lstStyle/>
                    <a:p>
                      <a:pPr algn="ctr"/>
                      <a:r>
                        <a:rPr lang="en-US" altLang="zh-CN" sz="2400" dirty="0" smtClean="0">
                          <a:solidFill>
                            <a:srgbClr val="003366"/>
                          </a:solidFill>
                          <a:latin typeface="Times New Roman" pitchFamily="18" charset="0"/>
                          <a:cs typeface="Times New Roman" pitchFamily="18" charset="0"/>
                        </a:rPr>
                        <a:t>0</a:t>
                      </a:r>
                      <a:endParaRPr lang="zh-CN" altLang="en-US" sz="2400" dirty="0" smtClean="0">
                        <a:solidFill>
                          <a:srgbClr val="003366"/>
                        </a:solidFill>
                        <a:latin typeface="Times New Roman" pitchFamily="18" charset="0"/>
                        <a:cs typeface="Times New Roman" pitchFamily="18" charset="0"/>
                      </a:endParaRPr>
                    </a:p>
                  </a:txBody>
                  <a:tcPr marT="45726" marB="45726">
                    <a:lnL w="1" cap="flat" cmpd="sng" algn="ctr">
                      <a:solidFill>
                        <a:srgbClr val="003366"/>
                      </a:solidFill>
                      <a:prstDash val="solid"/>
                      <a:round/>
                      <a:headEnd type="none" w="med" len="med"/>
                      <a:tailEnd type="none" w="med" len="med"/>
                    </a:lnL>
                    <a:lnR w="2" cap="flat" cmpd="sng" algn="ctr">
                      <a:solidFill>
                        <a:srgbClr val="003366"/>
                      </a:solidFill>
                      <a:prstDash val="solid"/>
                      <a:round/>
                      <a:headEnd type="none" w="med" len="med"/>
                      <a:tailEnd type="none" w="med" len="med"/>
                    </a:lnR>
                    <a:lnT w="1" cap="flat" cmpd="sng" algn="ctr">
                      <a:solidFill>
                        <a:srgbClr val="003366"/>
                      </a:solidFill>
                      <a:prstDash val="solid"/>
                      <a:round/>
                      <a:headEnd type="none" w="med" len="med"/>
                      <a:tailEnd type="none" w="med" len="med"/>
                    </a:lnT>
                    <a:lnB w="2" cap="flat" cmpd="sng" algn="ctr">
                      <a:solidFill>
                        <a:srgbClr val="003366"/>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bl>
          </a:graphicData>
        </a:graphic>
      </p:graphicFrame>
      <p:sp>
        <p:nvSpPr>
          <p:cNvPr id="2" name="TextBox 1"/>
          <p:cNvSpPr txBox="1"/>
          <p:nvPr/>
        </p:nvSpPr>
        <p:spPr>
          <a:xfrm>
            <a:off x="2374901" y="1485901"/>
            <a:ext cx="6038513" cy="418063"/>
          </a:xfrm>
          <a:prstGeom prst="rect">
            <a:avLst/>
          </a:prstGeom>
          <a:noFill/>
        </p:spPr>
        <p:txBody>
          <a:bodyPr wrap="none" lIns="0" tIns="0" rIns="0">
            <a:spAutoFit/>
          </a:bodyPr>
          <a:lstStyle/>
          <a:p>
            <a:pPr>
              <a:lnSpc>
                <a:spcPts val="2900"/>
              </a:lnSpc>
              <a:defRPr/>
            </a:pPr>
            <a:r>
              <a:rPr lang="en-US" altLang="zh-CN" sz="3204" b="1" dirty="0">
                <a:solidFill>
                  <a:srgbClr val="006666"/>
                </a:solidFill>
                <a:latin typeface="Times New Roman" pitchFamily="18" charset="0"/>
                <a:cs typeface="Times New Roman" pitchFamily="18" charset="0"/>
              </a:rPr>
              <a:t>Construcción</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MK:</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AND</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de</a:t>
            </a:r>
            <a:r>
              <a:rPr lang="en-US" altLang="zh-CN" sz="3204" dirty="0">
                <a:latin typeface="Times New Roman" pitchFamily="18" charset="0"/>
                <a:cs typeface="Times New Roman" pitchFamily="18" charset="0"/>
              </a:rPr>
              <a:t> </a:t>
            </a:r>
            <a:r>
              <a:rPr lang="en-US" altLang="zh-CN" sz="3204" b="1" dirty="0">
                <a:solidFill>
                  <a:srgbClr val="006666"/>
                </a:solidFill>
                <a:latin typeface="Times New Roman" pitchFamily="18" charset="0"/>
                <a:cs typeface="Times New Roman" pitchFamily="18" charset="0"/>
              </a:rPr>
              <a:t>OR</a:t>
            </a:r>
          </a:p>
        </p:txBody>
      </p:sp>
      <p:sp>
        <p:nvSpPr>
          <p:cNvPr id="186410" name="TextBox 1"/>
          <p:cNvSpPr txBox="1">
            <a:spLocks noChangeArrowheads="1"/>
          </p:cNvSpPr>
          <p:nvPr/>
        </p:nvSpPr>
        <p:spPr bwMode="auto">
          <a:xfrm>
            <a:off x="2438400" y="2400301"/>
            <a:ext cx="144270"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600"/>
              </a:lnSpc>
              <a:spcBef>
                <a:spcPct val="0"/>
              </a:spcBef>
              <a:buNone/>
            </a:pPr>
            <a:r>
              <a:rPr lang="en-US" altLang="zh-CN" sz="1500">
                <a:solidFill>
                  <a:srgbClr val="003366"/>
                </a:solidFill>
                <a:latin typeface="Wingdings" panose="05000000000000000000" pitchFamily="2" charset="2"/>
                <a:cs typeface="Wingdings" panose="05000000000000000000" pitchFamily="2" charset="2"/>
              </a:rPr>
              <a:t></a:t>
            </a:r>
          </a:p>
        </p:txBody>
      </p:sp>
      <p:sp>
        <p:nvSpPr>
          <p:cNvPr id="19" name="TextBox 1"/>
          <p:cNvSpPr txBox="1"/>
          <p:nvPr/>
        </p:nvSpPr>
        <p:spPr>
          <a:xfrm>
            <a:off x="2781300" y="2387601"/>
            <a:ext cx="4419480" cy="276999"/>
          </a:xfrm>
          <a:prstGeom prst="rect">
            <a:avLst/>
          </a:prstGeom>
          <a:noFill/>
        </p:spPr>
        <p:txBody>
          <a:bodyPr wrap="none" lIns="0" tIns="0" rIns="0">
            <a:spAutoFit/>
          </a:bodyPr>
          <a:lstStyle/>
          <a:p>
            <a:pPr>
              <a:lnSpc>
                <a:spcPts val="1800"/>
              </a:lnSpc>
              <a:defRPr/>
            </a:pPr>
            <a:r>
              <a:rPr lang="en-US" altLang="zh-CN" sz="2004" dirty="0">
                <a:solidFill>
                  <a:srgbClr val="003366"/>
                </a:solidFill>
                <a:latin typeface="Times New Roman" pitchFamily="18" charset="0"/>
                <a:cs typeface="Times New Roman" pitchFamily="18" charset="0"/>
              </a:rPr>
              <a:t>Para</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minimizar</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se</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agrupan</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ceros</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del</a:t>
            </a:r>
            <a:r>
              <a:rPr lang="en-US" altLang="zh-CN" sz="2004" dirty="0">
                <a:latin typeface="Times New Roman" pitchFamily="18" charset="0"/>
                <a:cs typeface="Times New Roman" pitchFamily="18" charset="0"/>
              </a:rPr>
              <a:t> </a:t>
            </a:r>
            <a:r>
              <a:rPr lang="en-US" altLang="zh-CN" sz="2004" dirty="0">
                <a:solidFill>
                  <a:srgbClr val="003366"/>
                </a:solidFill>
                <a:latin typeface="Times New Roman" pitchFamily="18" charset="0"/>
                <a:cs typeface="Times New Roman" pitchFamily="18" charset="0"/>
              </a:rPr>
              <a:t>mapa:</a:t>
            </a:r>
          </a:p>
        </p:txBody>
      </p:sp>
      <p:sp>
        <p:nvSpPr>
          <p:cNvPr id="186412" name="TextBox 1"/>
          <p:cNvSpPr txBox="1">
            <a:spLocks noChangeArrowheads="1"/>
          </p:cNvSpPr>
          <p:nvPr/>
        </p:nvSpPr>
        <p:spPr bwMode="auto">
          <a:xfrm>
            <a:off x="4089401" y="3060701"/>
            <a:ext cx="365485" cy="40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800"/>
              </a:lnSpc>
              <a:spcBef>
                <a:spcPct val="0"/>
              </a:spcBef>
              <a:buNone/>
            </a:pPr>
            <a:r>
              <a:rPr lang="en-US" altLang="zh-CN" sz="2400">
                <a:solidFill>
                  <a:srgbClr val="003366"/>
                </a:solidFill>
                <a:latin typeface="Tahoma" panose="020B0604030504040204" pitchFamily="34" charset="0"/>
                <a:cs typeface="Tahoma" panose="020B0604030504040204" pitchFamily="34" charset="0"/>
              </a:rPr>
              <a:t>AB</a:t>
            </a:r>
          </a:p>
        </p:txBody>
      </p:sp>
      <p:sp>
        <p:nvSpPr>
          <p:cNvPr id="21" name="TextBox 1"/>
          <p:cNvSpPr txBox="1"/>
          <p:nvPr/>
        </p:nvSpPr>
        <p:spPr>
          <a:xfrm>
            <a:off x="4572000" y="2743201"/>
            <a:ext cx="392736" cy="405239"/>
          </a:xfrm>
          <a:prstGeom prst="rect">
            <a:avLst/>
          </a:prstGeom>
          <a:noFill/>
        </p:spPr>
        <p:txBody>
          <a:bodyPr wrap="none" lIns="0" tIns="0" rIns="0">
            <a:spAutoFit/>
          </a:bodyPr>
          <a:lstStyle/>
          <a:p>
            <a:pPr>
              <a:lnSpc>
                <a:spcPts val="2800"/>
              </a:lnSpc>
              <a:defRPr/>
            </a:pPr>
            <a:r>
              <a:rPr lang="en-US" altLang="zh-CN" sz="2402" dirty="0">
                <a:solidFill>
                  <a:srgbClr val="003366"/>
                </a:solidFill>
                <a:latin typeface="Tahoma" pitchFamily="18" charset="0"/>
                <a:cs typeface="Tahoma" pitchFamily="18" charset="0"/>
              </a:rPr>
              <a:t>CD</a:t>
            </a:r>
          </a:p>
        </p:txBody>
      </p:sp>
      <p:sp>
        <p:nvSpPr>
          <p:cNvPr id="22" name="TextBox 1"/>
          <p:cNvSpPr txBox="1"/>
          <p:nvPr/>
        </p:nvSpPr>
        <p:spPr>
          <a:xfrm>
            <a:off x="5384801" y="29845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00</a:t>
            </a:r>
          </a:p>
        </p:txBody>
      </p:sp>
      <p:sp>
        <p:nvSpPr>
          <p:cNvPr id="23" name="TextBox 1"/>
          <p:cNvSpPr txBox="1"/>
          <p:nvPr/>
        </p:nvSpPr>
        <p:spPr>
          <a:xfrm>
            <a:off x="6286501" y="29845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01</a:t>
            </a:r>
          </a:p>
        </p:txBody>
      </p:sp>
      <p:sp>
        <p:nvSpPr>
          <p:cNvPr id="24" name="TextBox 1"/>
          <p:cNvSpPr txBox="1"/>
          <p:nvPr/>
        </p:nvSpPr>
        <p:spPr>
          <a:xfrm>
            <a:off x="7277101" y="29845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11</a:t>
            </a:r>
          </a:p>
        </p:txBody>
      </p:sp>
      <p:sp>
        <p:nvSpPr>
          <p:cNvPr id="25" name="TextBox 1"/>
          <p:cNvSpPr txBox="1"/>
          <p:nvPr/>
        </p:nvSpPr>
        <p:spPr>
          <a:xfrm>
            <a:off x="8267701" y="2984501"/>
            <a:ext cx="282129" cy="353943"/>
          </a:xfrm>
          <a:prstGeom prst="rect">
            <a:avLst/>
          </a:prstGeom>
          <a:noFill/>
        </p:spPr>
        <p:txBody>
          <a:bodyPr wrap="none" lIns="0" tIns="0" rIns="0">
            <a:spAutoFit/>
          </a:bodyPr>
          <a:lstStyle/>
          <a:p>
            <a:pPr>
              <a:lnSpc>
                <a:spcPts val="2400"/>
              </a:lnSpc>
              <a:defRPr/>
            </a:pPr>
            <a:r>
              <a:rPr lang="en-US" altLang="zh-CN" sz="2004" dirty="0">
                <a:solidFill>
                  <a:srgbClr val="003366"/>
                </a:solidFill>
                <a:latin typeface="Tahoma" pitchFamily="18" charset="0"/>
                <a:cs typeface="Tahoma" pitchFamily="18" charset="0"/>
              </a:rPr>
              <a:t>10</a:t>
            </a:r>
          </a:p>
        </p:txBody>
      </p:sp>
      <p:sp>
        <p:nvSpPr>
          <p:cNvPr id="27"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8008939" y="2833688"/>
            <a:ext cx="985837" cy="895350"/>
          </a:xfrm>
          <a:custGeom>
            <a:avLst/>
            <a:gdLst>
              <a:gd name="connsiteX0" fmla="*/ 102415 w 985319"/>
              <a:gd name="connsiteY0" fmla="*/ 19050 h 895244"/>
              <a:gd name="connsiteX1" fmla="*/ 102415 w 985319"/>
              <a:gd name="connsiteY1" fmla="*/ 831977 h 895244"/>
              <a:gd name="connsiteX2" fmla="*/ 966269 w 985319"/>
              <a:gd name="connsiteY2" fmla="*/ 758697 h 895244"/>
            </a:gdLst>
            <a:ahLst/>
            <a:cxnLst>
              <a:cxn ang="0">
                <a:pos x="connsiteX0" y="connsiteY0"/>
              </a:cxn>
              <a:cxn ang="1">
                <a:pos x="connsiteX1" y="connsiteY1"/>
              </a:cxn>
              <a:cxn ang="2">
                <a:pos x="connsiteX2" y="connsiteY2"/>
              </a:cxn>
            </a:cxnLst>
            <a:rect l="l" t="t" r="r" b="b"/>
            <a:pathLst>
              <a:path w="985319" h="895244">
                <a:moveTo>
                  <a:pt x="102415" y="19050"/>
                </a:moveTo>
                <a:cubicBezTo>
                  <a:pt x="29644" y="362839"/>
                  <a:pt x="-41729" y="708152"/>
                  <a:pt x="102415" y="831977"/>
                </a:cubicBezTo>
                <a:cubicBezTo>
                  <a:pt x="246560" y="955802"/>
                  <a:pt x="813742" y="783082"/>
                  <a:pt x="966269" y="758697"/>
                </a:cubicBez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0" name="Freeform 3"/>
          <p:cNvSpPr/>
          <p:nvPr/>
        </p:nvSpPr>
        <p:spPr>
          <a:xfrm>
            <a:off x="4822826" y="2797176"/>
            <a:ext cx="1050925" cy="1012825"/>
          </a:xfrm>
          <a:custGeom>
            <a:avLst/>
            <a:gdLst>
              <a:gd name="connsiteX0" fmla="*/ 877442 w 1051083"/>
              <a:gd name="connsiteY0" fmla="*/ 19050 h 1012751"/>
              <a:gd name="connsiteX1" fmla="*/ 19050 w 1051083"/>
              <a:gd name="connsiteY1" fmla="*/ 904112 h 1012751"/>
            </a:gdLst>
            <a:ahLst/>
            <a:cxnLst>
              <a:cxn ang="0">
                <a:pos x="connsiteX0" y="connsiteY0"/>
              </a:cxn>
              <a:cxn ang="1">
                <a:pos x="connsiteX1" y="connsiteY1"/>
              </a:cxn>
            </a:cxnLst>
            <a:rect l="l" t="t" r="r" b="b"/>
            <a:pathLst>
              <a:path w="1051083" h="1012751">
                <a:moveTo>
                  <a:pt x="877442" y="19050"/>
                </a:moveTo>
                <a:cubicBezTo>
                  <a:pt x="1084198" y="622554"/>
                  <a:pt x="1290828" y="1226057"/>
                  <a:pt x="19050" y="904112"/>
                </a:cubicBez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2" name="Freeform 3"/>
          <p:cNvSpPr/>
          <p:nvPr/>
        </p:nvSpPr>
        <p:spPr>
          <a:xfrm>
            <a:off x="4613275" y="4710114"/>
            <a:ext cx="1155700" cy="947737"/>
          </a:xfrm>
          <a:custGeom>
            <a:avLst/>
            <a:gdLst>
              <a:gd name="connsiteX0" fmla="*/ 935863 w 1155550"/>
              <a:gd name="connsiteY0" fmla="*/ 927860 h 946910"/>
              <a:gd name="connsiteX1" fmla="*/ 1070864 w 1155550"/>
              <a:gd name="connsiteY1" fmla="*/ 126338 h 946910"/>
              <a:gd name="connsiteX2" fmla="*/ 19050 w 1155550"/>
              <a:gd name="connsiteY2" fmla="*/ 23467 h 946910"/>
            </a:gdLst>
            <a:ahLst/>
            <a:cxnLst>
              <a:cxn ang="0">
                <a:pos x="connsiteX0" y="connsiteY0"/>
              </a:cxn>
              <a:cxn ang="1">
                <a:pos x="connsiteX1" y="connsiteY1"/>
              </a:cxn>
              <a:cxn ang="2">
                <a:pos x="connsiteX2" y="connsiteY2"/>
              </a:cxn>
            </a:cxnLst>
            <a:rect l="l" t="t" r="r" b="b"/>
            <a:pathLst>
              <a:path w="1155550" h="946910">
                <a:moveTo>
                  <a:pt x="935863" y="927860"/>
                </a:moveTo>
                <a:cubicBezTo>
                  <a:pt x="1080515" y="603604"/>
                  <a:pt x="1223898" y="277595"/>
                  <a:pt x="1070864" y="126338"/>
                </a:cubicBezTo>
                <a:cubicBezTo>
                  <a:pt x="917955" y="-25045"/>
                  <a:pt x="206628" y="30326"/>
                  <a:pt x="19050" y="23467"/>
                </a:cubicBez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 name="Freeform 3"/>
          <p:cNvSpPr/>
          <p:nvPr/>
        </p:nvSpPr>
        <p:spPr>
          <a:xfrm>
            <a:off x="8034339" y="4673601"/>
            <a:ext cx="1190625" cy="989013"/>
          </a:xfrm>
          <a:custGeom>
            <a:avLst/>
            <a:gdLst>
              <a:gd name="connsiteX0" fmla="*/ 1170904 w 1189954"/>
              <a:gd name="connsiteY0" fmla="*/ 19050 h 987742"/>
              <a:gd name="connsiteX1" fmla="*/ 58511 w 1189954"/>
              <a:gd name="connsiteY1" fmla="*/ 191008 h 987742"/>
              <a:gd name="connsiteX2" fmla="*/ 281523 w 1189954"/>
              <a:gd name="connsiteY2" fmla="*/ 968692 h 987742"/>
            </a:gdLst>
            <a:ahLst/>
            <a:cxnLst>
              <a:cxn ang="0">
                <a:pos x="connsiteX0" y="connsiteY0"/>
              </a:cxn>
              <a:cxn ang="1">
                <a:pos x="connsiteX1" y="connsiteY1"/>
              </a:cxn>
              <a:cxn ang="2">
                <a:pos x="connsiteX2" y="connsiteY2"/>
              </a:cxn>
            </a:cxnLst>
            <a:rect l="l" t="t" r="r" b="b"/>
            <a:pathLst>
              <a:path w="1189954" h="987742">
                <a:moveTo>
                  <a:pt x="1170904" y="19050"/>
                </a:moveTo>
                <a:cubicBezTo>
                  <a:pt x="690209" y="25019"/>
                  <a:pt x="207482" y="32384"/>
                  <a:pt x="58511" y="191008"/>
                </a:cubicBezTo>
                <a:cubicBezTo>
                  <a:pt x="-90459" y="349503"/>
                  <a:pt x="226405" y="833754"/>
                  <a:pt x="281523" y="968692"/>
                </a:cubicBez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7169514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52600" y="304800"/>
            <a:ext cx="8763000" cy="609600"/>
          </a:xfrm>
        </p:spPr>
        <p:txBody>
          <a:bodyPr rtlCol="0">
            <a:normAutofit/>
          </a:bodyPr>
          <a:lstStyle/>
          <a:p>
            <a:pPr>
              <a:defRPr/>
            </a:pPr>
            <a:r>
              <a:rPr lang="es-ES_tradnl" sz="2400" dirty="0">
                <a:solidFill>
                  <a:srgbClr val="FF0000"/>
                </a:solidFill>
                <a:effectLst>
                  <a:outerShdw blurRad="38100" dist="38100" dir="2700000" algn="tl">
                    <a:srgbClr val="000000">
                      <a:alpha val="43137"/>
                    </a:srgbClr>
                  </a:outerShdw>
                </a:effectLst>
              </a:rPr>
              <a:t>Simplificación como Suma de Productos y como Productos de Sumas</a:t>
            </a:r>
            <a:endParaRPr lang="es-ES_tradnl" sz="2400" dirty="0">
              <a:solidFill>
                <a:srgbClr val="FF0000"/>
              </a:solidFill>
              <a:effectLst>
                <a:outerShdw blurRad="38100" dist="38100" dir="2700000" algn="tl">
                  <a:srgbClr val="000000">
                    <a:alpha val="43137"/>
                  </a:srgbClr>
                </a:outerShdw>
              </a:effectLst>
            </a:endParaRPr>
          </a:p>
        </p:txBody>
      </p:sp>
      <p:sp>
        <p:nvSpPr>
          <p:cNvPr id="188419" name="3 CuadroTexto"/>
          <p:cNvSpPr txBox="1">
            <a:spLocks noChangeArrowheads="1"/>
          </p:cNvSpPr>
          <p:nvPr/>
        </p:nvSpPr>
        <p:spPr bwMode="auto">
          <a:xfrm>
            <a:off x="1752600" y="1066800"/>
            <a:ext cx="8763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_tradnl" altLang="es-ES" sz="1800"/>
              <a:t>A continuación tenemos un ejemplo de una función </a:t>
            </a:r>
            <a:r>
              <a:rPr lang="es-ES_tradnl" altLang="es-ES" sz="1800" i="1"/>
              <a:t>F </a:t>
            </a:r>
            <a:r>
              <a:rPr lang="es-ES_tradnl" altLang="es-ES" sz="1800"/>
              <a:t>de 4 variables que se va a simplificar</a:t>
            </a:r>
          </a:p>
          <a:p>
            <a:pPr eaLnBrk="1" hangingPunct="1">
              <a:spcBef>
                <a:spcPct val="0"/>
              </a:spcBef>
              <a:buFontTx/>
              <a:buNone/>
            </a:pPr>
            <a:r>
              <a:rPr lang="es-ES_tradnl" altLang="es-ES" sz="1800"/>
              <a:t>como suma de productos agrupando unos. En el mapa de la derecha está la función complementaria </a:t>
            </a:r>
            <a:r>
              <a:rPr lang="es-ES_tradnl" altLang="es-ES" sz="1800" i="1"/>
              <a:t>F </a:t>
            </a:r>
            <a:r>
              <a:rPr lang="es-ES_tradnl" altLang="es-ES" sz="1800"/>
              <a:t>, que también se simplifica como suma de productos agrupando unos.</a:t>
            </a:r>
          </a:p>
        </p:txBody>
      </p:sp>
      <p:sp>
        <p:nvSpPr>
          <p:cNvPr id="5" name="Freeform 3"/>
          <p:cNvSpPr/>
          <p:nvPr/>
        </p:nvSpPr>
        <p:spPr>
          <a:xfrm>
            <a:off x="3352800" y="1676400"/>
            <a:ext cx="254000" cy="76200"/>
          </a:xfrm>
          <a:custGeom>
            <a:avLst/>
            <a:gdLst>
              <a:gd name="connsiteX0" fmla="*/ 19050 w 254000"/>
              <a:gd name="connsiteY0" fmla="*/ 19050 h 76200"/>
              <a:gd name="connsiteX1" fmla="*/ 234950 w 254000"/>
              <a:gd name="connsiteY1" fmla="*/ 19050 h 76200"/>
            </a:gdLst>
            <a:ahLst/>
            <a:cxnLst>
              <a:cxn ang="0">
                <a:pos x="connsiteX0" y="connsiteY0"/>
              </a:cxn>
              <a:cxn ang="1">
                <a:pos x="connsiteX1" y="connsiteY1"/>
              </a:cxn>
            </a:cxnLst>
            <a:rect l="l" t="t" r="r" b="b"/>
            <a:pathLst>
              <a:path w="254000" h="76200">
                <a:moveTo>
                  <a:pt x="19050" y="19050"/>
                </a:moveTo>
                <a:lnTo>
                  <a:pt x="234950" y="19050"/>
                </a:lnTo>
              </a:path>
            </a:pathLst>
          </a:custGeom>
          <a:ln w="38100">
            <a:solidFill>
              <a:srgbClr val="003366">
                <a:alpha val="100000"/>
              </a:srgbClr>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1884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981201"/>
            <a:ext cx="784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33776"/>
            <a:ext cx="85344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64031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524000" y="0"/>
            <a:ext cx="9144000" cy="6858000"/>
          </a:xfrm>
          <a:custGeom>
            <a:avLst/>
            <a:gdLst>
              <a:gd name="connsiteX0" fmla="*/ 0 w 9144000"/>
              <a:gd name="connsiteY0" fmla="*/ 6858000 h 6858000"/>
              <a:gd name="connsiteX1" fmla="*/ 9144000 w 9144000"/>
              <a:gd name="connsiteY1" fmla="*/ 6858000 h 6858000"/>
              <a:gd name="connsiteX2" fmla="*/ 9144000 w 9144000"/>
              <a:gd name="connsiteY2" fmla="*/ 0 h 6858000"/>
              <a:gd name="connsiteX3" fmla="*/ 0 w 9144000"/>
              <a:gd name="connsiteY3" fmla="*/ 0 h 6858000"/>
              <a:gd name="connsiteX4" fmla="*/ 0 w 9144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8000"/>
                </a:moveTo>
                <a:lnTo>
                  <a:pt x="9144000" y="6858000"/>
                </a:lnTo>
                <a:lnTo>
                  <a:pt x="9144000" y="0"/>
                </a:lnTo>
                <a:lnTo>
                  <a:pt x="0" y="0"/>
                </a:lnTo>
                <a:lnTo>
                  <a:pt x="0" y="6858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Freeform 3"/>
          <p:cNvSpPr/>
          <p:nvPr/>
        </p:nvSpPr>
        <p:spPr>
          <a:xfrm>
            <a:off x="2133600" y="1981200"/>
            <a:ext cx="7010400" cy="317500"/>
          </a:xfrm>
          <a:custGeom>
            <a:avLst/>
            <a:gdLst>
              <a:gd name="connsiteX0" fmla="*/ 0 w 7010400"/>
              <a:gd name="connsiteY0" fmla="*/ 0 h 317500"/>
              <a:gd name="connsiteX1" fmla="*/ 0 w 7010400"/>
              <a:gd name="connsiteY1" fmla="*/ 0 h 317500"/>
              <a:gd name="connsiteX2" fmla="*/ 7010400 w 7010400"/>
              <a:gd name="connsiteY2" fmla="*/ 0 h 317500"/>
              <a:gd name="connsiteX3" fmla="*/ 7010400 w 7010400"/>
              <a:gd name="connsiteY3" fmla="*/ 0 h 317500"/>
              <a:gd name="connsiteX4" fmla="*/ 7010400 w 7010400"/>
              <a:gd name="connsiteY4" fmla="*/ 317500 h 317500"/>
              <a:gd name="connsiteX5" fmla="*/ 7010400 w 7010400"/>
              <a:gd name="connsiteY5" fmla="*/ 317500 h 317500"/>
              <a:gd name="connsiteX6" fmla="*/ 0 w 7010400"/>
              <a:gd name="connsiteY6" fmla="*/ 317500 h 317500"/>
              <a:gd name="connsiteX7" fmla="*/ 0 w 7010400"/>
              <a:gd name="connsiteY7" fmla="*/ 317500 h 317500"/>
              <a:gd name="connsiteX8" fmla="*/ 0 w 7010400"/>
              <a:gd name="connsiteY8" fmla="*/ 0 h 317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010400" h="317500">
                <a:moveTo>
                  <a:pt x="0" y="0"/>
                </a:moveTo>
                <a:lnTo>
                  <a:pt x="0" y="0"/>
                </a:lnTo>
                <a:lnTo>
                  <a:pt x="7010400" y="0"/>
                </a:lnTo>
                <a:lnTo>
                  <a:pt x="7010400" y="0"/>
                </a:lnTo>
                <a:lnTo>
                  <a:pt x="7010400" y="317500"/>
                </a:lnTo>
                <a:lnTo>
                  <a:pt x="7010400" y="317500"/>
                </a:lnTo>
                <a:lnTo>
                  <a:pt x="0" y="317500"/>
                </a:lnTo>
                <a:lnTo>
                  <a:pt x="0" y="317500"/>
                </a:lnTo>
                <a:lnTo>
                  <a:pt x="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Freeform 3"/>
          <p:cNvSpPr/>
          <p:nvPr/>
        </p:nvSpPr>
        <p:spPr>
          <a:xfrm>
            <a:off x="1752600" y="1981200"/>
            <a:ext cx="393700" cy="319088"/>
          </a:xfrm>
          <a:custGeom>
            <a:avLst/>
            <a:gdLst>
              <a:gd name="connsiteX0" fmla="*/ 393700 w 393700"/>
              <a:gd name="connsiteY0" fmla="*/ 0 h 319151"/>
              <a:gd name="connsiteX1" fmla="*/ 196850 w 393700"/>
              <a:gd name="connsiteY1" fmla="*/ 0 h 319151"/>
              <a:gd name="connsiteX2" fmla="*/ 196850 w 393700"/>
              <a:gd name="connsiteY2" fmla="*/ 0 h 319151"/>
              <a:gd name="connsiteX3" fmla="*/ 0 w 393700"/>
              <a:gd name="connsiteY3" fmla="*/ 159511 h 319151"/>
              <a:gd name="connsiteX4" fmla="*/ 196850 w 393700"/>
              <a:gd name="connsiteY4" fmla="*/ 319151 h 319151"/>
              <a:gd name="connsiteX5" fmla="*/ 196850 w 393700"/>
              <a:gd name="connsiteY5" fmla="*/ 319151 h 319151"/>
              <a:gd name="connsiteX6" fmla="*/ 196850 w 393700"/>
              <a:gd name="connsiteY6" fmla="*/ 319151 h 319151"/>
              <a:gd name="connsiteX7" fmla="*/ 393700 w 393700"/>
              <a:gd name="connsiteY7" fmla="*/ 319151 h 319151"/>
              <a:gd name="connsiteX8" fmla="*/ 393700 w 393700"/>
              <a:gd name="connsiteY8" fmla="*/ 0 h 3191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3700" h="319151">
                <a:moveTo>
                  <a:pt x="393700" y="0"/>
                </a:moveTo>
                <a:lnTo>
                  <a:pt x="196850" y="0"/>
                </a:lnTo>
                <a:lnTo>
                  <a:pt x="196850" y="0"/>
                </a:lnTo>
                <a:cubicBezTo>
                  <a:pt x="88138" y="0"/>
                  <a:pt x="0" y="71373"/>
                  <a:pt x="0" y="159511"/>
                </a:cubicBezTo>
                <a:cubicBezTo>
                  <a:pt x="0" y="247650"/>
                  <a:pt x="88138" y="319151"/>
                  <a:pt x="196850" y="319151"/>
                </a:cubicBezTo>
                <a:cubicBezTo>
                  <a:pt x="196850" y="319151"/>
                  <a:pt x="196850" y="319151"/>
                  <a:pt x="196850" y="319151"/>
                </a:cubicBezTo>
                <a:lnTo>
                  <a:pt x="196850" y="319151"/>
                </a:lnTo>
                <a:lnTo>
                  <a:pt x="393700" y="319151"/>
                </a:lnTo>
                <a:lnTo>
                  <a:pt x="393700" y="0"/>
                </a:lnTo>
              </a:path>
            </a:pathLst>
          </a:custGeom>
          <a:solidFill>
            <a:srgbClr val="0033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0469" name="TextBox 1"/>
          <p:cNvSpPr txBox="1">
            <a:spLocks noChangeArrowheads="1"/>
          </p:cNvSpPr>
          <p:nvPr/>
        </p:nvSpPr>
        <p:spPr bwMode="auto">
          <a:xfrm>
            <a:off x="5245100" y="2819400"/>
            <a:ext cx="1110882" cy="7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5500"/>
              </a:lnSpc>
              <a:spcBef>
                <a:spcPct val="0"/>
              </a:spcBef>
              <a:buNone/>
            </a:pPr>
            <a:r>
              <a:rPr lang="en-US" altLang="zh-CN" sz="6000" b="1">
                <a:solidFill>
                  <a:srgbClr val="99CCFF"/>
                </a:solidFill>
                <a:latin typeface="Times New Roman" panose="02020603050405020304" pitchFamily="18" charset="0"/>
                <a:cs typeface="Times New Roman" panose="02020603050405020304" pitchFamily="18" charset="0"/>
              </a:rPr>
              <a:t>Fin</a:t>
            </a:r>
          </a:p>
        </p:txBody>
      </p:sp>
      <p:sp>
        <p:nvSpPr>
          <p:cNvPr id="8" name="Freeform 3"/>
          <p:cNvSpPr/>
          <p:nvPr/>
        </p:nvSpPr>
        <p:spPr>
          <a:xfrm>
            <a:off x="1524000" y="0"/>
            <a:ext cx="762000" cy="6858000"/>
          </a:xfrm>
          <a:custGeom>
            <a:avLst/>
            <a:gdLst>
              <a:gd name="connsiteX0" fmla="*/ 0 w 762000"/>
              <a:gd name="connsiteY0" fmla="*/ 6858000 h 6858000"/>
              <a:gd name="connsiteX1" fmla="*/ 762000 w 762000"/>
              <a:gd name="connsiteY1" fmla="*/ 6858000 h 6858000"/>
              <a:gd name="connsiteX2" fmla="*/ 762000 w 762000"/>
              <a:gd name="connsiteY2" fmla="*/ 0 h 6858000"/>
              <a:gd name="connsiteX3" fmla="*/ 0 w 762000"/>
              <a:gd name="connsiteY3" fmla="*/ 0 h 6858000"/>
              <a:gd name="connsiteX4" fmla="*/ 0 w 762000"/>
              <a:gd name="connsiteY4" fmla="*/ 685800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6858000">
                <a:moveTo>
                  <a:pt x="0" y="6858000"/>
                </a:moveTo>
                <a:lnTo>
                  <a:pt x="762000" y="6858000"/>
                </a:lnTo>
                <a:lnTo>
                  <a:pt x="762000" y="0"/>
                </a:lnTo>
                <a:lnTo>
                  <a:pt x="0" y="0"/>
                </a:lnTo>
                <a:lnTo>
                  <a:pt x="0" y="685800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Freeform 3"/>
          <p:cNvSpPr/>
          <p:nvPr/>
        </p:nvSpPr>
        <p:spPr>
          <a:xfrm>
            <a:off x="1981200" y="1"/>
            <a:ext cx="2743200" cy="1166813"/>
          </a:xfrm>
          <a:custGeom>
            <a:avLst/>
            <a:gdLst>
              <a:gd name="connsiteX0" fmla="*/ 2743200 w 2743200"/>
              <a:gd name="connsiteY0" fmla="*/ 0 h 1166875"/>
              <a:gd name="connsiteX1" fmla="*/ 2743200 w 2743200"/>
              <a:gd name="connsiteY1" fmla="*/ 762000 h 1166875"/>
              <a:gd name="connsiteX2" fmla="*/ 603250 w 2743200"/>
              <a:gd name="connsiteY2" fmla="*/ 765175 h 1166875"/>
              <a:gd name="connsiteX3" fmla="*/ 561975 w 2743200"/>
              <a:gd name="connsiteY3" fmla="*/ 762000 h 1166875"/>
              <a:gd name="connsiteX4" fmla="*/ 488950 w 2743200"/>
              <a:gd name="connsiteY4" fmla="*/ 776351 h 1166875"/>
              <a:gd name="connsiteX5" fmla="*/ 390525 w 2743200"/>
              <a:gd name="connsiteY5" fmla="*/ 843025 h 1166875"/>
              <a:gd name="connsiteX6" fmla="*/ 327025 w 2743200"/>
              <a:gd name="connsiteY6" fmla="*/ 947800 h 1166875"/>
              <a:gd name="connsiteX7" fmla="*/ 304800 w 2743200"/>
              <a:gd name="connsiteY7" fmla="*/ 1057275 h 1166875"/>
              <a:gd name="connsiteX8" fmla="*/ 304800 w 2743200"/>
              <a:gd name="connsiteY8" fmla="*/ 1166875 h 1166875"/>
              <a:gd name="connsiteX9" fmla="*/ 0 w 2743200"/>
              <a:gd name="connsiteY9" fmla="*/ 1166875 h 1166875"/>
              <a:gd name="connsiteX10" fmla="*/ 0 w 2743200"/>
              <a:gd name="connsiteY10" fmla="*/ 762000 h 1166875"/>
              <a:gd name="connsiteX11" fmla="*/ 0 w 2743200"/>
              <a:gd name="connsiteY11" fmla="*/ 0 h 1166875"/>
              <a:gd name="connsiteX12" fmla="*/ 2743200 w 2743200"/>
              <a:gd name="connsiteY12" fmla="*/ 0 h 1166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743200" h="1166875">
                <a:moveTo>
                  <a:pt x="2743200" y="0"/>
                </a:moveTo>
                <a:lnTo>
                  <a:pt x="2743200" y="762000"/>
                </a:lnTo>
                <a:lnTo>
                  <a:pt x="603250" y="765175"/>
                </a:lnTo>
                <a:lnTo>
                  <a:pt x="561975" y="762000"/>
                </a:lnTo>
                <a:lnTo>
                  <a:pt x="488950" y="776351"/>
                </a:lnTo>
                <a:cubicBezTo>
                  <a:pt x="460375" y="790575"/>
                  <a:pt x="417512" y="814450"/>
                  <a:pt x="390525" y="843025"/>
                </a:cubicBezTo>
                <a:cubicBezTo>
                  <a:pt x="363537" y="871600"/>
                  <a:pt x="341312" y="911225"/>
                  <a:pt x="327025" y="947800"/>
                </a:cubicBezTo>
                <a:cubicBezTo>
                  <a:pt x="312737" y="984250"/>
                  <a:pt x="307975" y="1020825"/>
                  <a:pt x="304800" y="1057275"/>
                </a:cubicBezTo>
                <a:lnTo>
                  <a:pt x="304800" y="1166875"/>
                </a:lnTo>
                <a:lnTo>
                  <a:pt x="0" y="1166875"/>
                </a:lnTo>
                <a:lnTo>
                  <a:pt x="0" y="762000"/>
                </a:lnTo>
                <a:lnTo>
                  <a:pt x="0" y="0"/>
                </a:lnTo>
                <a:lnTo>
                  <a:pt x="2743200" y="0"/>
                </a:lnTo>
              </a:path>
            </a:pathLst>
          </a:custGeom>
          <a:pattFill prst="lgConfetti">
            <a:fgClr>
              <a:schemeClr val="accent1">
                <a:lumMod val="60000"/>
                <a:lumOff val="40000"/>
              </a:schemeClr>
            </a:fgClr>
            <a:bgClr>
              <a:schemeClr val="tx2">
                <a:lumMod val="60000"/>
                <a:lumOff val="40000"/>
              </a:schemeClr>
            </a:bgClr>
          </a:patt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0673360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1689100"/>
            <a:ext cx="87757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889501" y="317500"/>
            <a:ext cx="2834109" cy="661720"/>
          </a:xfrm>
          <a:prstGeom prst="rect">
            <a:avLst/>
          </a:prstGeom>
          <a:noFill/>
        </p:spPr>
        <p:txBody>
          <a:bodyPr wrap="none" lIns="0" tIns="0" rIns="0">
            <a:spAutoFit/>
          </a:bodyPr>
          <a:lstStyle/>
          <a:p>
            <a:pPr>
              <a:lnSpc>
                <a:spcPts val="4800"/>
              </a:lnSpc>
              <a:defRPr/>
            </a:pPr>
            <a:r>
              <a:rPr lang="en-US" altLang="zh-CN" sz="3998" b="1" dirty="0">
                <a:solidFill>
                  <a:srgbClr val="FFFFCC"/>
                </a:solidFill>
                <a:latin typeface="Tahoma" pitchFamily="18" charset="0"/>
                <a:cs typeface="Tahoma" pitchFamily="18" charset="0"/>
              </a:rPr>
              <a:t>EJERCICIO</a:t>
            </a:r>
          </a:p>
        </p:txBody>
      </p:sp>
    </p:spTree>
    <p:extLst>
      <p:ext uri="{BB962C8B-B14F-4D97-AF65-F5344CB8AC3E}">
        <p14:creationId xmlns:p14="http://schemas.microsoft.com/office/powerpoint/2010/main" val="32099246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0" y="0"/>
            <a:ext cx="17526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60600"/>
            <a:ext cx="29337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0100" y="0"/>
            <a:ext cx="60579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260600"/>
            <a:ext cx="28956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0800" y="2260600"/>
            <a:ext cx="29718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8"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0900" y="4381500"/>
            <a:ext cx="28829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1719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2209800" y="1484785"/>
            <a:ext cx="7772400" cy="4104455"/>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6400" dirty="0">
                <a:solidFill>
                  <a:srgbClr val="0070C0"/>
                </a:solidFill>
                <a:effectLst>
                  <a:outerShdw blurRad="38100" dist="38100" dir="2700000" algn="tl">
                    <a:srgbClr val="000000">
                      <a:alpha val="43137"/>
                    </a:srgbClr>
                  </a:outerShdw>
                </a:effectLst>
              </a:rPr>
              <a:t>2do. Parcial</a:t>
            </a:r>
            <a:r>
              <a:rPr lang="es-ES" sz="5400" dirty="0">
                <a:solidFill>
                  <a:srgbClr val="0070C0"/>
                </a:solidFill>
                <a:effectLst>
                  <a:outerShdw blurRad="38100" dist="38100" dir="2700000" algn="tl">
                    <a:srgbClr val="000000">
                      <a:alpha val="43137"/>
                    </a:srgbClr>
                  </a:outerShdw>
                </a:effectLst>
              </a:rPr>
              <a:t>  </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21 (Lunes)   3/6</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22 (Viernes) 7/6</a:t>
            </a:r>
          </a:p>
          <a:p>
            <a:endParaRPr lang="es-ES" sz="6400" dirty="0">
              <a:solidFill>
                <a:srgbClr val="0070C0"/>
              </a:solidFill>
              <a:effectLst>
                <a:outerShdw blurRad="38100" dist="38100" dir="2700000" algn="tl">
                  <a:srgbClr val="000000">
                    <a:alpha val="43137"/>
                  </a:srgbClr>
                </a:outerShdw>
              </a:effectLst>
            </a:endParaRPr>
          </a:p>
          <a:p>
            <a:r>
              <a:rPr lang="es-ES" sz="6400" dirty="0" err="1">
                <a:solidFill>
                  <a:srgbClr val="0070C0"/>
                </a:solidFill>
                <a:effectLst>
                  <a:outerShdw blurRad="38100" dist="38100" dir="2700000" algn="tl">
                    <a:srgbClr val="000000">
                      <a:alpha val="43137"/>
                    </a:srgbClr>
                  </a:outerShdw>
                </a:effectLst>
              </a:rPr>
              <a:t>Recuperatorio</a:t>
            </a:r>
            <a:r>
              <a:rPr lang="es-ES" sz="6400" dirty="0">
                <a:solidFill>
                  <a:srgbClr val="0070C0"/>
                </a:solidFill>
                <a:effectLst>
                  <a:outerShdw blurRad="38100" dist="38100" dir="2700000" algn="tl">
                    <a:srgbClr val="000000">
                      <a:alpha val="43137"/>
                    </a:srgbClr>
                  </a:outerShdw>
                </a:effectLst>
              </a:rPr>
              <a:t> 2do. </a:t>
            </a:r>
            <a:r>
              <a:rPr lang="es-ES" sz="6400" dirty="0">
                <a:solidFill>
                  <a:srgbClr val="0070C0"/>
                </a:solidFill>
                <a:effectLst>
                  <a:outerShdw blurRad="38100" dist="38100" dir="2700000" algn="tl">
                    <a:srgbClr val="000000">
                      <a:alpha val="43137"/>
                    </a:srgbClr>
                  </a:outerShdw>
                </a:effectLst>
              </a:rPr>
              <a:t>Parcial</a:t>
            </a:r>
            <a:r>
              <a:rPr lang="es-ES" sz="5400" dirty="0">
                <a:solidFill>
                  <a:srgbClr val="0070C0"/>
                </a:solidFill>
                <a:effectLst>
                  <a:outerShdw blurRad="38100" dist="38100" dir="2700000" algn="tl">
                    <a:srgbClr val="000000">
                      <a:alpha val="43137"/>
                    </a:srgbClr>
                  </a:outerShdw>
                </a:effectLst>
              </a:rPr>
              <a:t>  </a:t>
            </a: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21 (Lunes) </a:t>
            </a:r>
            <a:r>
              <a:rPr lang="es-ES" sz="5100" i="1" dirty="0">
                <a:solidFill>
                  <a:srgbClr val="FF0000"/>
                </a:solidFill>
                <a:effectLst>
                  <a:outerShdw blurRad="38100" dist="38100" dir="2700000" algn="tl">
                    <a:srgbClr val="000000">
                      <a:alpha val="43137"/>
                    </a:srgbClr>
                  </a:outerShdw>
                </a:effectLst>
              </a:rPr>
              <a:t> 24/6</a:t>
            </a:r>
            <a:endParaRPr lang="es-ES" sz="5100" i="1" dirty="0">
              <a:solidFill>
                <a:srgbClr val="FF0000"/>
              </a:solidFill>
              <a:effectLst>
                <a:outerShdw blurRad="38100" dist="38100" dir="2700000" algn="tl">
                  <a:srgbClr val="000000">
                    <a:alpha val="43137"/>
                  </a:srgbClr>
                </a:outerShdw>
              </a:effectLst>
            </a:endParaRPr>
          </a:p>
          <a:p>
            <a:endParaRPr lang="es-ES" sz="5100" i="1" dirty="0">
              <a:solidFill>
                <a:srgbClr val="FF0000"/>
              </a:solidFill>
              <a:effectLst>
                <a:outerShdw blurRad="38100" dist="38100" dir="2700000" algn="tl">
                  <a:srgbClr val="000000">
                    <a:alpha val="43137"/>
                  </a:srgbClr>
                </a:outerShdw>
              </a:effectLst>
            </a:endParaRPr>
          </a:p>
          <a:p>
            <a:r>
              <a:rPr lang="es-ES" sz="5100" i="1" dirty="0">
                <a:solidFill>
                  <a:srgbClr val="FF0000"/>
                </a:solidFill>
                <a:effectLst>
                  <a:outerShdw blurRad="38100" dist="38100" dir="2700000" algn="tl">
                    <a:srgbClr val="000000">
                      <a:alpha val="43137"/>
                    </a:srgbClr>
                  </a:outerShdw>
                </a:effectLst>
              </a:rPr>
              <a:t>Comisión 22 (Viernes</a:t>
            </a:r>
            <a:r>
              <a:rPr lang="es-ES" sz="5100" i="1" dirty="0">
                <a:solidFill>
                  <a:srgbClr val="FF0000"/>
                </a:solidFill>
                <a:effectLst>
                  <a:outerShdw blurRad="38100" dist="38100" dir="2700000" algn="tl">
                    <a:srgbClr val="000000">
                      <a:alpha val="43137"/>
                    </a:srgbClr>
                  </a:outerShdw>
                </a:effectLst>
              </a:rPr>
              <a:t>) 21/6</a:t>
            </a:r>
            <a:endParaRPr lang="es-AR" sz="5100" i="1" dirty="0">
              <a:solidFill>
                <a:srgbClr val="FF0000"/>
              </a:solidFill>
              <a:effectLst>
                <a:outerShdw blurRad="38100" dist="38100" dir="2700000" algn="tl">
                  <a:srgbClr val="000000">
                    <a:alpha val="43137"/>
                  </a:srgbClr>
                </a:outerShdw>
              </a:effectLst>
            </a:endParaRPr>
          </a:p>
          <a:p>
            <a:endParaRPr lang="es-AR" sz="5100" i="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330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4273</Words>
  <Application>Microsoft Office PowerPoint</Application>
  <PresentationFormat>Panorámica</PresentationFormat>
  <Paragraphs>2067</Paragraphs>
  <Slides>98</Slides>
  <Notes>94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98</vt:i4>
      </vt:variant>
    </vt:vector>
  </HeadingPairs>
  <TitlesOfParts>
    <vt:vector size="108" baseType="lpstr">
      <vt:lpstr>宋体</vt:lpstr>
      <vt:lpstr>Arial</vt:lpstr>
      <vt:lpstr>Calibri</vt:lpstr>
      <vt:lpstr>Calibri Light</vt:lpstr>
      <vt:lpstr>Cambria Math</vt:lpstr>
      <vt:lpstr>Symbol</vt:lpstr>
      <vt:lpstr>Tahoma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Dada la función F(ABCD)= ~(A + ~ (~B + ~C + D)* ~(A * B * C) * D) + ~((A * ~B) + C + D) se solicita traducir nomenclatura y generar la tabla de función </vt:lpstr>
      <vt:lpstr>Presentación de PowerPoint</vt:lpstr>
      <vt:lpstr>Conversión de FN a FC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Dado el MK obtener la función y simplificar</vt:lpstr>
      <vt:lpstr>Ejercicios Propuestos.</vt:lpstr>
      <vt:lpstr>Presentación de PowerPoint</vt:lpstr>
      <vt:lpstr>Presentación de PowerPoint</vt:lpstr>
      <vt:lpstr>Presentación de PowerPoint</vt:lpstr>
      <vt:lpstr>Presentación de PowerPoint</vt:lpstr>
      <vt:lpstr>Presentación de PowerPoint</vt:lpstr>
      <vt:lpstr>Dado un MK Minimizar la función</vt:lpstr>
      <vt:lpstr>Dado un MK Minimizar la función</vt:lpstr>
      <vt:lpstr>Minimización</vt:lpstr>
      <vt:lpstr>Presentación de PowerPoint</vt:lpstr>
      <vt:lpstr>Presentación de PowerPoint</vt:lpstr>
      <vt:lpstr>Presentación de PowerPoint</vt:lpstr>
      <vt:lpstr>Presentación de PowerPoint</vt:lpstr>
      <vt:lpstr>Presentación de PowerPoint</vt:lpstr>
      <vt:lpstr>Simplificación como Suma de Productos y como Productos de Sumas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Roberto García</dc:creator>
  <cp:lastModifiedBy>Roberto García</cp:lastModifiedBy>
  <cp:revision>3</cp:revision>
  <dcterms:created xsi:type="dcterms:W3CDTF">2020-06-26T11:18:37Z</dcterms:created>
  <dcterms:modified xsi:type="dcterms:W3CDTF">2020-06-26T11:34:19Z</dcterms:modified>
</cp:coreProperties>
</file>